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59"/>
  </p:notesMasterIdLst>
  <p:sldIdLst>
    <p:sldId id="299" r:id="rId3"/>
    <p:sldId id="398" r:id="rId4"/>
    <p:sldId id="399" r:id="rId5"/>
    <p:sldId id="397" r:id="rId6"/>
    <p:sldId id="324" r:id="rId7"/>
    <p:sldId id="327" r:id="rId8"/>
    <p:sldId id="406" r:id="rId9"/>
    <p:sldId id="400" r:id="rId10"/>
    <p:sldId id="363" r:id="rId11"/>
    <p:sldId id="396" r:id="rId12"/>
    <p:sldId id="313" r:id="rId13"/>
    <p:sldId id="387" r:id="rId14"/>
    <p:sldId id="401" r:id="rId15"/>
    <p:sldId id="340" r:id="rId16"/>
    <p:sldId id="369" r:id="rId17"/>
    <p:sldId id="264" r:id="rId18"/>
    <p:sldId id="371" r:id="rId19"/>
    <p:sldId id="393" r:id="rId20"/>
    <p:sldId id="372" r:id="rId21"/>
    <p:sldId id="395" r:id="rId22"/>
    <p:sldId id="377" r:id="rId23"/>
    <p:sldId id="374" r:id="rId24"/>
    <p:sldId id="378" r:id="rId25"/>
    <p:sldId id="402" r:id="rId26"/>
    <p:sldId id="326" r:id="rId27"/>
    <p:sldId id="366" r:id="rId28"/>
    <p:sldId id="329" r:id="rId29"/>
    <p:sldId id="330" r:id="rId30"/>
    <p:sldId id="332" r:id="rId31"/>
    <p:sldId id="367" r:id="rId32"/>
    <p:sldId id="368" r:id="rId33"/>
    <p:sldId id="314" r:id="rId34"/>
    <p:sldId id="270" r:id="rId35"/>
    <p:sldId id="403" r:id="rId36"/>
    <p:sldId id="338" r:id="rId37"/>
    <p:sldId id="271" r:id="rId38"/>
    <p:sldId id="274" r:id="rId39"/>
    <p:sldId id="408" r:id="rId40"/>
    <p:sldId id="342" r:id="rId41"/>
    <p:sldId id="343" r:id="rId42"/>
    <p:sldId id="404" r:id="rId43"/>
    <p:sldId id="344" r:id="rId44"/>
    <p:sldId id="345" r:id="rId45"/>
    <p:sldId id="346" r:id="rId46"/>
    <p:sldId id="410" r:id="rId47"/>
    <p:sldId id="411" r:id="rId48"/>
    <p:sldId id="405" r:id="rId49"/>
    <p:sldId id="320" r:id="rId50"/>
    <p:sldId id="350" r:id="rId51"/>
    <p:sldId id="353" r:id="rId52"/>
    <p:sldId id="352" r:id="rId53"/>
    <p:sldId id="356" r:id="rId54"/>
    <p:sldId id="359" r:id="rId55"/>
    <p:sldId id="358" r:id="rId56"/>
    <p:sldId id="360" r:id="rId57"/>
    <p:sldId id="407"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8686"/>
    <a:srgbClr val="6D30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029" autoAdjust="0"/>
  </p:normalViewPr>
  <p:slideViewPr>
    <p:cSldViewPr>
      <p:cViewPr varScale="1">
        <p:scale>
          <a:sx n="64" d="100"/>
          <a:sy n="64" d="100"/>
        </p:scale>
        <p:origin x="1482" y="72"/>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88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microsoft.com/office/2015/10/relationships/revisionInfo" Target="revisionInfo.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29D006-3964-4426-A07D-4BEA3AF2C2B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IN"/>
        </a:p>
      </dgm:t>
    </dgm:pt>
    <dgm:pt modelId="{DF6B499D-6AC3-4921-B035-381A34853251}">
      <dgm:prSet phldrT="[Text]" custT="1"/>
      <dgm:spPr>
        <a:solidFill>
          <a:schemeClr val="accent1"/>
        </a:solidFill>
      </dgm:spPr>
      <dgm:t>
        <a:bodyPr/>
        <a:lstStyle/>
        <a:p>
          <a:r>
            <a:rPr lang="en-IN" sz="1800" dirty="0"/>
            <a:t>Valuation of Jewellery</a:t>
          </a:r>
        </a:p>
      </dgm:t>
    </dgm:pt>
    <dgm:pt modelId="{2F7A4B94-CCB1-44E5-B94D-AB68B5EF57DB}" type="parTrans" cxnId="{FACFBD6D-17CA-4D30-A4F6-1C1347D154EA}">
      <dgm:prSet/>
      <dgm:spPr/>
      <dgm:t>
        <a:bodyPr/>
        <a:lstStyle/>
        <a:p>
          <a:endParaRPr lang="en-IN"/>
        </a:p>
      </dgm:t>
    </dgm:pt>
    <dgm:pt modelId="{BDE374B9-5843-4C11-B151-92CAD7E8ACCE}" type="sibTrans" cxnId="{FACFBD6D-17CA-4D30-A4F6-1C1347D154EA}">
      <dgm:prSet/>
      <dgm:spPr/>
      <dgm:t>
        <a:bodyPr/>
        <a:lstStyle/>
        <a:p>
          <a:endParaRPr lang="en-IN"/>
        </a:p>
      </dgm:t>
    </dgm:pt>
    <dgm:pt modelId="{E4FD04BD-9E18-4357-8826-701543D36E00}">
      <dgm:prSet custT="1">
        <dgm:style>
          <a:lnRef idx="2">
            <a:schemeClr val="dk1"/>
          </a:lnRef>
          <a:fillRef idx="1">
            <a:schemeClr val="lt1"/>
          </a:fillRef>
          <a:effectRef idx="0">
            <a:schemeClr val="dk1"/>
          </a:effectRef>
          <a:fontRef idx="minor">
            <a:schemeClr val="dk1"/>
          </a:fontRef>
        </dgm:style>
      </dgm:prSet>
      <dgm:spPr>
        <a:solidFill>
          <a:schemeClr val="accent1"/>
        </a:solidFill>
      </dgm:spPr>
      <dgm:t>
        <a:bodyPr/>
        <a:lstStyle/>
        <a:p>
          <a:r>
            <a:rPr lang="en-IN" sz="1400" dirty="0">
              <a:solidFill>
                <a:schemeClr val="bg1"/>
              </a:solidFill>
            </a:rPr>
            <a:t>Received by the way of</a:t>
          </a:r>
        </a:p>
        <a:p>
          <a:r>
            <a:rPr lang="en-IN" sz="1400" dirty="0">
              <a:solidFill>
                <a:schemeClr val="bg1"/>
              </a:solidFill>
            </a:rPr>
            <a:t>purchase on the valuation</a:t>
          </a:r>
        </a:p>
        <a:p>
          <a:r>
            <a:rPr lang="en-IN" sz="1400" dirty="0">
              <a:solidFill>
                <a:schemeClr val="bg1"/>
              </a:solidFill>
            </a:rPr>
            <a:t>date, from a registered dealer</a:t>
          </a:r>
        </a:p>
      </dgm:t>
    </dgm:pt>
    <dgm:pt modelId="{D950CDD9-0F16-4A51-BCC2-DF228DF42E18}" type="parTrans" cxnId="{2C27A75A-ED13-438E-8A0D-EF998C681D40}">
      <dgm:prSet/>
      <dgm:spPr/>
      <dgm:t>
        <a:bodyPr/>
        <a:lstStyle/>
        <a:p>
          <a:endParaRPr lang="en-IN"/>
        </a:p>
      </dgm:t>
    </dgm:pt>
    <dgm:pt modelId="{C065E68D-3293-41E8-8F6A-2514263A80A2}" type="sibTrans" cxnId="{2C27A75A-ED13-438E-8A0D-EF998C681D40}">
      <dgm:prSet/>
      <dgm:spPr/>
      <dgm:t>
        <a:bodyPr/>
        <a:lstStyle/>
        <a:p>
          <a:endParaRPr lang="en-IN"/>
        </a:p>
      </dgm:t>
    </dgm:pt>
    <dgm:pt modelId="{14F30696-B445-429B-9700-633C49753E56}">
      <dgm:prSet custT="1">
        <dgm:style>
          <a:lnRef idx="2">
            <a:schemeClr val="dk1"/>
          </a:lnRef>
          <a:fillRef idx="1">
            <a:schemeClr val="lt1"/>
          </a:fillRef>
          <a:effectRef idx="0">
            <a:schemeClr val="dk1"/>
          </a:effectRef>
          <a:fontRef idx="minor">
            <a:schemeClr val="dk1"/>
          </a:fontRef>
        </dgm:style>
      </dgm:prSet>
      <dgm:spPr>
        <a:solidFill>
          <a:schemeClr val="accent1"/>
        </a:solidFill>
      </dgm:spPr>
      <dgm:t>
        <a:bodyPr/>
        <a:lstStyle/>
        <a:p>
          <a:r>
            <a:rPr lang="en-IN" sz="1400" dirty="0">
              <a:solidFill>
                <a:schemeClr val="bg1"/>
              </a:solidFill>
            </a:rPr>
            <a:t>Received by any other mode; value&gt;50,000</a:t>
          </a:r>
        </a:p>
      </dgm:t>
    </dgm:pt>
    <dgm:pt modelId="{DC010677-C0E4-4EF8-B19F-7A09934558AB}" type="parTrans" cxnId="{E0D91AF6-27FB-4A4A-A7A0-598B42C0CA9A}">
      <dgm:prSet/>
      <dgm:spPr/>
      <dgm:t>
        <a:bodyPr/>
        <a:lstStyle/>
        <a:p>
          <a:endParaRPr lang="en-IN"/>
        </a:p>
      </dgm:t>
    </dgm:pt>
    <dgm:pt modelId="{5076E7FB-1A1F-43E0-9296-873F597C77B8}" type="sibTrans" cxnId="{E0D91AF6-27FB-4A4A-A7A0-598B42C0CA9A}">
      <dgm:prSet/>
      <dgm:spPr/>
      <dgm:t>
        <a:bodyPr/>
        <a:lstStyle/>
        <a:p>
          <a:endParaRPr lang="en-IN"/>
        </a:p>
      </dgm:t>
    </dgm:pt>
    <dgm:pt modelId="{D055747F-6529-44C4-BAD1-BC96BF51E8A1}">
      <dgm:prSet custT="1">
        <dgm:style>
          <a:lnRef idx="2">
            <a:schemeClr val="dk1"/>
          </a:lnRef>
          <a:fillRef idx="1">
            <a:schemeClr val="lt1"/>
          </a:fillRef>
          <a:effectRef idx="0">
            <a:schemeClr val="dk1"/>
          </a:effectRef>
          <a:fontRef idx="minor">
            <a:schemeClr val="dk1"/>
          </a:fontRef>
        </dgm:style>
      </dgm:prSet>
      <dgm:spPr>
        <a:solidFill>
          <a:schemeClr val="accent1"/>
        </a:solidFill>
      </dgm:spPr>
      <dgm:t>
        <a:bodyPr/>
        <a:lstStyle/>
        <a:p>
          <a:pPr>
            <a:tabLst>
              <a:tab pos="1090613" algn="l"/>
            </a:tabLst>
          </a:pPr>
          <a:r>
            <a:rPr lang="en-IN" sz="1500" dirty="0">
              <a:solidFill>
                <a:schemeClr val="bg1"/>
              </a:solidFill>
            </a:rPr>
            <a:t>FMV = Price which such</a:t>
          </a:r>
        </a:p>
        <a:p>
          <a:pPr>
            <a:tabLst>
              <a:tab pos="1090613" algn="l"/>
            </a:tabLst>
          </a:pPr>
          <a:r>
            <a:rPr lang="en-IN" sz="1500" dirty="0">
              <a:solidFill>
                <a:schemeClr val="bg1"/>
              </a:solidFill>
            </a:rPr>
            <a:t>jewellery would fetch if</a:t>
          </a:r>
        </a:p>
        <a:p>
          <a:pPr>
            <a:tabLst>
              <a:tab pos="1090613" algn="l"/>
            </a:tabLst>
          </a:pPr>
          <a:r>
            <a:rPr lang="en-IN" sz="1500" dirty="0">
              <a:solidFill>
                <a:schemeClr val="bg1"/>
              </a:solidFill>
            </a:rPr>
            <a:t>sold in the open market</a:t>
          </a:r>
        </a:p>
        <a:p>
          <a:pPr>
            <a:tabLst>
              <a:tab pos="1090613" algn="l"/>
            </a:tabLst>
          </a:pPr>
          <a:r>
            <a:rPr lang="en-IN" sz="1500" dirty="0">
              <a:solidFill>
                <a:schemeClr val="bg1"/>
              </a:solidFill>
            </a:rPr>
            <a:t>on the valuation date</a:t>
          </a:r>
        </a:p>
      </dgm:t>
    </dgm:pt>
    <dgm:pt modelId="{E879C473-8805-4F98-BF1F-1A892BB694AE}" type="parTrans" cxnId="{F0990019-47A5-494F-9EB0-D0D60422E1DD}">
      <dgm:prSet/>
      <dgm:spPr/>
      <dgm:t>
        <a:bodyPr/>
        <a:lstStyle/>
        <a:p>
          <a:endParaRPr lang="en-IN"/>
        </a:p>
      </dgm:t>
    </dgm:pt>
    <dgm:pt modelId="{7134683B-0D00-4A3D-81FD-141B04FE779C}" type="sibTrans" cxnId="{F0990019-47A5-494F-9EB0-D0D60422E1DD}">
      <dgm:prSet/>
      <dgm:spPr/>
      <dgm:t>
        <a:bodyPr/>
        <a:lstStyle/>
        <a:p>
          <a:endParaRPr lang="en-IN"/>
        </a:p>
      </dgm:t>
    </dgm:pt>
    <dgm:pt modelId="{2B3F9323-DC7B-4B65-9E72-016923F504A7}">
      <dgm:prSet custT="1">
        <dgm:style>
          <a:lnRef idx="2">
            <a:schemeClr val="dk1"/>
          </a:lnRef>
          <a:fillRef idx="1">
            <a:schemeClr val="lt1"/>
          </a:fillRef>
          <a:effectRef idx="0">
            <a:schemeClr val="dk1"/>
          </a:effectRef>
          <a:fontRef idx="minor">
            <a:schemeClr val="dk1"/>
          </a:fontRef>
        </dgm:style>
      </dgm:prSet>
      <dgm:spPr>
        <a:solidFill>
          <a:schemeClr val="accent1"/>
        </a:solidFill>
        <a:ln/>
      </dgm:spPr>
      <dgm:t>
        <a:bodyPr spcFirstLastPara="0" vert="horz" wrap="square" lIns="57150" tIns="57150" rIns="57150" bIns="57150" numCol="1" spcCol="1270" anchor="ctr" anchorCtr="0"/>
        <a:lstStyle/>
        <a:p>
          <a:pPr marL="0" lvl="0" algn="ctr" defTabSz="666750">
            <a:lnSpc>
              <a:spcPct val="90000"/>
            </a:lnSpc>
            <a:spcBef>
              <a:spcPct val="0"/>
            </a:spcBef>
            <a:spcAft>
              <a:spcPct val="35000"/>
            </a:spcAft>
            <a:buNone/>
          </a:pPr>
          <a:r>
            <a:rPr lang="en-IN" sz="1500" kern="1200" dirty="0">
              <a:solidFill>
                <a:prstClr val="white"/>
              </a:solidFill>
              <a:latin typeface="Calibri"/>
              <a:ea typeface="+mn-ea"/>
              <a:cs typeface="+mn-cs"/>
            </a:rPr>
            <a:t>FV= Invoice value </a:t>
          </a:r>
        </a:p>
      </dgm:t>
    </dgm:pt>
    <dgm:pt modelId="{AEFADC35-17F4-44AB-8FC1-B71FF7E0DE4E}" type="parTrans" cxnId="{73DB6DC7-0099-430D-A708-C363519DBA6E}">
      <dgm:prSet/>
      <dgm:spPr/>
      <dgm:t>
        <a:bodyPr/>
        <a:lstStyle/>
        <a:p>
          <a:endParaRPr lang="en-IN"/>
        </a:p>
      </dgm:t>
    </dgm:pt>
    <dgm:pt modelId="{715E3E7E-562C-488C-8873-AD0934B8FDD1}" type="sibTrans" cxnId="{73DB6DC7-0099-430D-A708-C363519DBA6E}">
      <dgm:prSet/>
      <dgm:spPr/>
      <dgm:t>
        <a:bodyPr/>
        <a:lstStyle/>
        <a:p>
          <a:endParaRPr lang="en-IN"/>
        </a:p>
      </dgm:t>
    </dgm:pt>
    <dgm:pt modelId="{D277B680-18EE-4A80-8E1D-664B47652FBC}">
      <dgm:prSet custT="1">
        <dgm:style>
          <a:lnRef idx="2">
            <a:schemeClr val="dk1"/>
          </a:lnRef>
          <a:fillRef idx="1">
            <a:schemeClr val="lt1"/>
          </a:fillRef>
          <a:effectRef idx="0">
            <a:schemeClr val="dk1"/>
          </a:effectRef>
          <a:fontRef idx="minor">
            <a:schemeClr val="dk1"/>
          </a:fontRef>
        </dgm:style>
      </dgm:prSet>
      <dgm:spPr>
        <a:solidFill>
          <a:schemeClr val="accent1"/>
        </a:solidFill>
      </dgm:spPr>
      <dgm:t>
        <a:bodyPr anchor="t"/>
        <a:lstStyle/>
        <a:p>
          <a:pPr algn="ctr">
            <a:spcAft>
              <a:spcPts val="200"/>
            </a:spcAft>
          </a:pPr>
          <a:endParaRPr lang="en-IN" sz="1400" dirty="0">
            <a:solidFill>
              <a:schemeClr val="bg1"/>
            </a:solidFill>
          </a:endParaRPr>
        </a:p>
        <a:p>
          <a:pPr algn="ctr">
            <a:spcAft>
              <a:spcPts val="200"/>
            </a:spcAft>
          </a:pPr>
          <a:r>
            <a:rPr lang="en-IN" sz="1400" dirty="0">
              <a:solidFill>
                <a:schemeClr val="bg1"/>
              </a:solidFill>
            </a:rPr>
            <a:t>Obtain report from registered </a:t>
          </a:r>
          <a:r>
            <a:rPr lang="en-IN" sz="1400" dirty="0" err="1">
              <a:solidFill>
                <a:schemeClr val="bg1"/>
              </a:solidFill>
            </a:rPr>
            <a:t>valuer</a:t>
          </a:r>
          <a:r>
            <a:rPr lang="en-IN" sz="1400" dirty="0">
              <a:solidFill>
                <a:schemeClr val="bg1"/>
              </a:solidFill>
            </a:rPr>
            <a:t>  </a:t>
          </a:r>
        </a:p>
      </dgm:t>
    </dgm:pt>
    <dgm:pt modelId="{EB582A2A-516F-45B6-9DCF-ED9F88DD8874}" type="parTrans" cxnId="{02FD24AF-42F3-4A20-8910-C0A78C70E0ED}">
      <dgm:prSet/>
      <dgm:spPr/>
      <dgm:t>
        <a:bodyPr/>
        <a:lstStyle/>
        <a:p>
          <a:endParaRPr lang="en-IN"/>
        </a:p>
      </dgm:t>
    </dgm:pt>
    <dgm:pt modelId="{98CF0BA7-4776-4171-83C0-C4B11609535B}" type="sibTrans" cxnId="{02FD24AF-42F3-4A20-8910-C0A78C70E0ED}">
      <dgm:prSet/>
      <dgm:spPr/>
      <dgm:t>
        <a:bodyPr/>
        <a:lstStyle/>
        <a:p>
          <a:endParaRPr lang="en-IN"/>
        </a:p>
      </dgm:t>
    </dgm:pt>
    <dgm:pt modelId="{3D147205-7C98-479B-9118-D557CB6D7B0F}" type="pres">
      <dgm:prSet presAssocID="{8B29D006-3964-4426-A07D-4BEA3AF2C2B6}" presName="diagram" presStyleCnt="0">
        <dgm:presLayoutVars>
          <dgm:dir/>
          <dgm:resizeHandles val="exact"/>
        </dgm:presLayoutVars>
      </dgm:prSet>
      <dgm:spPr/>
    </dgm:pt>
    <dgm:pt modelId="{A8986041-21E5-4008-B884-1771A02B0328}" type="pres">
      <dgm:prSet presAssocID="{DF6B499D-6AC3-4921-B035-381A34853251}" presName="node" presStyleLbl="node1" presStyleIdx="0" presStyleCnt="6" custScaleX="49625" custScaleY="12779" custLinFactNeighborX="19358" custLinFactNeighborY="122">
        <dgm:presLayoutVars>
          <dgm:bulletEnabled val="1"/>
        </dgm:presLayoutVars>
      </dgm:prSet>
      <dgm:spPr/>
    </dgm:pt>
    <dgm:pt modelId="{95DE1719-42BD-47E6-BF39-8EF83733C033}" type="pres">
      <dgm:prSet presAssocID="{BDE374B9-5843-4C11-B151-92CAD7E8ACCE}" presName="sibTrans" presStyleCnt="0"/>
      <dgm:spPr/>
    </dgm:pt>
    <dgm:pt modelId="{B362BE03-FF63-48D9-8C86-53976CC9C3A0}" type="pres">
      <dgm:prSet presAssocID="{E4FD04BD-9E18-4357-8826-701543D36E00}" presName="node" presStyleLbl="node1" presStyleIdx="1" presStyleCnt="6" custScaleX="30872" custScaleY="28597" custLinFactNeighborX="-30510" custLinFactNeighborY="28350">
        <dgm:presLayoutVars>
          <dgm:bulletEnabled val="1"/>
        </dgm:presLayoutVars>
      </dgm:prSet>
      <dgm:spPr/>
    </dgm:pt>
    <dgm:pt modelId="{8F01E9DF-1E71-4DE4-88BC-3FE0DAFD685D}" type="pres">
      <dgm:prSet presAssocID="{C065E68D-3293-41E8-8F6A-2514263A80A2}" presName="sibTrans" presStyleCnt="0"/>
      <dgm:spPr/>
    </dgm:pt>
    <dgm:pt modelId="{C19CA128-4FB7-4AE2-B857-DC147E2FB220}" type="pres">
      <dgm:prSet presAssocID="{14F30696-B445-429B-9700-633C49753E56}" presName="node" presStyleLbl="node1" presStyleIdx="2" presStyleCnt="6" custScaleX="26939" custScaleY="21033" custLinFactNeighborX="76521" custLinFactNeighborY="-16645">
        <dgm:presLayoutVars>
          <dgm:bulletEnabled val="1"/>
        </dgm:presLayoutVars>
      </dgm:prSet>
      <dgm:spPr/>
    </dgm:pt>
    <dgm:pt modelId="{1A247588-522B-413C-A812-4251F9C17497}" type="pres">
      <dgm:prSet presAssocID="{5076E7FB-1A1F-43E0-9296-873F597C77B8}" presName="sibTrans" presStyleCnt="0"/>
      <dgm:spPr/>
    </dgm:pt>
    <dgm:pt modelId="{5CC8A76F-DDDC-4203-B9F7-D4356430936F}" type="pres">
      <dgm:prSet presAssocID="{D055747F-6529-44C4-BAD1-BC96BF51E8A1}" presName="node" presStyleLbl="node1" presStyleIdx="3" presStyleCnt="6" custScaleX="34398" custScaleY="33646" custLinFactNeighborX="-41888" custLinFactNeighborY="22064">
        <dgm:presLayoutVars>
          <dgm:bulletEnabled val="1"/>
        </dgm:presLayoutVars>
      </dgm:prSet>
      <dgm:spPr/>
    </dgm:pt>
    <dgm:pt modelId="{40CD2332-97EA-46B1-8467-CC68621E5C80}" type="pres">
      <dgm:prSet presAssocID="{7134683B-0D00-4A3D-81FD-141B04FE779C}" presName="sibTrans" presStyleCnt="0"/>
      <dgm:spPr/>
    </dgm:pt>
    <dgm:pt modelId="{A053EEA1-3B34-4320-AFA4-E5DFEF096315}" type="pres">
      <dgm:prSet presAssocID="{2B3F9323-DC7B-4B65-9E72-016923F504A7}" presName="node" presStyleLbl="node1" presStyleIdx="4" presStyleCnt="6" custScaleX="25733" custScaleY="14051" custLinFactNeighborX="-42058" custLinFactNeighborY="11136">
        <dgm:presLayoutVars>
          <dgm:bulletEnabled val="1"/>
        </dgm:presLayoutVars>
      </dgm:prSet>
      <dgm:spPr>
        <a:xfrm>
          <a:off x="3206244" y="3260589"/>
          <a:ext cx="1872678" cy="857649"/>
        </a:xfrm>
        <a:prstGeom prst="rect">
          <a:avLst/>
        </a:prstGeom>
      </dgm:spPr>
    </dgm:pt>
    <dgm:pt modelId="{BE8CBCD6-FC00-4547-9252-CA4158374407}" type="pres">
      <dgm:prSet presAssocID="{715E3E7E-562C-488C-8873-AD0934B8FDD1}" presName="sibTrans" presStyleCnt="0"/>
      <dgm:spPr/>
    </dgm:pt>
    <dgm:pt modelId="{E36329FA-F3A3-4134-BA58-F991F7966A79}" type="pres">
      <dgm:prSet presAssocID="{D277B680-18EE-4A80-8E1D-664B47652FBC}" presName="node" presStyleLbl="node1" presStyleIdx="5" presStyleCnt="6" custScaleX="26045" custScaleY="27623" custLinFactNeighborX="36455" custLinFactNeighborY="-25833">
        <dgm:presLayoutVars>
          <dgm:bulletEnabled val="1"/>
        </dgm:presLayoutVars>
      </dgm:prSet>
      <dgm:spPr/>
    </dgm:pt>
  </dgm:ptLst>
  <dgm:cxnLst>
    <dgm:cxn modelId="{BBAB3208-12E3-44E1-BD55-F9640DAC4D8E}" type="presOf" srcId="{DF6B499D-6AC3-4921-B035-381A34853251}" destId="{A8986041-21E5-4008-B884-1771A02B0328}" srcOrd="0" destOrd="0" presId="urn:microsoft.com/office/officeart/2005/8/layout/default"/>
    <dgm:cxn modelId="{F0990019-47A5-494F-9EB0-D0D60422E1DD}" srcId="{8B29D006-3964-4426-A07D-4BEA3AF2C2B6}" destId="{D055747F-6529-44C4-BAD1-BC96BF51E8A1}" srcOrd="3" destOrd="0" parTransId="{E879C473-8805-4F98-BF1F-1A892BB694AE}" sibTransId="{7134683B-0D00-4A3D-81FD-141B04FE779C}"/>
    <dgm:cxn modelId="{7F82706A-9FAF-4C5A-8444-D0AD5FE7CE45}" type="presOf" srcId="{D055747F-6529-44C4-BAD1-BC96BF51E8A1}" destId="{5CC8A76F-DDDC-4203-B9F7-D4356430936F}" srcOrd="0" destOrd="0" presId="urn:microsoft.com/office/officeart/2005/8/layout/default"/>
    <dgm:cxn modelId="{F28E346D-8F11-46D7-9E6D-990F6BDB0382}" type="presOf" srcId="{2B3F9323-DC7B-4B65-9E72-016923F504A7}" destId="{A053EEA1-3B34-4320-AFA4-E5DFEF096315}" srcOrd="0" destOrd="0" presId="urn:microsoft.com/office/officeart/2005/8/layout/default"/>
    <dgm:cxn modelId="{FACFBD6D-17CA-4D30-A4F6-1C1347D154EA}" srcId="{8B29D006-3964-4426-A07D-4BEA3AF2C2B6}" destId="{DF6B499D-6AC3-4921-B035-381A34853251}" srcOrd="0" destOrd="0" parTransId="{2F7A4B94-CCB1-44E5-B94D-AB68B5EF57DB}" sibTransId="{BDE374B9-5843-4C11-B151-92CAD7E8ACCE}"/>
    <dgm:cxn modelId="{3EFCB56E-91DC-4686-B888-11F5D37F6CAB}" type="presOf" srcId="{8B29D006-3964-4426-A07D-4BEA3AF2C2B6}" destId="{3D147205-7C98-479B-9118-D557CB6D7B0F}" srcOrd="0" destOrd="0" presId="urn:microsoft.com/office/officeart/2005/8/layout/default"/>
    <dgm:cxn modelId="{2C27A75A-ED13-438E-8A0D-EF998C681D40}" srcId="{8B29D006-3964-4426-A07D-4BEA3AF2C2B6}" destId="{E4FD04BD-9E18-4357-8826-701543D36E00}" srcOrd="1" destOrd="0" parTransId="{D950CDD9-0F16-4A51-BCC2-DF228DF42E18}" sibTransId="{C065E68D-3293-41E8-8F6A-2514263A80A2}"/>
    <dgm:cxn modelId="{02FD24AF-42F3-4A20-8910-C0A78C70E0ED}" srcId="{8B29D006-3964-4426-A07D-4BEA3AF2C2B6}" destId="{D277B680-18EE-4A80-8E1D-664B47652FBC}" srcOrd="5" destOrd="0" parTransId="{EB582A2A-516F-45B6-9DCF-ED9F88DD8874}" sibTransId="{98CF0BA7-4776-4171-83C0-C4B11609535B}"/>
    <dgm:cxn modelId="{182A10C1-C61D-4CC1-A9A2-D239CACDA763}" type="presOf" srcId="{14F30696-B445-429B-9700-633C49753E56}" destId="{C19CA128-4FB7-4AE2-B857-DC147E2FB220}" srcOrd="0" destOrd="0" presId="urn:microsoft.com/office/officeart/2005/8/layout/default"/>
    <dgm:cxn modelId="{73DB6DC7-0099-430D-A708-C363519DBA6E}" srcId="{8B29D006-3964-4426-A07D-4BEA3AF2C2B6}" destId="{2B3F9323-DC7B-4B65-9E72-016923F504A7}" srcOrd="4" destOrd="0" parTransId="{AEFADC35-17F4-44AB-8FC1-B71FF7E0DE4E}" sibTransId="{715E3E7E-562C-488C-8873-AD0934B8FDD1}"/>
    <dgm:cxn modelId="{FAE33BD2-58FA-4A4D-8340-F00EFF851950}" type="presOf" srcId="{D277B680-18EE-4A80-8E1D-664B47652FBC}" destId="{E36329FA-F3A3-4134-BA58-F991F7966A79}" srcOrd="0" destOrd="0" presId="urn:microsoft.com/office/officeart/2005/8/layout/default"/>
    <dgm:cxn modelId="{B679BDDC-39E7-4234-8F2A-B885D043C350}" type="presOf" srcId="{E4FD04BD-9E18-4357-8826-701543D36E00}" destId="{B362BE03-FF63-48D9-8C86-53976CC9C3A0}" srcOrd="0" destOrd="0" presId="urn:microsoft.com/office/officeart/2005/8/layout/default"/>
    <dgm:cxn modelId="{E0D91AF6-27FB-4A4A-A7A0-598B42C0CA9A}" srcId="{8B29D006-3964-4426-A07D-4BEA3AF2C2B6}" destId="{14F30696-B445-429B-9700-633C49753E56}" srcOrd="2" destOrd="0" parTransId="{DC010677-C0E4-4EF8-B19F-7A09934558AB}" sibTransId="{5076E7FB-1A1F-43E0-9296-873F597C77B8}"/>
    <dgm:cxn modelId="{AFDBD8BB-36F9-48AE-BEE1-DCAF9256E99F}" type="presParOf" srcId="{3D147205-7C98-479B-9118-D557CB6D7B0F}" destId="{A8986041-21E5-4008-B884-1771A02B0328}" srcOrd="0" destOrd="0" presId="urn:microsoft.com/office/officeart/2005/8/layout/default"/>
    <dgm:cxn modelId="{05E15A64-CBA1-4FD9-9D9D-57D9B26BDCEC}" type="presParOf" srcId="{3D147205-7C98-479B-9118-D557CB6D7B0F}" destId="{95DE1719-42BD-47E6-BF39-8EF83733C033}" srcOrd="1" destOrd="0" presId="urn:microsoft.com/office/officeart/2005/8/layout/default"/>
    <dgm:cxn modelId="{2F6B5EA8-670F-424C-ACE4-49988C861065}" type="presParOf" srcId="{3D147205-7C98-479B-9118-D557CB6D7B0F}" destId="{B362BE03-FF63-48D9-8C86-53976CC9C3A0}" srcOrd="2" destOrd="0" presId="urn:microsoft.com/office/officeart/2005/8/layout/default"/>
    <dgm:cxn modelId="{6F482897-8C60-496A-8F8A-73CCB8D74687}" type="presParOf" srcId="{3D147205-7C98-479B-9118-D557CB6D7B0F}" destId="{8F01E9DF-1E71-4DE4-88BC-3FE0DAFD685D}" srcOrd="3" destOrd="0" presId="urn:microsoft.com/office/officeart/2005/8/layout/default"/>
    <dgm:cxn modelId="{056311FF-E520-402C-B7AF-5FCD671830A8}" type="presParOf" srcId="{3D147205-7C98-479B-9118-D557CB6D7B0F}" destId="{C19CA128-4FB7-4AE2-B857-DC147E2FB220}" srcOrd="4" destOrd="0" presId="urn:microsoft.com/office/officeart/2005/8/layout/default"/>
    <dgm:cxn modelId="{8BC0171C-39BF-404D-99E1-FB9643997743}" type="presParOf" srcId="{3D147205-7C98-479B-9118-D557CB6D7B0F}" destId="{1A247588-522B-413C-A812-4251F9C17497}" srcOrd="5" destOrd="0" presId="urn:microsoft.com/office/officeart/2005/8/layout/default"/>
    <dgm:cxn modelId="{38D39E08-5E97-46AA-855D-76A046E3614A}" type="presParOf" srcId="{3D147205-7C98-479B-9118-D557CB6D7B0F}" destId="{5CC8A76F-DDDC-4203-B9F7-D4356430936F}" srcOrd="6" destOrd="0" presId="urn:microsoft.com/office/officeart/2005/8/layout/default"/>
    <dgm:cxn modelId="{A43D68A9-85E7-455F-A1C9-9CDBCBE58554}" type="presParOf" srcId="{3D147205-7C98-479B-9118-D557CB6D7B0F}" destId="{40CD2332-97EA-46B1-8467-CC68621E5C80}" srcOrd="7" destOrd="0" presId="urn:microsoft.com/office/officeart/2005/8/layout/default"/>
    <dgm:cxn modelId="{AFC071B5-1FAD-4340-9767-0C748C1AA350}" type="presParOf" srcId="{3D147205-7C98-479B-9118-D557CB6D7B0F}" destId="{A053EEA1-3B34-4320-AFA4-E5DFEF096315}" srcOrd="8" destOrd="0" presId="urn:microsoft.com/office/officeart/2005/8/layout/default"/>
    <dgm:cxn modelId="{479AF17F-AA1B-4392-A16B-B6EA9FFC78D8}" type="presParOf" srcId="{3D147205-7C98-479B-9118-D557CB6D7B0F}" destId="{BE8CBCD6-FC00-4547-9252-CA4158374407}" srcOrd="9" destOrd="0" presId="urn:microsoft.com/office/officeart/2005/8/layout/default"/>
    <dgm:cxn modelId="{9A8CD1B5-94BC-4558-B779-40E041444672}" type="presParOf" srcId="{3D147205-7C98-479B-9118-D557CB6D7B0F}" destId="{E36329FA-F3A3-4134-BA58-F991F7966A79}"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986041-21E5-4008-B884-1771A02B0328}">
      <dsp:nvSpPr>
        <dsp:cNvPr id="0" name=""/>
        <dsp:cNvSpPr/>
      </dsp:nvSpPr>
      <dsp:spPr>
        <a:xfrm>
          <a:off x="2450553" y="314673"/>
          <a:ext cx="3238205" cy="500324"/>
        </a:xfrm>
        <a:prstGeom prst="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t>Valuation of Jewellery</a:t>
          </a:r>
        </a:p>
      </dsp:txBody>
      <dsp:txXfrm>
        <a:off x="2450553" y="314673"/>
        <a:ext cx="3238205" cy="500324"/>
      </dsp:txXfrm>
    </dsp:sp>
    <dsp:sp modelId="{B362BE03-FF63-48D9-8C86-53976CC9C3A0}">
      <dsp:nvSpPr>
        <dsp:cNvPr id="0" name=""/>
        <dsp:cNvSpPr/>
      </dsp:nvSpPr>
      <dsp:spPr>
        <a:xfrm>
          <a:off x="3087232" y="1110205"/>
          <a:ext cx="2014506" cy="1119632"/>
        </a:xfrm>
        <a:prstGeom prst="rect">
          <a:avLst/>
        </a:prstGeom>
        <a:solidFill>
          <a:schemeClr val="accen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IN" sz="1400" kern="1200" dirty="0">
              <a:solidFill>
                <a:schemeClr val="bg1"/>
              </a:solidFill>
            </a:rPr>
            <a:t>Received by the way of</a:t>
          </a:r>
        </a:p>
        <a:p>
          <a:pPr marL="0" lvl="0" indent="0" algn="ctr" defTabSz="622300">
            <a:lnSpc>
              <a:spcPct val="90000"/>
            </a:lnSpc>
            <a:spcBef>
              <a:spcPct val="0"/>
            </a:spcBef>
            <a:spcAft>
              <a:spcPct val="35000"/>
            </a:spcAft>
            <a:buNone/>
          </a:pPr>
          <a:r>
            <a:rPr lang="en-IN" sz="1400" kern="1200" dirty="0">
              <a:solidFill>
                <a:schemeClr val="bg1"/>
              </a:solidFill>
            </a:rPr>
            <a:t>purchase on the valuation</a:t>
          </a:r>
        </a:p>
        <a:p>
          <a:pPr marL="0" lvl="0" indent="0" algn="ctr" defTabSz="622300">
            <a:lnSpc>
              <a:spcPct val="90000"/>
            </a:lnSpc>
            <a:spcBef>
              <a:spcPct val="0"/>
            </a:spcBef>
            <a:spcAft>
              <a:spcPct val="35000"/>
            </a:spcAft>
            <a:buNone/>
          </a:pPr>
          <a:r>
            <a:rPr lang="en-IN" sz="1400" kern="1200" dirty="0">
              <a:solidFill>
                <a:schemeClr val="bg1"/>
              </a:solidFill>
            </a:rPr>
            <a:t>date, from a registered dealer</a:t>
          </a:r>
        </a:p>
      </dsp:txBody>
      <dsp:txXfrm>
        <a:off x="3087232" y="1110205"/>
        <a:ext cx="2014506" cy="1119632"/>
      </dsp:txXfrm>
    </dsp:sp>
    <dsp:sp modelId="{C19CA128-4FB7-4AE2-B857-DC147E2FB220}">
      <dsp:nvSpPr>
        <dsp:cNvPr id="0" name=""/>
        <dsp:cNvSpPr/>
      </dsp:nvSpPr>
      <dsp:spPr>
        <a:xfrm>
          <a:off x="5639917" y="1367637"/>
          <a:ext cx="1757864" cy="823486"/>
        </a:xfrm>
        <a:prstGeom prst="rect">
          <a:avLst/>
        </a:prstGeom>
        <a:solidFill>
          <a:schemeClr val="accen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IN" sz="1400" kern="1200" dirty="0">
              <a:solidFill>
                <a:schemeClr val="bg1"/>
              </a:solidFill>
            </a:rPr>
            <a:t>Received by any other mode; value&gt;50,000</a:t>
          </a:r>
        </a:p>
      </dsp:txBody>
      <dsp:txXfrm>
        <a:off x="5639917" y="1367637"/>
        <a:ext cx="1757864" cy="823486"/>
      </dsp:txXfrm>
    </dsp:sp>
    <dsp:sp modelId="{5CC8A76F-DDDC-4203-B9F7-D4356430936F}">
      <dsp:nvSpPr>
        <dsp:cNvPr id="0" name=""/>
        <dsp:cNvSpPr/>
      </dsp:nvSpPr>
      <dsp:spPr>
        <a:xfrm>
          <a:off x="323713" y="2636263"/>
          <a:ext cx="2244590" cy="1317311"/>
        </a:xfrm>
        <a:prstGeom prst="rect">
          <a:avLst/>
        </a:prstGeom>
        <a:solidFill>
          <a:schemeClr val="accen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tabLst>
              <a:tab pos="1090613" algn="l"/>
            </a:tabLst>
          </a:pPr>
          <a:r>
            <a:rPr lang="en-IN" sz="1500" kern="1200" dirty="0">
              <a:solidFill>
                <a:schemeClr val="bg1"/>
              </a:solidFill>
            </a:rPr>
            <a:t>FMV = Price which such</a:t>
          </a:r>
        </a:p>
        <a:p>
          <a:pPr marL="0" lvl="0" indent="0" algn="ctr" defTabSz="666750">
            <a:lnSpc>
              <a:spcPct val="90000"/>
            </a:lnSpc>
            <a:spcBef>
              <a:spcPct val="0"/>
            </a:spcBef>
            <a:spcAft>
              <a:spcPct val="35000"/>
            </a:spcAft>
            <a:buNone/>
            <a:tabLst>
              <a:tab pos="1090613" algn="l"/>
            </a:tabLst>
          </a:pPr>
          <a:r>
            <a:rPr lang="en-IN" sz="1500" kern="1200" dirty="0">
              <a:solidFill>
                <a:schemeClr val="bg1"/>
              </a:solidFill>
            </a:rPr>
            <a:t>jewellery would fetch if</a:t>
          </a:r>
        </a:p>
        <a:p>
          <a:pPr marL="0" lvl="0" indent="0" algn="ctr" defTabSz="666750">
            <a:lnSpc>
              <a:spcPct val="90000"/>
            </a:lnSpc>
            <a:spcBef>
              <a:spcPct val="0"/>
            </a:spcBef>
            <a:spcAft>
              <a:spcPct val="35000"/>
            </a:spcAft>
            <a:buNone/>
            <a:tabLst>
              <a:tab pos="1090613" algn="l"/>
            </a:tabLst>
          </a:pPr>
          <a:r>
            <a:rPr lang="en-IN" sz="1500" kern="1200" dirty="0">
              <a:solidFill>
                <a:schemeClr val="bg1"/>
              </a:solidFill>
            </a:rPr>
            <a:t>sold in the open market</a:t>
          </a:r>
        </a:p>
        <a:p>
          <a:pPr marL="0" lvl="0" indent="0" algn="ctr" defTabSz="666750">
            <a:lnSpc>
              <a:spcPct val="90000"/>
            </a:lnSpc>
            <a:spcBef>
              <a:spcPct val="0"/>
            </a:spcBef>
            <a:spcAft>
              <a:spcPct val="35000"/>
            </a:spcAft>
            <a:buNone/>
            <a:tabLst>
              <a:tab pos="1090613" algn="l"/>
            </a:tabLst>
          </a:pPr>
          <a:r>
            <a:rPr lang="en-IN" sz="1500" kern="1200" dirty="0">
              <a:solidFill>
                <a:schemeClr val="bg1"/>
              </a:solidFill>
            </a:rPr>
            <a:t>on the valuation date</a:t>
          </a:r>
        </a:p>
      </dsp:txBody>
      <dsp:txXfrm>
        <a:off x="323713" y="2636263"/>
        <a:ext cx="2244590" cy="1317311"/>
      </dsp:txXfrm>
    </dsp:sp>
    <dsp:sp modelId="{A053EEA1-3B34-4320-AFA4-E5DFEF096315}">
      <dsp:nvSpPr>
        <dsp:cNvPr id="0" name=""/>
        <dsp:cNvSpPr/>
      </dsp:nvSpPr>
      <dsp:spPr>
        <a:xfrm>
          <a:off x="3209745" y="2592001"/>
          <a:ext cx="1679168" cy="550126"/>
        </a:xfrm>
        <a:prstGeom prst="rect">
          <a:avLst/>
        </a:prstGeom>
        <a:solidFill>
          <a:schemeClr val="accen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IN" sz="1500" kern="1200" dirty="0">
              <a:solidFill>
                <a:prstClr val="white"/>
              </a:solidFill>
              <a:latin typeface="Calibri"/>
              <a:ea typeface="+mn-ea"/>
              <a:cs typeface="+mn-cs"/>
            </a:rPr>
            <a:t>FV= Invoice value </a:t>
          </a:r>
        </a:p>
      </dsp:txBody>
      <dsp:txXfrm>
        <a:off x="3209745" y="2592001"/>
        <a:ext cx="1679168" cy="550126"/>
      </dsp:txXfrm>
    </dsp:sp>
    <dsp:sp modelId="{E36329FA-F3A3-4134-BA58-F991F7966A79}">
      <dsp:nvSpPr>
        <dsp:cNvPr id="0" name=""/>
        <dsp:cNvSpPr/>
      </dsp:nvSpPr>
      <dsp:spPr>
        <a:xfrm>
          <a:off x="5669053" y="2730841"/>
          <a:ext cx="1699527" cy="1081498"/>
        </a:xfrm>
        <a:prstGeom prst="rect">
          <a:avLst/>
        </a:prstGeom>
        <a:solidFill>
          <a:schemeClr val="accen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3340" tIns="53340" rIns="53340" bIns="53340" numCol="1" spcCol="1270" anchor="t" anchorCtr="0">
          <a:noAutofit/>
        </a:bodyPr>
        <a:lstStyle/>
        <a:p>
          <a:pPr marL="0" lvl="0" indent="0" algn="ctr" defTabSz="622300">
            <a:lnSpc>
              <a:spcPct val="90000"/>
            </a:lnSpc>
            <a:spcBef>
              <a:spcPct val="0"/>
            </a:spcBef>
            <a:spcAft>
              <a:spcPts val="200"/>
            </a:spcAft>
            <a:buNone/>
          </a:pPr>
          <a:endParaRPr lang="en-IN" sz="1400" kern="1200" dirty="0">
            <a:solidFill>
              <a:schemeClr val="bg1"/>
            </a:solidFill>
          </a:endParaRPr>
        </a:p>
        <a:p>
          <a:pPr marL="0" lvl="0" indent="0" algn="ctr" defTabSz="622300">
            <a:lnSpc>
              <a:spcPct val="90000"/>
            </a:lnSpc>
            <a:spcBef>
              <a:spcPct val="0"/>
            </a:spcBef>
            <a:spcAft>
              <a:spcPts val="200"/>
            </a:spcAft>
            <a:buNone/>
          </a:pPr>
          <a:r>
            <a:rPr lang="en-IN" sz="1400" kern="1200" dirty="0">
              <a:solidFill>
                <a:schemeClr val="bg1"/>
              </a:solidFill>
            </a:rPr>
            <a:t>Obtain report from registered </a:t>
          </a:r>
          <a:r>
            <a:rPr lang="en-IN" sz="1400" kern="1200" dirty="0" err="1">
              <a:solidFill>
                <a:schemeClr val="bg1"/>
              </a:solidFill>
            </a:rPr>
            <a:t>valuer</a:t>
          </a:r>
          <a:r>
            <a:rPr lang="en-IN" sz="1400" kern="1200" dirty="0">
              <a:solidFill>
                <a:schemeClr val="bg1"/>
              </a:solidFill>
            </a:rPr>
            <a:t>  </a:t>
          </a:r>
        </a:p>
      </dsp:txBody>
      <dsp:txXfrm>
        <a:off x="5669053" y="2730841"/>
        <a:ext cx="1699527" cy="108149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2D023C-6131-4017-9007-0219EF29111A}" type="datetimeFigureOut">
              <a:rPr lang="en-US" smtClean="0"/>
              <a:pPr/>
              <a:t>10/7/2017</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160989-0289-4156-BF1C-5E7D07BE78FF}"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file:///C:\Krutika%20office\PPT\56%202(x)\fileopen.aspx%3fid=101010000000018978&amp;source=link" TargetMode="External"/><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That is any receipt by non resident in </a:t>
            </a:r>
            <a:r>
              <a:rPr lang="en-US" dirty="0" err="1"/>
              <a:t>india</a:t>
            </a:r>
            <a:r>
              <a:rPr lang="en-US" dirty="0"/>
              <a:t> would be taxable in </a:t>
            </a:r>
            <a:r>
              <a:rPr lang="en-US" dirty="0" err="1"/>
              <a:t>india</a:t>
            </a:r>
            <a:r>
              <a:rPr lang="en-US" dirty="0"/>
              <a:t> – subject to DTAA provisions  </a:t>
            </a:r>
          </a:p>
          <a:p>
            <a:endParaRPr lang="en-US" dirty="0"/>
          </a:p>
        </p:txBody>
      </p:sp>
      <p:sp>
        <p:nvSpPr>
          <p:cNvPr id="4" name="Slide Number Placeholder 3"/>
          <p:cNvSpPr>
            <a:spLocks noGrp="1"/>
          </p:cNvSpPr>
          <p:nvPr>
            <p:ph type="sldNum" sz="quarter" idx="10"/>
          </p:nvPr>
        </p:nvSpPr>
        <p:spPr/>
        <p:txBody>
          <a:bodyPr/>
          <a:lstStyle/>
          <a:p>
            <a:fld id="{D9160989-0289-4156-BF1C-5E7D07BE78FF}" type="slidenum">
              <a:rPr lang="en-IN" smtClean="0"/>
              <a:pPr/>
              <a:t>14</a:t>
            </a:fld>
            <a:endParaRPr lang="en-IN"/>
          </a:p>
        </p:txBody>
      </p:sp>
    </p:spTree>
    <p:extLst>
      <p:ext uri="{BB962C8B-B14F-4D97-AF65-F5344CB8AC3E}">
        <p14:creationId xmlns:p14="http://schemas.microsoft.com/office/powerpoint/2010/main" val="14639499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The Commissioner (Appeals) erred in equating the term 'lineal ascendant or lineal descendant' to relative to include mother's sister's son. When the meaning of the term relative is defined in the Act itself, to derive meaning of the word relative from term 'lineal ascendant or lineal descendant' and bring the relationship with the purview of the section to grant benefit is unjustified and bad in law.</a:t>
            </a:r>
            <a:endParaRPr lang="en-US" dirty="0"/>
          </a:p>
          <a:p>
            <a:endParaRPr lang="en-US" dirty="0"/>
          </a:p>
        </p:txBody>
      </p:sp>
      <p:sp>
        <p:nvSpPr>
          <p:cNvPr id="4" name="Slide Number Placeholder 3"/>
          <p:cNvSpPr>
            <a:spLocks noGrp="1"/>
          </p:cNvSpPr>
          <p:nvPr>
            <p:ph type="sldNum" sz="quarter" idx="10"/>
          </p:nvPr>
        </p:nvSpPr>
        <p:spPr/>
        <p:txBody>
          <a:bodyPr/>
          <a:lstStyle/>
          <a:p>
            <a:fld id="{D9160989-0289-4156-BF1C-5E7D07BE78FF}" type="slidenum">
              <a:rPr lang="en-IN" smtClean="0"/>
              <a:pPr/>
              <a:t>25</a:t>
            </a:fld>
            <a:endParaRPr lang="en-IN"/>
          </a:p>
        </p:txBody>
      </p:sp>
    </p:spTree>
    <p:extLst>
      <p:ext uri="{BB962C8B-B14F-4D97-AF65-F5344CB8AC3E}">
        <p14:creationId xmlns:p14="http://schemas.microsoft.com/office/powerpoint/2010/main" val="7480505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200" kern="1200" dirty="0">
                <a:solidFill>
                  <a:schemeClr val="tx1"/>
                </a:solidFill>
                <a:effectLst/>
                <a:latin typeface="+mn-lt"/>
                <a:ea typeface="+mn-ea"/>
                <a:cs typeface="+mn-cs"/>
              </a:rPr>
              <a:t>the operative section </a:t>
            </a:r>
            <a:r>
              <a:rPr lang="en-IN" sz="1200" i="1" kern="1200" dirty="0">
                <a:solidFill>
                  <a:schemeClr val="tx1"/>
                </a:solidFill>
                <a:effectLst/>
                <a:latin typeface="+mn-lt"/>
                <a:ea typeface="+mn-ea"/>
                <a:cs typeface="+mn-cs"/>
              </a:rPr>
              <a:t>i.e.,</a:t>
            </a:r>
            <a:r>
              <a:rPr lang="en-IN" sz="1200" kern="1200" dirty="0">
                <a:solidFill>
                  <a:schemeClr val="tx1"/>
                </a:solidFill>
                <a:effectLst/>
                <a:latin typeface="+mn-lt"/>
                <a:ea typeface="+mn-ea"/>
                <a:cs typeface="+mn-cs"/>
              </a:rPr>
              <a:t> section 56(2)(v) was in respect of (</a:t>
            </a:r>
            <a:r>
              <a:rPr lang="en-IN" sz="1200" kern="1200" dirty="0" err="1">
                <a:solidFill>
                  <a:schemeClr val="tx1"/>
                </a:solidFill>
                <a:effectLst/>
                <a:latin typeface="+mn-lt"/>
                <a:ea typeface="+mn-ea"/>
                <a:cs typeface="+mn-cs"/>
              </a:rPr>
              <a:t>i</a:t>
            </a:r>
            <a:r>
              <a:rPr lang="en-IN" sz="1200" kern="1200" dirty="0">
                <a:solidFill>
                  <a:schemeClr val="tx1"/>
                </a:solidFill>
                <a:effectLst/>
                <a:latin typeface="+mn-lt"/>
                <a:ea typeface="+mn-ea"/>
                <a:cs typeface="+mn-cs"/>
              </a:rPr>
              <a:t>) individual, and (ii) Hindu Undivided Family (HUF). Meaning thereby the legislature has clear intention to include both i.e. individual as well as HUF within its scope.  However in clause (vii), relative is separately defined for individual &amp; HUF.  Therefore, whether this decision will apply in present clause (x) is debatable . </a:t>
            </a:r>
            <a:r>
              <a:rPr lang="en-IN" sz="1200" kern="1200" dirty="0" err="1">
                <a:solidFill>
                  <a:schemeClr val="tx1"/>
                </a:solidFill>
                <a:effectLst/>
                <a:latin typeface="+mn-lt"/>
                <a:ea typeface="+mn-ea"/>
                <a:cs typeface="+mn-cs"/>
              </a:rPr>
              <a:t>Fatherin</a:t>
            </a:r>
            <a:r>
              <a:rPr lang="en-IN" sz="1200" kern="1200" dirty="0">
                <a:solidFill>
                  <a:schemeClr val="tx1"/>
                </a:solidFill>
                <a:effectLst/>
                <a:latin typeface="+mn-lt"/>
                <a:ea typeface="+mn-ea"/>
                <a:cs typeface="+mn-cs"/>
              </a:rPr>
              <a:t> law of </a:t>
            </a:r>
            <a:r>
              <a:rPr lang="en-IN" sz="1200" kern="1200" dirty="0" err="1">
                <a:solidFill>
                  <a:schemeClr val="tx1"/>
                </a:solidFill>
                <a:effectLst/>
                <a:latin typeface="+mn-lt"/>
                <a:ea typeface="+mn-ea"/>
                <a:cs typeface="+mn-cs"/>
              </a:rPr>
              <a:t>karta</a:t>
            </a:r>
            <a:r>
              <a:rPr lang="en-IN" sz="1200" kern="1200" dirty="0">
                <a:solidFill>
                  <a:schemeClr val="tx1"/>
                </a:solidFill>
                <a:effectLst/>
                <a:latin typeface="+mn-lt"/>
                <a:ea typeface="+mn-ea"/>
                <a:cs typeface="+mn-cs"/>
              </a:rPr>
              <a:t> was a relative in (V), may not be in (vii)</a:t>
            </a:r>
            <a:endParaRPr lang="en-US" dirty="0"/>
          </a:p>
          <a:p>
            <a:endParaRPr lang="en-US" dirty="0"/>
          </a:p>
        </p:txBody>
      </p:sp>
      <p:sp>
        <p:nvSpPr>
          <p:cNvPr id="4" name="Slide Number Placeholder 3"/>
          <p:cNvSpPr>
            <a:spLocks noGrp="1"/>
          </p:cNvSpPr>
          <p:nvPr>
            <p:ph type="sldNum" sz="quarter" idx="10"/>
          </p:nvPr>
        </p:nvSpPr>
        <p:spPr/>
        <p:txBody>
          <a:bodyPr/>
          <a:lstStyle/>
          <a:p>
            <a:fld id="{D9160989-0289-4156-BF1C-5E7D07BE78FF}" type="slidenum">
              <a:rPr lang="en-IN" smtClean="0"/>
              <a:pPr/>
              <a:t>26</a:t>
            </a:fld>
            <a:endParaRPr lang="en-IN"/>
          </a:p>
        </p:txBody>
      </p:sp>
    </p:spTree>
    <p:extLst>
      <p:ext uri="{BB962C8B-B14F-4D97-AF65-F5344CB8AC3E}">
        <p14:creationId xmlns:p14="http://schemas.microsoft.com/office/powerpoint/2010/main" val="13715838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Under the Gift Tax Act, the Courts have held that “on the occasion of marriage” does not mean on the date of marriage but the gift should be associated with the event of marriage</a:t>
            </a:r>
          </a:p>
          <a:p>
            <a:endParaRPr lang="en-US" dirty="0"/>
          </a:p>
        </p:txBody>
      </p:sp>
      <p:sp>
        <p:nvSpPr>
          <p:cNvPr id="4" name="Slide Number Placeholder 3"/>
          <p:cNvSpPr>
            <a:spLocks noGrp="1"/>
          </p:cNvSpPr>
          <p:nvPr>
            <p:ph type="sldNum" sz="quarter" idx="10"/>
          </p:nvPr>
        </p:nvSpPr>
        <p:spPr/>
        <p:txBody>
          <a:bodyPr/>
          <a:lstStyle/>
          <a:p>
            <a:fld id="{D9160989-0289-4156-BF1C-5E7D07BE78FF}" type="slidenum">
              <a:rPr lang="en-IN" smtClean="0"/>
              <a:pPr/>
              <a:t>27</a:t>
            </a:fld>
            <a:endParaRPr lang="en-IN"/>
          </a:p>
        </p:txBody>
      </p:sp>
    </p:spTree>
    <p:extLst>
      <p:ext uri="{BB962C8B-B14F-4D97-AF65-F5344CB8AC3E}">
        <p14:creationId xmlns:p14="http://schemas.microsoft.com/office/powerpoint/2010/main" val="35535277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However, specified exclusion is provided , thus its not an income to be considered under 56(2) (x)</a:t>
            </a:r>
          </a:p>
        </p:txBody>
      </p:sp>
      <p:sp>
        <p:nvSpPr>
          <p:cNvPr id="4" name="Slide Number Placeholder 3"/>
          <p:cNvSpPr>
            <a:spLocks noGrp="1"/>
          </p:cNvSpPr>
          <p:nvPr>
            <p:ph type="sldNum" sz="quarter" idx="10"/>
          </p:nvPr>
        </p:nvSpPr>
        <p:spPr/>
        <p:txBody>
          <a:bodyPr/>
          <a:lstStyle/>
          <a:p>
            <a:fld id="{D9160989-0289-4156-BF1C-5E7D07BE78FF}" type="slidenum">
              <a:rPr lang="en-IN" smtClean="0"/>
              <a:pPr/>
              <a:t>31</a:t>
            </a:fld>
            <a:endParaRPr lang="en-IN"/>
          </a:p>
        </p:txBody>
      </p:sp>
    </p:spTree>
    <p:extLst>
      <p:ext uri="{BB962C8B-B14F-4D97-AF65-F5344CB8AC3E}">
        <p14:creationId xmlns:p14="http://schemas.microsoft.com/office/powerpoint/2010/main" val="442909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Interestingly, where value of unquoted equity shares are mainly derived from intangibles assets such as goodwill, trademark or other intangible assets, this approach of valuation will not reflect the true value of the shares of the company. </a:t>
            </a:r>
          </a:p>
        </p:txBody>
      </p:sp>
      <p:sp>
        <p:nvSpPr>
          <p:cNvPr id="4" name="Slide Number Placeholder 3"/>
          <p:cNvSpPr>
            <a:spLocks noGrp="1"/>
          </p:cNvSpPr>
          <p:nvPr>
            <p:ph type="sldNum" sz="quarter" idx="10"/>
          </p:nvPr>
        </p:nvSpPr>
        <p:spPr/>
        <p:txBody>
          <a:bodyPr/>
          <a:lstStyle/>
          <a:p>
            <a:fld id="{D9160989-0289-4156-BF1C-5E7D07BE78FF}" type="slidenum">
              <a:rPr lang="en-IN" smtClean="0"/>
              <a:pPr/>
              <a:t>35</a:t>
            </a:fld>
            <a:endParaRPr lang="en-IN"/>
          </a:p>
        </p:txBody>
      </p:sp>
    </p:spTree>
    <p:extLst>
      <p:ext uri="{BB962C8B-B14F-4D97-AF65-F5344CB8AC3E}">
        <p14:creationId xmlns:p14="http://schemas.microsoft.com/office/powerpoint/2010/main" val="20248467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160989-0289-4156-BF1C-5E7D07BE78FF}" type="slidenum">
              <a:rPr lang="en-IN" smtClean="0"/>
              <a:pPr/>
              <a:t>42</a:t>
            </a:fld>
            <a:endParaRPr lang="en-IN"/>
          </a:p>
        </p:txBody>
      </p:sp>
    </p:spTree>
    <p:extLst>
      <p:ext uri="{BB962C8B-B14F-4D97-AF65-F5344CB8AC3E}">
        <p14:creationId xmlns:p14="http://schemas.microsoft.com/office/powerpoint/2010/main" val="40625676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r>
              <a:rPr lang="en-IN" sz="1200" b="1" u="sng" dirty="0" err="1"/>
              <a:t>Answer</a:t>
            </a:r>
            <a:r>
              <a:rPr lang="en-IN" sz="1200" dirty="0" err="1"/>
              <a:t>Transfer</a:t>
            </a:r>
            <a:r>
              <a:rPr lang="en-IN" sz="1200" dirty="0"/>
              <a:t> as a whole &amp; not individual assets</a:t>
            </a:r>
          </a:p>
          <a:p>
            <a:pPr marL="457200" indent="0" algn="just">
              <a:buFont typeface="Wingdings" panose="05000000000000000000" pitchFamily="2" charset="2"/>
              <a:buNone/>
            </a:pPr>
            <a:r>
              <a:rPr lang="en-IN" sz="1200" dirty="0"/>
              <a:t>The term 'undertaking' is not included in the inclusive definition of 'Property' under Section 56(2)(x) of the Act.</a:t>
            </a:r>
          </a:p>
          <a:p>
            <a:endParaRPr lang="en-US" dirty="0"/>
          </a:p>
        </p:txBody>
      </p:sp>
      <p:sp>
        <p:nvSpPr>
          <p:cNvPr id="4" name="Slide Number Placeholder 3"/>
          <p:cNvSpPr>
            <a:spLocks noGrp="1"/>
          </p:cNvSpPr>
          <p:nvPr>
            <p:ph type="sldNum" sz="quarter" idx="10"/>
          </p:nvPr>
        </p:nvSpPr>
        <p:spPr/>
        <p:txBody>
          <a:bodyPr/>
          <a:lstStyle/>
          <a:p>
            <a:fld id="{D9160989-0289-4156-BF1C-5E7D07BE78FF}" type="slidenum">
              <a:rPr lang="en-IN" smtClean="0"/>
              <a:pPr/>
              <a:t>48</a:t>
            </a:fld>
            <a:endParaRPr lang="en-IN"/>
          </a:p>
        </p:txBody>
      </p:sp>
    </p:spTree>
    <p:extLst>
      <p:ext uri="{BB962C8B-B14F-4D97-AF65-F5344CB8AC3E}">
        <p14:creationId xmlns:p14="http://schemas.microsoft.com/office/powerpoint/2010/main" val="30313889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200" b="1" dirty="0" err="1">
                <a:latin typeface="Arial" panose="020B0604020202020204" pitchFamily="34" charset="0"/>
                <a:cs typeface="Arial" panose="020B0604020202020204" pitchFamily="34" charset="0"/>
              </a:rPr>
              <a:t>Answer</a:t>
            </a:r>
            <a:r>
              <a:rPr lang="en-IN" sz="1200" dirty="0" err="1">
                <a:latin typeface="Arial" panose="020B0604020202020204" pitchFamily="34" charset="0"/>
                <a:cs typeface="Arial" panose="020B0604020202020204" pitchFamily="34" charset="0"/>
              </a:rPr>
              <a:t>Conversion</a:t>
            </a:r>
            <a:r>
              <a:rPr lang="en-IN" sz="1200" dirty="0">
                <a:latin typeface="Arial" panose="020B0604020202020204" pitchFamily="34" charset="0"/>
                <a:cs typeface="Arial" panose="020B0604020202020204" pitchFamily="34" charset="0"/>
              </a:rPr>
              <a:t> of partnership to company is only change in legal form and there is no transfer between two parties (CIT V </a:t>
            </a:r>
            <a:r>
              <a:rPr lang="en-IN" sz="1200" dirty="0" err="1">
                <a:latin typeface="Arial" panose="020B0604020202020204" pitchFamily="34" charset="0"/>
                <a:cs typeface="Arial" panose="020B0604020202020204" pitchFamily="34" charset="0"/>
              </a:rPr>
              <a:t>Texspin</a:t>
            </a:r>
            <a:r>
              <a:rPr lang="en-IN" sz="1200" dirty="0">
                <a:latin typeface="Arial" panose="020B0604020202020204" pitchFamily="34" charset="0"/>
                <a:cs typeface="Arial" panose="020B0604020202020204" pitchFamily="34" charset="0"/>
              </a:rPr>
              <a:t> </a:t>
            </a:r>
            <a:r>
              <a:rPr lang="en-IN" sz="1200" dirty="0" err="1">
                <a:latin typeface="Arial" panose="020B0604020202020204" pitchFamily="34" charset="0"/>
                <a:cs typeface="Arial" panose="020B0604020202020204" pitchFamily="34" charset="0"/>
              </a:rPr>
              <a:t>Engg</a:t>
            </a:r>
            <a:r>
              <a:rPr lang="en-IN" sz="1200" dirty="0">
                <a:latin typeface="Arial" panose="020B0604020202020204" pitchFamily="34" charset="0"/>
                <a:cs typeface="Arial" panose="020B0604020202020204" pitchFamily="34" charset="0"/>
              </a:rPr>
              <a:t> &amp; Mfg. Works </a:t>
            </a:r>
            <a:r>
              <a:rPr lang="en-IN" sz="1200" dirty="0">
                <a:latin typeface="Arial" panose="020B0604020202020204" pitchFamily="34" charset="0"/>
                <a:cs typeface="Arial" panose="020B0604020202020204" pitchFamily="34" charset="0"/>
                <a:hlinkClick r:id="rId3" action="ppaction://hlinkfile"/>
              </a:rPr>
              <a:t>263 ITR 345 (</a:t>
            </a:r>
            <a:r>
              <a:rPr lang="en-IN" sz="1200" dirty="0" err="1">
                <a:latin typeface="Arial" panose="020B0604020202020204" pitchFamily="34" charset="0"/>
                <a:cs typeface="Arial" panose="020B0604020202020204" pitchFamily="34" charset="0"/>
                <a:hlinkClick r:id="rId3" action="ppaction://hlinkfile"/>
              </a:rPr>
              <a:t>Bom</a:t>
            </a:r>
            <a:r>
              <a:rPr lang="en-IN" sz="1200" dirty="0">
                <a:latin typeface="Arial" panose="020B0604020202020204" pitchFamily="34" charset="0"/>
                <a:cs typeface="Arial" panose="020B0604020202020204" pitchFamily="34" charset="0"/>
                <a:hlinkClick r:id="rId3" action="ppaction://hlinkfile"/>
              </a:rPr>
              <a:t>) (2003)</a:t>
            </a:r>
            <a:r>
              <a:rPr lang="en-IN" sz="1200" dirty="0">
                <a:latin typeface="Arial" panose="020B060402020202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1200" dirty="0"/>
              <a:t>Section 56(2)(x) does not provide any exemption to the tax neutral conversions [like conversion of a partnership firm into Company, conversion of Company into LLP as provided in Section 47 (xiii) and Section 47 (</a:t>
            </a:r>
            <a:r>
              <a:rPr lang="en-IN" sz="1200" dirty="0" err="1"/>
              <a:t>xiiib</a:t>
            </a:r>
            <a:r>
              <a:rPr lang="en-IN" sz="1200"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D9160989-0289-4156-BF1C-5E7D07BE78FF}" type="slidenum">
              <a:rPr lang="en-IN" smtClean="0"/>
              <a:pPr/>
              <a:t>49</a:t>
            </a:fld>
            <a:endParaRPr lang="en-IN"/>
          </a:p>
        </p:txBody>
      </p:sp>
    </p:spTree>
    <p:extLst>
      <p:ext uri="{BB962C8B-B14F-4D97-AF65-F5344CB8AC3E}">
        <p14:creationId xmlns:p14="http://schemas.microsoft.com/office/powerpoint/2010/main" val="40692690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200" b="1" dirty="0" err="1"/>
              <a:t>Answer</a:t>
            </a:r>
            <a:r>
              <a:rPr lang="en-IN" sz="1200" dirty="0" err="1"/>
              <a:t>Explanation</a:t>
            </a:r>
            <a:r>
              <a:rPr lang="en-IN" sz="1200" dirty="0"/>
              <a:t> 5 to Section 9(1)(</a:t>
            </a:r>
            <a:r>
              <a:rPr lang="en-IN" sz="1200" dirty="0" err="1"/>
              <a:t>i</a:t>
            </a:r>
            <a:r>
              <a:rPr lang="en-IN" sz="1200" dirty="0"/>
              <a:t>) -wherein taxable income arises as a consequence of the transfer (i.e. applicable to the transferor company).</a:t>
            </a:r>
          </a:p>
          <a:p>
            <a:pPr marL="914400" indent="-457200" algn="just">
              <a:buFont typeface="Wingdings" panose="05000000000000000000" pitchFamily="2" charset="2"/>
              <a:buChar char="ü"/>
            </a:pPr>
            <a:r>
              <a:rPr lang="en-IN" sz="1200" dirty="0"/>
              <a:t>So far as the transferee / recipient company is considered- it is not applicable – as  receives the asset and does not transfer any asset</a:t>
            </a:r>
          </a:p>
          <a:p>
            <a:pPr marL="914400" indent="-457200" algn="just">
              <a:buFont typeface="Wingdings" panose="05000000000000000000" pitchFamily="2" charset="2"/>
              <a:buChar char="ü"/>
            </a:pPr>
            <a:r>
              <a:rPr lang="en-IN" sz="1200" dirty="0"/>
              <a:t>Section 56(2)(x) &amp; Explanation 5 to Section 9(1)(</a:t>
            </a:r>
            <a:r>
              <a:rPr lang="en-IN" sz="1200" dirty="0" err="1"/>
              <a:t>i</a:t>
            </a:r>
            <a:r>
              <a:rPr lang="en-IN" sz="1200" dirty="0"/>
              <a:t>) – both deeming provision, applying Section 56(2)(x) to indirect transfer would amount to impute a deeming fiction into another deeming provision</a:t>
            </a:r>
          </a:p>
          <a:p>
            <a:pPr marL="914400" indent="-457200" algn="just">
              <a:buFont typeface="Wingdings" panose="05000000000000000000" pitchFamily="2" charset="2"/>
              <a:buChar char="ü"/>
            </a:pPr>
            <a:r>
              <a:rPr lang="en-IN" sz="1200" dirty="0"/>
              <a:t>Section 56(2)(x) does not provide any exemption to the tax neutral merger of two foreign companies resulting in the indirect transfer of Indian Company as provided in Section 47 (</a:t>
            </a:r>
            <a:r>
              <a:rPr lang="en-IN" sz="1200" dirty="0" err="1"/>
              <a:t>viab</a:t>
            </a:r>
            <a:r>
              <a:rPr lang="en-IN" sz="12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1200" dirty="0"/>
              <a:t> </a:t>
            </a:r>
          </a:p>
          <a:p>
            <a:endParaRPr lang="en-US" dirty="0"/>
          </a:p>
        </p:txBody>
      </p:sp>
      <p:sp>
        <p:nvSpPr>
          <p:cNvPr id="4" name="Slide Number Placeholder 3"/>
          <p:cNvSpPr>
            <a:spLocks noGrp="1"/>
          </p:cNvSpPr>
          <p:nvPr>
            <p:ph type="sldNum" sz="quarter" idx="10"/>
          </p:nvPr>
        </p:nvSpPr>
        <p:spPr/>
        <p:txBody>
          <a:bodyPr/>
          <a:lstStyle/>
          <a:p>
            <a:fld id="{D9160989-0289-4156-BF1C-5E7D07BE78FF}" type="slidenum">
              <a:rPr lang="en-IN" smtClean="0"/>
              <a:pPr/>
              <a:t>50</a:t>
            </a:fld>
            <a:endParaRPr lang="en-IN"/>
          </a:p>
        </p:txBody>
      </p:sp>
    </p:spTree>
    <p:extLst>
      <p:ext uri="{BB962C8B-B14F-4D97-AF65-F5344CB8AC3E}">
        <p14:creationId xmlns:p14="http://schemas.microsoft.com/office/powerpoint/2010/main" val="3205799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160989-0289-4156-BF1C-5E7D07BE78FF}" type="slidenum">
              <a:rPr lang="en-IN" smtClean="0"/>
              <a:pPr/>
              <a:t>51</a:t>
            </a:fld>
            <a:endParaRPr lang="en-IN"/>
          </a:p>
        </p:txBody>
      </p:sp>
    </p:spTree>
    <p:extLst>
      <p:ext uri="{BB962C8B-B14F-4D97-AF65-F5344CB8AC3E}">
        <p14:creationId xmlns:p14="http://schemas.microsoft.com/office/powerpoint/2010/main" val="1352208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0" indent="-457200" algn="just"/>
            <a:r>
              <a:rPr lang="en-IN" sz="1200" dirty="0"/>
              <a:t>Contextual meaning; and  the thing received is under recipient’s own control.</a:t>
            </a:r>
          </a:p>
          <a:p>
            <a:endParaRPr lang="en-US" dirty="0"/>
          </a:p>
        </p:txBody>
      </p:sp>
      <p:sp>
        <p:nvSpPr>
          <p:cNvPr id="4" name="Slide Number Placeholder 3"/>
          <p:cNvSpPr>
            <a:spLocks noGrp="1"/>
          </p:cNvSpPr>
          <p:nvPr>
            <p:ph type="sldNum" sz="quarter" idx="10"/>
          </p:nvPr>
        </p:nvSpPr>
        <p:spPr/>
        <p:txBody>
          <a:bodyPr/>
          <a:lstStyle/>
          <a:p>
            <a:fld id="{D9160989-0289-4156-BF1C-5E7D07BE78FF}" type="slidenum">
              <a:rPr lang="en-IN" smtClean="0"/>
              <a:pPr/>
              <a:t>15</a:t>
            </a:fld>
            <a:endParaRPr lang="en-IN"/>
          </a:p>
        </p:txBody>
      </p:sp>
    </p:spTree>
    <p:extLst>
      <p:ext uri="{BB962C8B-B14F-4D97-AF65-F5344CB8AC3E}">
        <p14:creationId xmlns:p14="http://schemas.microsoft.com/office/powerpoint/2010/main" val="30141162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dirty="0">
              <a:effectLst/>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D9160989-0289-4156-BF1C-5E7D07BE78FF}" type="slidenum">
              <a:rPr lang="en-IN" smtClean="0"/>
              <a:pPr/>
              <a:t>54</a:t>
            </a:fld>
            <a:endParaRPr lang="en-IN"/>
          </a:p>
        </p:txBody>
      </p:sp>
    </p:spTree>
    <p:extLst>
      <p:ext uri="{BB962C8B-B14F-4D97-AF65-F5344CB8AC3E}">
        <p14:creationId xmlns:p14="http://schemas.microsoft.com/office/powerpoint/2010/main" val="15025094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dirty="0">
              <a:effectLst/>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D9160989-0289-4156-BF1C-5E7D07BE78FF}" type="slidenum">
              <a:rPr lang="en-IN" smtClean="0"/>
              <a:pPr/>
              <a:t>55</a:t>
            </a:fld>
            <a:endParaRPr lang="en-IN"/>
          </a:p>
        </p:txBody>
      </p:sp>
    </p:spTree>
    <p:extLst>
      <p:ext uri="{BB962C8B-B14F-4D97-AF65-F5344CB8AC3E}">
        <p14:creationId xmlns:p14="http://schemas.microsoft.com/office/powerpoint/2010/main" val="328939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9160989-0289-4156-BF1C-5E7D07BE78FF}" type="slidenum">
              <a:rPr lang="en-IN" smtClean="0"/>
              <a:pPr/>
              <a:t>56</a:t>
            </a:fld>
            <a:endParaRPr lang="en-IN"/>
          </a:p>
        </p:txBody>
      </p:sp>
    </p:spTree>
    <p:extLst>
      <p:ext uri="{BB962C8B-B14F-4D97-AF65-F5344CB8AC3E}">
        <p14:creationId xmlns:p14="http://schemas.microsoft.com/office/powerpoint/2010/main" val="3286758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lgn="l"/>
            <a:r>
              <a:rPr lang="en-IN" sz="1200" dirty="0">
                <a:latin typeface="Arial" panose="020B0604020202020204" pitchFamily="34" charset="0"/>
                <a:cs typeface="Arial" panose="020B0604020202020204" pitchFamily="34" charset="0"/>
              </a:rPr>
              <a:t>First gold medal in Olympics</a:t>
            </a:r>
          </a:p>
          <a:p>
            <a:pPr marL="457200" indent="-457200" algn="l"/>
            <a:r>
              <a:rPr lang="en-IN" sz="1200" dirty="0">
                <a:latin typeface="Arial" panose="020B0604020202020204" pitchFamily="34" charset="0"/>
                <a:cs typeface="Arial" panose="020B0604020202020204" pitchFamily="34" charset="0"/>
              </a:rPr>
              <a:t>Thus, for example- any land or building or any property is purchased from Government, for a price lower than stamp duty / fair market value by more than </a:t>
            </a:r>
            <a:r>
              <a:rPr lang="en-IN" sz="1200" dirty="0" err="1">
                <a:latin typeface="Arial" panose="020B0604020202020204" pitchFamily="34" charset="0"/>
                <a:cs typeface="Arial" panose="020B0604020202020204" pitchFamily="34" charset="0"/>
              </a:rPr>
              <a:t>Rs</a:t>
            </a:r>
            <a:r>
              <a:rPr lang="en-IN" sz="1200" dirty="0">
                <a:latin typeface="Arial" panose="020B0604020202020204" pitchFamily="34" charset="0"/>
                <a:cs typeface="Arial" panose="020B0604020202020204" pitchFamily="34" charset="0"/>
              </a:rPr>
              <a:t> 50,000- Not a receipt – as not a person Alternate view- treated as subsidy – 2(24)(xviii) of the IT Act</a:t>
            </a:r>
          </a:p>
          <a:p>
            <a:endParaRPr lang="en-US" dirty="0"/>
          </a:p>
        </p:txBody>
      </p:sp>
      <p:sp>
        <p:nvSpPr>
          <p:cNvPr id="4" name="Slide Number Placeholder 3"/>
          <p:cNvSpPr>
            <a:spLocks noGrp="1"/>
          </p:cNvSpPr>
          <p:nvPr>
            <p:ph type="sldNum" sz="quarter" idx="10"/>
          </p:nvPr>
        </p:nvSpPr>
        <p:spPr/>
        <p:txBody>
          <a:bodyPr/>
          <a:lstStyle/>
          <a:p>
            <a:fld id="{D9160989-0289-4156-BF1C-5E7D07BE78FF}" type="slidenum">
              <a:rPr lang="en-IN" smtClean="0"/>
              <a:pPr/>
              <a:t>17</a:t>
            </a:fld>
            <a:endParaRPr lang="en-IN"/>
          </a:p>
        </p:txBody>
      </p:sp>
    </p:spTree>
    <p:extLst>
      <p:ext uri="{BB962C8B-B14F-4D97-AF65-F5344CB8AC3E}">
        <p14:creationId xmlns:p14="http://schemas.microsoft.com/office/powerpoint/2010/main" val="1515382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Government does not fall within the definition of person </a:t>
            </a:r>
          </a:p>
          <a:p>
            <a:endParaRPr lang="en-US" dirty="0"/>
          </a:p>
        </p:txBody>
      </p:sp>
      <p:sp>
        <p:nvSpPr>
          <p:cNvPr id="4" name="Slide Number Placeholder 3"/>
          <p:cNvSpPr>
            <a:spLocks noGrp="1"/>
          </p:cNvSpPr>
          <p:nvPr>
            <p:ph type="sldNum" sz="quarter" idx="10"/>
          </p:nvPr>
        </p:nvSpPr>
        <p:spPr/>
        <p:txBody>
          <a:bodyPr/>
          <a:lstStyle/>
          <a:p>
            <a:fld id="{D9160989-0289-4156-BF1C-5E7D07BE78FF}" type="slidenum">
              <a:rPr lang="en-IN" smtClean="0"/>
              <a:pPr/>
              <a:t>18</a:t>
            </a:fld>
            <a:endParaRPr lang="en-IN"/>
          </a:p>
        </p:txBody>
      </p:sp>
    </p:spTree>
    <p:extLst>
      <p:ext uri="{BB962C8B-B14F-4D97-AF65-F5344CB8AC3E}">
        <p14:creationId xmlns:p14="http://schemas.microsoft.com/office/powerpoint/2010/main" val="3317025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200" u="sng" dirty="0"/>
              <a:t>For example : </a:t>
            </a:r>
            <a:r>
              <a:rPr lang="en-IN" sz="1200" dirty="0"/>
              <a:t>If a person receives </a:t>
            </a:r>
            <a:r>
              <a:rPr lang="en-IN" sz="1200" dirty="0" err="1"/>
              <a:t>Rs</a:t>
            </a:r>
            <a:r>
              <a:rPr lang="en-IN" sz="1200" dirty="0"/>
              <a:t> 25,000 on 5.4.2017 from Mr A, </a:t>
            </a:r>
            <a:r>
              <a:rPr lang="en-IN" sz="1200" dirty="0" err="1"/>
              <a:t>Rs</a:t>
            </a:r>
            <a:r>
              <a:rPr lang="en-IN" sz="1200" dirty="0"/>
              <a:t> 10,000 from Mr B on 12.4.2017 &amp; </a:t>
            </a:r>
            <a:r>
              <a:rPr lang="en-IN" sz="1200" dirty="0" err="1"/>
              <a:t>Rs</a:t>
            </a:r>
            <a:r>
              <a:rPr lang="en-IN" sz="1200" dirty="0"/>
              <a:t> 30,000 from Mr C on 13.01.2018. How much will be taxable?</a:t>
            </a:r>
          </a:p>
          <a:p>
            <a:r>
              <a:rPr lang="en-US" dirty="0" err="1"/>
              <a:t>Rs</a:t>
            </a:r>
            <a:r>
              <a:rPr lang="en-US" dirty="0"/>
              <a:t> 65,000</a:t>
            </a:r>
          </a:p>
          <a:p>
            <a:endParaRPr lang="en-US" dirty="0"/>
          </a:p>
        </p:txBody>
      </p:sp>
      <p:sp>
        <p:nvSpPr>
          <p:cNvPr id="4" name="Slide Number Placeholder 3"/>
          <p:cNvSpPr>
            <a:spLocks noGrp="1"/>
          </p:cNvSpPr>
          <p:nvPr>
            <p:ph type="sldNum" sz="quarter" idx="10"/>
          </p:nvPr>
        </p:nvSpPr>
        <p:spPr/>
        <p:txBody>
          <a:bodyPr/>
          <a:lstStyle/>
          <a:p>
            <a:fld id="{D9160989-0289-4156-BF1C-5E7D07BE78FF}" type="slidenum">
              <a:rPr lang="en-IN" smtClean="0"/>
              <a:pPr/>
              <a:t>19</a:t>
            </a:fld>
            <a:endParaRPr lang="en-IN"/>
          </a:p>
        </p:txBody>
      </p:sp>
    </p:spTree>
    <p:extLst>
      <p:ext uri="{BB962C8B-B14F-4D97-AF65-F5344CB8AC3E}">
        <p14:creationId xmlns:p14="http://schemas.microsoft.com/office/powerpoint/2010/main" val="3855920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Prima facie, it appears that it is not without consideration . If I am giving amount to the subsidiary company, as my business is fully </a:t>
            </a:r>
            <a:r>
              <a:rPr lang="en-US" dirty="0" err="1"/>
              <a:t>dependant</a:t>
            </a:r>
            <a:r>
              <a:rPr lang="en-US" dirty="0"/>
              <a:t> on it , thus in return I am getting commercial </a:t>
            </a:r>
            <a:r>
              <a:rPr lang="en-US" dirty="0" err="1"/>
              <a:t>expendency</a:t>
            </a:r>
            <a:r>
              <a:rPr lang="en-US" dirty="0"/>
              <a:t> and good business – (x) should not apply. This may be subject to litigation </a:t>
            </a:r>
          </a:p>
        </p:txBody>
      </p:sp>
      <p:sp>
        <p:nvSpPr>
          <p:cNvPr id="4" name="Slide Number Placeholder 3"/>
          <p:cNvSpPr>
            <a:spLocks noGrp="1"/>
          </p:cNvSpPr>
          <p:nvPr>
            <p:ph type="sldNum" sz="quarter" idx="10"/>
          </p:nvPr>
        </p:nvSpPr>
        <p:spPr/>
        <p:txBody>
          <a:bodyPr/>
          <a:lstStyle/>
          <a:p>
            <a:fld id="{D9160989-0289-4156-BF1C-5E7D07BE78FF}" type="slidenum">
              <a:rPr lang="en-IN" smtClean="0"/>
              <a:pPr/>
              <a:t>20</a:t>
            </a:fld>
            <a:endParaRPr lang="en-IN"/>
          </a:p>
        </p:txBody>
      </p:sp>
    </p:spTree>
    <p:extLst>
      <p:ext uri="{BB962C8B-B14F-4D97-AF65-F5344CB8AC3E}">
        <p14:creationId xmlns:p14="http://schemas.microsoft.com/office/powerpoint/2010/main" val="26466064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160989-0289-4156-BF1C-5E7D07BE78FF}" type="slidenum">
              <a:rPr lang="en-IN" smtClean="0"/>
              <a:pPr/>
              <a:t>21</a:t>
            </a:fld>
            <a:endParaRPr lang="en-IN"/>
          </a:p>
        </p:txBody>
      </p:sp>
    </p:spTree>
    <p:extLst>
      <p:ext uri="{BB962C8B-B14F-4D97-AF65-F5344CB8AC3E}">
        <p14:creationId xmlns:p14="http://schemas.microsoft.com/office/powerpoint/2010/main" val="19442969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Chapter XXC of the Act is applicable to the transfer of any immovable property. As per section 269 UA(d)(ii), it includes rights with respect to land or building.</a:t>
            </a:r>
          </a:p>
          <a:p>
            <a:r>
              <a:rPr lang="en-US" dirty="0"/>
              <a:t>Section 27 which describes house property also states that rights in  house property is </a:t>
            </a:r>
            <a:r>
              <a:rPr lang="en-US" dirty="0" err="1"/>
              <a:t>included.However</a:t>
            </a:r>
            <a:r>
              <a:rPr lang="en-US" dirty="0"/>
              <a:t>, if we see the definition of property, it </a:t>
            </a:r>
            <a:r>
              <a:rPr lang="en-US" dirty="0" err="1"/>
              <a:t>doesnot</a:t>
            </a:r>
            <a:r>
              <a:rPr lang="en-US" dirty="0"/>
              <a:t> include any rights or enjoyment. Thus, prima facie , having regard to its description , context and objectivity , it appears that acquisition of rights cannot be equate with immovable property. </a:t>
            </a:r>
          </a:p>
          <a:p>
            <a:endParaRPr lang="en-US" dirty="0"/>
          </a:p>
          <a:p>
            <a:r>
              <a:rPr lang="en-US" dirty="0"/>
              <a:t>Courts have held that rights are not included in connection to section 50 C</a:t>
            </a:r>
          </a:p>
        </p:txBody>
      </p:sp>
      <p:sp>
        <p:nvSpPr>
          <p:cNvPr id="4" name="Slide Number Placeholder 3"/>
          <p:cNvSpPr>
            <a:spLocks noGrp="1"/>
          </p:cNvSpPr>
          <p:nvPr>
            <p:ph type="sldNum" sz="quarter" idx="10"/>
          </p:nvPr>
        </p:nvSpPr>
        <p:spPr/>
        <p:txBody>
          <a:bodyPr/>
          <a:lstStyle/>
          <a:p>
            <a:fld id="{D9160989-0289-4156-BF1C-5E7D07BE78FF}" type="slidenum">
              <a:rPr lang="en-IN" smtClean="0"/>
              <a:pPr/>
              <a:t>22</a:t>
            </a:fld>
            <a:endParaRPr lang="en-IN"/>
          </a:p>
        </p:txBody>
      </p:sp>
    </p:spTree>
    <p:extLst>
      <p:ext uri="{BB962C8B-B14F-4D97-AF65-F5344CB8AC3E}">
        <p14:creationId xmlns:p14="http://schemas.microsoft.com/office/powerpoint/2010/main" val="23248511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Personal effects, </a:t>
            </a:r>
          </a:p>
          <a:p>
            <a:r>
              <a:rPr lang="en-US" dirty="0" err="1"/>
              <a:t>Aeroplanes</a:t>
            </a:r>
            <a:r>
              <a:rPr lang="en-US" dirty="0"/>
              <a:t> </a:t>
            </a:r>
          </a:p>
          <a:p>
            <a:r>
              <a:rPr lang="en-US" dirty="0"/>
              <a:t>If I receive </a:t>
            </a:r>
            <a:r>
              <a:rPr lang="en-US" dirty="0" err="1"/>
              <a:t>jewellery</a:t>
            </a:r>
            <a:r>
              <a:rPr lang="en-US" dirty="0"/>
              <a:t> from A, B, C </a:t>
            </a:r>
            <a:r>
              <a:rPr lang="en-US" dirty="0" err="1"/>
              <a:t>Rs</a:t>
            </a:r>
            <a:r>
              <a:rPr lang="en-US" dirty="0"/>
              <a:t> 20,000, each – </a:t>
            </a:r>
            <a:r>
              <a:rPr lang="en-US" dirty="0" err="1"/>
              <a:t>Rs</a:t>
            </a:r>
            <a:r>
              <a:rPr lang="en-US" dirty="0"/>
              <a:t> 60,000 would be taxable  </a:t>
            </a:r>
          </a:p>
          <a:p>
            <a:r>
              <a:rPr lang="en-US" dirty="0"/>
              <a:t>If I receive cash – </a:t>
            </a:r>
            <a:r>
              <a:rPr lang="en-US" dirty="0" err="1"/>
              <a:t>Rs</a:t>
            </a:r>
            <a:r>
              <a:rPr lang="en-US" dirty="0"/>
              <a:t> 20,000, land – </a:t>
            </a:r>
            <a:r>
              <a:rPr lang="en-US" dirty="0" err="1"/>
              <a:t>Rs</a:t>
            </a:r>
            <a:r>
              <a:rPr lang="en-US" dirty="0"/>
              <a:t> 20,000 and </a:t>
            </a:r>
            <a:r>
              <a:rPr lang="en-US" dirty="0" err="1"/>
              <a:t>jewellery</a:t>
            </a:r>
            <a:r>
              <a:rPr lang="en-US" dirty="0"/>
              <a:t> – </a:t>
            </a:r>
            <a:r>
              <a:rPr lang="en-US" dirty="0" err="1"/>
              <a:t>Rs</a:t>
            </a:r>
            <a:r>
              <a:rPr lang="en-US" dirty="0"/>
              <a:t> 20,000- not taxable </a:t>
            </a:r>
          </a:p>
          <a:p>
            <a:endParaRPr lang="en-US" dirty="0"/>
          </a:p>
        </p:txBody>
      </p:sp>
      <p:sp>
        <p:nvSpPr>
          <p:cNvPr id="4" name="Slide Number Placeholder 3"/>
          <p:cNvSpPr>
            <a:spLocks noGrp="1"/>
          </p:cNvSpPr>
          <p:nvPr>
            <p:ph type="sldNum" sz="quarter" idx="10"/>
          </p:nvPr>
        </p:nvSpPr>
        <p:spPr/>
        <p:txBody>
          <a:bodyPr/>
          <a:lstStyle/>
          <a:p>
            <a:fld id="{D9160989-0289-4156-BF1C-5E7D07BE78FF}" type="slidenum">
              <a:rPr lang="en-IN" smtClean="0"/>
              <a:pPr/>
              <a:t>23</a:t>
            </a:fld>
            <a:endParaRPr lang="en-IN"/>
          </a:p>
        </p:txBody>
      </p:sp>
    </p:spTree>
    <p:extLst>
      <p:ext uri="{BB962C8B-B14F-4D97-AF65-F5344CB8AC3E}">
        <p14:creationId xmlns:p14="http://schemas.microsoft.com/office/powerpoint/2010/main" val="3884859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0"/>
            <a:ext cx="7772400" cy="1470025"/>
          </a:xfrm>
        </p:spPr>
        <p:txBody>
          <a:bodyPr/>
          <a:lstStyle/>
          <a:p>
            <a:r>
              <a:rPr lang="en-US" dirty="0"/>
              <a:t>Click to edit Master title style</a:t>
            </a:r>
            <a:endParaRPr lang="en-IN" dirty="0"/>
          </a:p>
        </p:txBody>
      </p:sp>
      <p:sp>
        <p:nvSpPr>
          <p:cNvPr id="3" name="Subtitle 2"/>
          <p:cNvSpPr>
            <a:spLocks noGrp="1"/>
          </p:cNvSpPr>
          <p:nvPr>
            <p:ph type="subTitle" idx="1"/>
          </p:nvPr>
        </p:nvSpPr>
        <p:spPr>
          <a:xfrm>
            <a:off x="214282" y="2071678"/>
            <a:ext cx="8715436" cy="4500594"/>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3AD6224E-FAD8-4A3A-9233-F2ECB0FE0097}" type="datetime1">
              <a:rPr lang="en-US" smtClean="0"/>
              <a:t>10/7/2017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4551E8-1125-4767-8734-F5EA1C8CF950}"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C61FB1FB-46EF-4382-92F3-1FAECD3F569B}" type="datetime1">
              <a:rPr lang="en-US" smtClean="0"/>
              <a:t>10/7/2017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4551E8-1125-4767-8734-F5EA1C8CF950}"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47AFC610-707E-4325-A0A2-4336E8B3C56F}" type="datetime1">
              <a:rPr lang="en-US" smtClean="0"/>
              <a:t>10/7/2017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4551E8-1125-4767-8734-F5EA1C8CF950}" type="slidenum">
              <a:rPr lang="en-IN" smtClean="0"/>
              <a:pPr/>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vider Slide with Image 1">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b="6110"/>
          <a:stretch/>
        </p:blipFill>
        <p:spPr>
          <a:xfrm>
            <a:off x="-1" y="0"/>
            <a:ext cx="9148865" cy="6252883"/>
          </a:xfrm>
          <a:prstGeom prst="rect">
            <a:avLst/>
          </a:prstGeom>
        </p:spPr>
      </p:pic>
      <p:sp>
        <p:nvSpPr>
          <p:cNvPr id="2" name="Title 1"/>
          <p:cNvSpPr>
            <a:spLocks noGrp="1"/>
          </p:cNvSpPr>
          <p:nvPr>
            <p:ph type="title"/>
          </p:nvPr>
        </p:nvSpPr>
        <p:spPr>
          <a:xfrm>
            <a:off x="3325091" y="2602946"/>
            <a:ext cx="5611091" cy="1296701"/>
          </a:xfrm>
        </p:spPr>
        <p:txBody>
          <a:bodyPr anchor="ctr">
            <a:noAutofit/>
          </a:bodyPr>
          <a:lstStyle>
            <a:lvl1pPr marL="0" algn="l" defTabSz="887553" rtl="0" eaLnBrk="1" latinLnBrk="0" hangingPunct="1">
              <a:spcBef>
                <a:spcPct val="0"/>
              </a:spcBef>
              <a:buNone/>
              <a:defRPr lang="en-GB" sz="2471" b="1" kern="1200" cap="none" baseline="0" dirty="0">
                <a:solidFill>
                  <a:schemeClr val="bg1"/>
                </a:solidFill>
                <a:latin typeface="+mj-lt"/>
                <a:ea typeface="+mj-ea"/>
                <a:cs typeface="+mj-cs"/>
              </a:defRPr>
            </a:lvl1pPr>
          </a:lstStyle>
          <a:p>
            <a:r>
              <a:rPr lang="en-US" dirty="0"/>
              <a:t>Click to edit Master title style</a:t>
            </a:r>
            <a:endParaRPr lang="en-GB" dirty="0"/>
          </a:p>
        </p:txBody>
      </p:sp>
      <p:sp>
        <p:nvSpPr>
          <p:cNvPr id="3" name="Oval 2"/>
          <p:cNvSpPr/>
          <p:nvPr userDrawn="1"/>
        </p:nvSpPr>
        <p:spPr>
          <a:xfrm>
            <a:off x="1940258" y="658802"/>
            <a:ext cx="709714" cy="68884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dirty="0"/>
          </a:p>
        </p:txBody>
      </p:sp>
      <p:sp>
        <p:nvSpPr>
          <p:cNvPr id="10" name="Oval 9"/>
          <p:cNvSpPr/>
          <p:nvPr userDrawn="1"/>
        </p:nvSpPr>
        <p:spPr>
          <a:xfrm>
            <a:off x="1940258" y="1619560"/>
            <a:ext cx="709714" cy="68884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dirty="0"/>
          </a:p>
        </p:txBody>
      </p:sp>
      <p:sp>
        <p:nvSpPr>
          <p:cNvPr id="12" name="Oval 11"/>
          <p:cNvSpPr/>
          <p:nvPr userDrawn="1"/>
        </p:nvSpPr>
        <p:spPr>
          <a:xfrm>
            <a:off x="1940258" y="4322939"/>
            <a:ext cx="709714" cy="68884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dirty="0"/>
          </a:p>
        </p:txBody>
      </p:sp>
      <p:sp>
        <p:nvSpPr>
          <p:cNvPr id="13" name="Oval 12"/>
          <p:cNvSpPr/>
          <p:nvPr userDrawn="1"/>
        </p:nvSpPr>
        <p:spPr>
          <a:xfrm>
            <a:off x="1940258" y="5230199"/>
            <a:ext cx="709714" cy="68884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dirty="0"/>
          </a:p>
        </p:txBody>
      </p:sp>
      <p:sp>
        <p:nvSpPr>
          <p:cNvPr id="14" name="Oval 13"/>
          <p:cNvSpPr/>
          <p:nvPr userDrawn="1"/>
        </p:nvSpPr>
        <p:spPr>
          <a:xfrm>
            <a:off x="1549032" y="2550552"/>
            <a:ext cx="1521334" cy="147658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dirty="0"/>
          </a:p>
        </p:txBody>
      </p:sp>
      <p:grpSp>
        <p:nvGrpSpPr>
          <p:cNvPr id="4" name="Group 3"/>
          <p:cNvGrpSpPr/>
          <p:nvPr userDrawn="1"/>
        </p:nvGrpSpPr>
        <p:grpSpPr>
          <a:xfrm>
            <a:off x="2027738" y="719301"/>
            <a:ext cx="490252" cy="477615"/>
            <a:chOff x="9090025" y="8066088"/>
            <a:chExt cx="1271588" cy="1276350"/>
          </a:xfrm>
          <a:solidFill>
            <a:schemeClr val="accent3"/>
          </a:solidFill>
        </p:grpSpPr>
        <p:sp>
          <p:nvSpPr>
            <p:cNvPr id="15" name="Freeform 54"/>
            <p:cNvSpPr>
              <a:spLocks noEditPoints="1"/>
            </p:cNvSpPr>
            <p:nvPr userDrawn="1"/>
          </p:nvSpPr>
          <p:spPr bwMode="auto">
            <a:xfrm>
              <a:off x="9090025" y="9174163"/>
              <a:ext cx="349250" cy="166688"/>
            </a:xfrm>
            <a:custGeom>
              <a:avLst/>
              <a:gdLst>
                <a:gd name="T0" fmla="*/ 365 w 365"/>
                <a:gd name="T1" fmla="*/ 112 h 175"/>
                <a:gd name="T2" fmla="*/ 365 w 365"/>
                <a:gd name="T3" fmla="*/ 63 h 175"/>
                <a:gd name="T4" fmla="*/ 182 w 365"/>
                <a:gd name="T5" fmla="*/ 0 h 175"/>
                <a:gd name="T6" fmla="*/ 0 w 365"/>
                <a:gd name="T7" fmla="*/ 63 h 175"/>
                <a:gd name="T8" fmla="*/ 0 w 365"/>
                <a:gd name="T9" fmla="*/ 112 h 175"/>
                <a:gd name="T10" fmla="*/ 182 w 365"/>
                <a:gd name="T11" fmla="*/ 175 h 175"/>
                <a:gd name="T12" fmla="*/ 365 w 365"/>
                <a:gd name="T13" fmla="*/ 112 h 175"/>
                <a:gd name="T14" fmla="*/ 333 w 365"/>
                <a:gd name="T15" fmla="*/ 141 h 175"/>
                <a:gd name="T16" fmla="*/ 309 w 365"/>
                <a:gd name="T17" fmla="*/ 151 h 175"/>
                <a:gd name="T18" fmla="*/ 309 w 365"/>
                <a:gd name="T19" fmla="*/ 104 h 175"/>
                <a:gd name="T20" fmla="*/ 333 w 365"/>
                <a:gd name="T21" fmla="*/ 94 h 175"/>
                <a:gd name="T22" fmla="*/ 333 w 365"/>
                <a:gd name="T23" fmla="*/ 141 h 175"/>
                <a:gd name="T24" fmla="*/ 58 w 365"/>
                <a:gd name="T25" fmla="*/ 33 h 175"/>
                <a:gd name="T26" fmla="*/ 182 w 365"/>
                <a:gd name="T27" fmla="*/ 15 h 175"/>
                <a:gd name="T28" fmla="*/ 307 w 365"/>
                <a:gd name="T29" fmla="*/ 33 h 175"/>
                <a:gd name="T30" fmla="*/ 350 w 365"/>
                <a:gd name="T31" fmla="*/ 63 h 175"/>
                <a:gd name="T32" fmla="*/ 307 w 365"/>
                <a:gd name="T33" fmla="*/ 94 h 175"/>
                <a:gd name="T34" fmla="*/ 182 w 365"/>
                <a:gd name="T35" fmla="*/ 112 h 175"/>
                <a:gd name="T36" fmla="*/ 58 w 365"/>
                <a:gd name="T37" fmla="*/ 94 h 175"/>
                <a:gd name="T38" fmla="*/ 15 w 365"/>
                <a:gd name="T39" fmla="*/ 63 h 175"/>
                <a:gd name="T40" fmla="*/ 58 w 365"/>
                <a:gd name="T41" fmla="*/ 33 h 175"/>
                <a:gd name="T42" fmla="*/ 41 w 365"/>
                <a:gd name="T43" fmla="*/ 145 h 175"/>
                <a:gd name="T44" fmla="*/ 17 w 365"/>
                <a:gd name="T45" fmla="*/ 131 h 175"/>
                <a:gd name="T46" fmla="*/ 17 w 365"/>
                <a:gd name="T47" fmla="*/ 84 h 175"/>
                <a:gd name="T48" fmla="*/ 41 w 365"/>
                <a:gd name="T49" fmla="*/ 98 h 175"/>
                <a:gd name="T50" fmla="*/ 41 w 365"/>
                <a:gd name="T51" fmla="*/ 145 h 175"/>
                <a:gd name="T52" fmla="*/ 77 w 365"/>
                <a:gd name="T53" fmla="*/ 157 h 175"/>
                <a:gd name="T54" fmla="*/ 53 w 365"/>
                <a:gd name="T55" fmla="*/ 150 h 175"/>
                <a:gd name="T56" fmla="*/ 53 w 365"/>
                <a:gd name="T57" fmla="*/ 103 h 175"/>
                <a:gd name="T58" fmla="*/ 77 w 365"/>
                <a:gd name="T59" fmla="*/ 110 h 175"/>
                <a:gd name="T60" fmla="*/ 77 w 365"/>
                <a:gd name="T61" fmla="*/ 157 h 175"/>
                <a:gd name="T62" fmla="*/ 113 w 365"/>
                <a:gd name="T63" fmla="*/ 165 h 175"/>
                <a:gd name="T64" fmla="*/ 88 w 365"/>
                <a:gd name="T65" fmla="*/ 160 h 175"/>
                <a:gd name="T66" fmla="*/ 88 w 365"/>
                <a:gd name="T67" fmla="*/ 113 h 175"/>
                <a:gd name="T68" fmla="*/ 113 w 365"/>
                <a:gd name="T69" fmla="*/ 117 h 175"/>
                <a:gd name="T70" fmla="*/ 113 w 365"/>
                <a:gd name="T71" fmla="*/ 165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5" h="175">
                  <a:moveTo>
                    <a:pt x="365" y="112"/>
                  </a:moveTo>
                  <a:cubicBezTo>
                    <a:pt x="365" y="63"/>
                    <a:pt x="365" y="63"/>
                    <a:pt x="365" y="63"/>
                  </a:cubicBezTo>
                  <a:cubicBezTo>
                    <a:pt x="365" y="28"/>
                    <a:pt x="283" y="0"/>
                    <a:pt x="182" y="0"/>
                  </a:cubicBezTo>
                  <a:cubicBezTo>
                    <a:pt x="81" y="0"/>
                    <a:pt x="0" y="28"/>
                    <a:pt x="0" y="63"/>
                  </a:cubicBezTo>
                  <a:cubicBezTo>
                    <a:pt x="0" y="112"/>
                    <a:pt x="0" y="112"/>
                    <a:pt x="0" y="112"/>
                  </a:cubicBezTo>
                  <a:cubicBezTo>
                    <a:pt x="0" y="147"/>
                    <a:pt x="81" y="175"/>
                    <a:pt x="182" y="175"/>
                  </a:cubicBezTo>
                  <a:cubicBezTo>
                    <a:pt x="283" y="175"/>
                    <a:pt x="365" y="147"/>
                    <a:pt x="365" y="112"/>
                  </a:cubicBezTo>
                  <a:close/>
                  <a:moveTo>
                    <a:pt x="333" y="141"/>
                  </a:moveTo>
                  <a:cubicBezTo>
                    <a:pt x="326" y="145"/>
                    <a:pt x="318" y="148"/>
                    <a:pt x="309" y="151"/>
                  </a:cubicBezTo>
                  <a:cubicBezTo>
                    <a:pt x="309" y="104"/>
                    <a:pt x="309" y="104"/>
                    <a:pt x="309" y="104"/>
                  </a:cubicBezTo>
                  <a:cubicBezTo>
                    <a:pt x="318" y="101"/>
                    <a:pt x="326" y="97"/>
                    <a:pt x="333" y="94"/>
                  </a:cubicBezTo>
                  <a:lnTo>
                    <a:pt x="333" y="141"/>
                  </a:lnTo>
                  <a:close/>
                  <a:moveTo>
                    <a:pt x="58" y="33"/>
                  </a:moveTo>
                  <a:cubicBezTo>
                    <a:pt x="91" y="21"/>
                    <a:pt x="135" y="15"/>
                    <a:pt x="182" y="15"/>
                  </a:cubicBezTo>
                  <a:cubicBezTo>
                    <a:pt x="230" y="15"/>
                    <a:pt x="274" y="21"/>
                    <a:pt x="307" y="33"/>
                  </a:cubicBezTo>
                  <a:cubicBezTo>
                    <a:pt x="337" y="43"/>
                    <a:pt x="350" y="56"/>
                    <a:pt x="350" y="63"/>
                  </a:cubicBezTo>
                  <a:cubicBezTo>
                    <a:pt x="350" y="71"/>
                    <a:pt x="337" y="84"/>
                    <a:pt x="307" y="94"/>
                  </a:cubicBezTo>
                  <a:cubicBezTo>
                    <a:pt x="274" y="106"/>
                    <a:pt x="230" y="112"/>
                    <a:pt x="182" y="112"/>
                  </a:cubicBezTo>
                  <a:cubicBezTo>
                    <a:pt x="135" y="112"/>
                    <a:pt x="91" y="106"/>
                    <a:pt x="58" y="94"/>
                  </a:cubicBezTo>
                  <a:cubicBezTo>
                    <a:pt x="28" y="84"/>
                    <a:pt x="15" y="71"/>
                    <a:pt x="15" y="63"/>
                  </a:cubicBezTo>
                  <a:cubicBezTo>
                    <a:pt x="15" y="56"/>
                    <a:pt x="28" y="43"/>
                    <a:pt x="58" y="33"/>
                  </a:cubicBezTo>
                  <a:close/>
                  <a:moveTo>
                    <a:pt x="41" y="145"/>
                  </a:moveTo>
                  <a:cubicBezTo>
                    <a:pt x="31" y="141"/>
                    <a:pt x="23" y="136"/>
                    <a:pt x="17" y="131"/>
                  </a:cubicBezTo>
                  <a:cubicBezTo>
                    <a:pt x="17" y="84"/>
                    <a:pt x="17" y="84"/>
                    <a:pt x="17" y="84"/>
                  </a:cubicBezTo>
                  <a:cubicBezTo>
                    <a:pt x="23" y="89"/>
                    <a:pt x="31" y="94"/>
                    <a:pt x="41" y="98"/>
                  </a:cubicBezTo>
                  <a:lnTo>
                    <a:pt x="41" y="145"/>
                  </a:lnTo>
                  <a:close/>
                  <a:moveTo>
                    <a:pt x="77" y="157"/>
                  </a:moveTo>
                  <a:cubicBezTo>
                    <a:pt x="68" y="155"/>
                    <a:pt x="60" y="153"/>
                    <a:pt x="53" y="150"/>
                  </a:cubicBezTo>
                  <a:cubicBezTo>
                    <a:pt x="53" y="103"/>
                    <a:pt x="53" y="103"/>
                    <a:pt x="53" y="103"/>
                  </a:cubicBezTo>
                  <a:cubicBezTo>
                    <a:pt x="60" y="105"/>
                    <a:pt x="68" y="108"/>
                    <a:pt x="77" y="110"/>
                  </a:cubicBezTo>
                  <a:lnTo>
                    <a:pt x="77" y="157"/>
                  </a:lnTo>
                  <a:close/>
                  <a:moveTo>
                    <a:pt x="113" y="165"/>
                  </a:moveTo>
                  <a:cubicBezTo>
                    <a:pt x="104" y="163"/>
                    <a:pt x="96" y="162"/>
                    <a:pt x="88" y="160"/>
                  </a:cubicBezTo>
                  <a:cubicBezTo>
                    <a:pt x="88" y="113"/>
                    <a:pt x="88" y="113"/>
                    <a:pt x="88" y="113"/>
                  </a:cubicBezTo>
                  <a:cubicBezTo>
                    <a:pt x="96" y="115"/>
                    <a:pt x="104" y="116"/>
                    <a:pt x="113" y="117"/>
                  </a:cubicBezTo>
                  <a:lnTo>
                    <a:pt x="113" y="16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16" name="Freeform 55"/>
            <p:cNvSpPr>
              <a:spLocks/>
            </p:cNvSpPr>
            <p:nvPr userDrawn="1"/>
          </p:nvSpPr>
          <p:spPr bwMode="auto">
            <a:xfrm>
              <a:off x="9204325" y="9196388"/>
              <a:ext cx="120650" cy="76200"/>
            </a:xfrm>
            <a:custGeom>
              <a:avLst/>
              <a:gdLst>
                <a:gd name="T0" fmla="*/ 6 w 127"/>
                <a:gd name="T1" fmla="*/ 32 h 81"/>
                <a:gd name="T2" fmla="*/ 20 w 127"/>
                <a:gd name="T3" fmla="*/ 39 h 81"/>
                <a:gd name="T4" fmla="*/ 52 w 127"/>
                <a:gd name="T5" fmla="*/ 46 h 81"/>
                <a:gd name="T6" fmla="*/ 68 w 127"/>
                <a:gd name="T7" fmla="*/ 51 h 81"/>
                <a:gd name="T8" fmla="*/ 71 w 127"/>
                <a:gd name="T9" fmla="*/ 60 h 81"/>
                <a:gd name="T10" fmla="*/ 68 w 127"/>
                <a:gd name="T11" fmla="*/ 63 h 81"/>
                <a:gd name="T12" fmla="*/ 60 w 127"/>
                <a:gd name="T13" fmla="*/ 64 h 81"/>
                <a:gd name="T14" fmla="*/ 53 w 127"/>
                <a:gd name="T15" fmla="*/ 63 h 81"/>
                <a:gd name="T16" fmla="*/ 51 w 127"/>
                <a:gd name="T17" fmla="*/ 54 h 81"/>
                <a:gd name="T18" fmla="*/ 51 w 127"/>
                <a:gd name="T19" fmla="*/ 50 h 81"/>
                <a:gd name="T20" fmla="*/ 1 w 127"/>
                <a:gd name="T21" fmla="*/ 50 h 81"/>
                <a:gd name="T22" fmla="*/ 1 w 127"/>
                <a:gd name="T23" fmla="*/ 53 h 81"/>
                <a:gd name="T24" fmla="*/ 16 w 127"/>
                <a:gd name="T25" fmla="*/ 69 h 81"/>
                <a:gd name="T26" fmla="*/ 51 w 127"/>
                <a:gd name="T27" fmla="*/ 74 h 81"/>
                <a:gd name="T28" fmla="*/ 51 w 127"/>
                <a:gd name="T29" fmla="*/ 81 h 81"/>
                <a:gd name="T30" fmla="*/ 75 w 127"/>
                <a:gd name="T31" fmla="*/ 81 h 81"/>
                <a:gd name="T32" fmla="*/ 75 w 127"/>
                <a:gd name="T33" fmla="*/ 75 h 81"/>
                <a:gd name="T34" fmla="*/ 114 w 127"/>
                <a:gd name="T35" fmla="*/ 68 h 81"/>
                <a:gd name="T36" fmla="*/ 127 w 127"/>
                <a:gd name="T37" fmla="*/ 54 h 81"/>
                <a:gd name="T38" fmla="*/ 122 w 127"/>
                <a:gd name="T39" fmla="*/ 44 h 81"/>
                <a:gd name="T40" fmla="*/ 110 w 127"/>
                <a:gd name="T41" fmla="*/ 38 h 81"/>
                <a:gd name="T42" fmla="*/ 84 w 127"/>
                <a:gd name="T43" fmla="*/ 32 h 81"/>
                <a:gd name="T44" fmla="*/ 56 w 127"/>
                <a:gd name="T45" fmla="*/ 26 h 81"/>
                <a:gd name="T46" fmla="*/ 52 w 127"/>
                <a:gd name="T47" fmla="*/ 20 h 81"/>
                <a:gd name="T48" fmla="*/ 54 w 127"/>
                <a:gd name="T49" fmla="*/ 17 h 81"/>
                <a:gd name="T50" fmla="*/ 61 w 127"/>
                <a:gd name="T51" fmla="*/ 16 h 81"/>
                <a:gd name="T52" fmla="*/ 68 w 127"/>
                <a:gd name="T53" fmla="*/ 17 h 81"/>
                <a:gd name="T54" fmla="*/ 70 w 127"/>
                <a:gd name="T55" fmla="*/ 23 h 81"/>
                <a:gd name="T56" fmla="*/ 70 w 127"/>
                <a:gd name="T57" fmla="*/ 26 h 81"/>
                <a:gd name="T58" fmla="*/ 121 w 127"/>
                <a:gd name="T59" fmla="*/ 26 h 81"/>
                <a:gd name="T60" fmla="*/ 121 w 127"/>
                <a:gd name="T61" fmla="*/ 23 h 81"/>
                <a:gd name="T62" fmla="*/ 110 w 127"/>
                <a:gd name="T63" fmla="*/ 11 h 81"/>
                <a:gd name="T64" fmla="*/ 75 w 127"/>
                <a:gd name="T65" fmla="*/ 5 h 81"/>
                <a:gd name="T66" fmla="*/ 75 w 127"/>
                <a:gd name="T67" fmla="*/ 0 h 81"/>
                <a:gd name="T68" fmla="*/ 51 w 127"/>
                <a:gd name="T69" fmla="*/ 0 h 81"/>
                <a:gd name="T70" fmla="*/ 51 w 127"/>
                <a:gd name="T71" fmla="*/ 5 h 81"/>
                <a:gd name="T72" fmla="*/ 13 w 127"/>
                <a:gd name="T73" fmla="*/ 11 h 81"/>
                <a:gd name="T74" fmla="*/ 0 w 127"/>
                <a:gd name="T75" fmla="*/ 23 h 81"/>
                <a:gd name="T76" fmla="*/ 6 w 127"/>
                <a:gd name="T77" fmla="*/ 32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7" h="81">
                  <a:moveTo>
                    <a:pt x="6" y="32"/>
                  </a:moveTo>
                  <a:cubicBezTo>
                    <a:pt x="10" y="35"/>
                    <a:pt x="15" y="37"/>
                    <a:pt x="20" y="39"/>
                  </a:cubicBezTo>
                  <a:cubicBezTo>
                    <a:pt x="26" y="40"/>
                    <a:pt x="37" y="43"/>
                    <a:pt x="52" y="46"/>
                  </a:cubicBezTo>
                  <a:cubicBezTo>
                    <a:pt x="61" y="48"/>
                    <a:pt x="67" y="50"/>
                    <a:pt x="68" y="51"/>
                  </a:cubicBezTo>
                  <a:cubicBezTo>
                    <a:pt x="70" y="53"/>
                    <a:pt x="71" y="56"/>
                    <a:pt x="71" y="60"/>
                  </a:cubicBezTo>
                  <a:cubicBezTo>
                    <a:pt x="71" y="61"/>
                    <a:pt x="70" y="62"/>
                    <a:pt x="68" y="63"/>
                  </a:cubicBezTo>
                  <a:cubicBezTo>
                    <a:pt x="66" y="64"/>
                    <a:pt x="64" y="64"/>
                    <a:pt x="60" y="64"/>
                  </a:cubicBezTo>
                  <a:cubicBezTo>
                    <a:pt x="56" y="64"/>
                    <a:pt x="54" y="64"/>
                    <a:pt x="53" y="63"/>
                  </a:cubicBezTo>
                  <a:cubicBezTo>
                    <a:pt x="52" y="61"/>
                    <a:pt x="51" y="59"/>
                    <a:pt x="51" y="54"/>
                  </a:cubicBezTo>
                  <a:cubicBezTo>
                    <a:pt x="51" y="50"/>
                    <a:pt x="51" y="50"/>
                    <a:pt x="51" y="50"/>
                  </a:cubicBezTo>
                  <a:cubicBezTo>
                    <a:pt x="1" y="50"/>
                    <a:pt x="1" y="50"/>
                    <a:pt x="1" y="50"/>
                  </a:cubicBezTo>
                  <a:cubicBezTo>
                    <a:pt x="1" y="53"/>
                    <a:pt x="1" y="53"/>
                    <a:pt x="1" y="53"/>
                  </a:cubicBezTo>
                  <a:cubicBezTo>
                    <a:pt x="1" y="61"/>
                    <a:pt x="6" y="66"/>
                    <a:pt x="16" y="69"/>
                  </a:cubicBezTo>
                  <a:cubicBezTo>
                    <a:pt x="26" y="72"/>
                    <a:pt x="38" y="74"/>
                    <a:pt x="51" y="74"/>
                  </a:cubicBezTo>
                  <a:cubicBezTo>
                    <a:pt x="51" y="81"/>
                    <a:pt x="51" y="81"/>
                    <a:pt x="51" y="81"/>
                  </a:cubicBezTo>
                  <a:cubicBezTo>
                    <a:pt x="75" y="81"/>
                    <a:pt x="75" y="81"/>
                    <a:pt x="75" y="81"/>
                  </a:cubicBezTo>
                  <a:cubicBezTo>
                    <a:pt x="75" y="75"/>
                    <a:pt x="75" y="75"/>
                    <a:pt x="75" y="75"/>
                  </a:cubicBezTo>
                  <a:cubicBezTo>
                    <a:pt x="92" y="74"/>
                    <a:pt x="105" y="72"/>
                    <a:pt x="114" y="68"/>
                  </a:cubicBezTo>
                  <a:cubicBezTo>
                    <a:pt x="122" y="65"/>
                    <a:pt x="127" y="60"/>
                    <a:pt x="127" y="54"/>
                  </a:cubicBezTo>
                  <a:cubicBezTo>
                    <a:pt x="127" y="50"/>
                    <a:pt x="125" y="47"/>
                    <a:pt x="122" y="44"/>
                  </a:cubicBezTo>
                  <a:cubicBezTo>
                    <a:pt x="119" y="42"/>
                    <a:pt x="115" y="40"/>
                    <a:pt x="110" y="38"/>
                  </a:cubicBezTo>
                  <a:cubicBezTo>
                    <a:pt x="105" y="37"/>
                    <a:pt x="97" y="35"/>
                    <a:pt x="84" y="32"/>
                  </a:cubicBezTo>
                  <a:cubicBezTo>
                    <a:pt x="69" y="29"/>
                    <a:pt x="60" y="27"/>
                    <a:pt x="56" y="26"/>
                  </a:cubicBezTo>
                  <a:cubicBezTo>
                    <a:pt x="53" y="25"/>
                    <a:pt x="52" y="23"/>
                    <a:pt x="52" y="20"/>
                  </a:cubicBezTo>
                  <a:cubicBezTo>
                    <a:pt x="52" y="19"/>
                    <a:pt x="52" y="18"/>
                    <a:pt x="54" y="17"/>
                  </a:cubicBezTo>
                  <a:cubicBezTo>
                    <a:pt x="56" y="16"/>
                    <a:pt x="58" y="16"/>
                    <a:pt x="61" y="16"/>
                  </a:cubicBezTo>
                  <a:cubicBezTo>
                    <a:pt x="65" y="16"/>
                    <a:pt x="67" y="16"/>
                    <a:pt x="68" y="17"/>
                  </a:cubicBezTo>
                  <a:cubicBezTo>
                    <a:pt x="70" y="18"/>
                    <a:pt x="70" y="20"/>
                    <a:pt x="70" y="23"/>
                  </a:cubicBezTo>
                  <a:cubicBezTo>
                    <a:pt x="70" y="26"/>
                    <a:pt x="70" y="26"/>
                    <a:pt x="70" y="26"/>
                  </a:cubicBezTo>
                  <a:cubicBezTo>
                    <a:pt x="121" y="26"/>
                    <a:pt x="121" y="26"/>
                    <a:pt x="121" y="26"/>
                  </a:cubicBezTo>
                  <a:cubicBezTo>
                    <a:pt x="121" y="24"/>
                    <a:pt x="121" y="23"/>
                    <a:pt x="121" y="23"/>
                  </a:cubicBezTo>
                  <a:cubicBezTo>
                    <a:pt x="121" y="17"/>
                    <a:pt x="117" y="14"/>
                    <a:pt x="110" y="11"/>
                  </a:cubicBezTo>
                  <a:cubicBezTo>
                    <a:pt x="102" y="8"/>
                    <a:pt x="90" y="6"/>
                    <a:pt x="75" y="5"/>
                  </a:cubicBezTo>
                  <a:cubicBezTo>
                    <a:pt x="75" y="0"/>
                    <a:pt x="75" y="0"/>
                    <a:pt x="75" y="0"/>
                  </a:cubicBezTo>
                  <a:cubicBezTo>
                    <a:pt x="51" y="0"/>
                    <a:pt x="51" y="0"/>
                    <a:pt x="51" y="0"/>
                  </a:cubicBezTo>
                  <a:cubicBezTo>
                    <a:pt x="51" y="5"/>
                    <a:pt x="51" y="5"/>
                    <a:pt x="51" y="5"/>
                  </a:cubicBezTo>
                  <a:cubicBezTo>
                    <a:pt x="34" y="6"/>
                    <a:pt x="21" y="8"/>
                    <a:pt x="13" y="11"/>
                  </a:cubicBezTo>
                  <a:cubicBezTo>
                    <a:pt x="4" y="14"/>
                    <a:pt x="0" y="18"/>
                    <a:pt x="0" y="23"/>
                  </a:cubicBezTo>
                  <a:cubicBezTo>
                    <a:pt x="0" y="26"/>
                    <a:pt x="2" y="29"/>
                    <a:pt x="6"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17" name="Freeform 56"/>
            <p:cNvSpPr>
              <a:spLocks noEditPoints="1"/>
            </p:cNvSpPr>
            <p:nvPr userDrawn="1"/>
          </p:nvSpPr>
          <p:spPr bwMode="auto">
            <a:xfrm>
              <a:off x="9542463" y="8875713"/>
              <a:ext cx="349250" cy="168275"/>
            </a:xfrm>
            <a:custGeom>
              <a:avLst/>
              <a:gdLst>
                <a:gd name="T0" fmla="*/ 366 w 366"/>
                <a:gd name="T1" fmla="*/ 64 h 176"/>
                <a:gd name="T2" fmla="*/ 183 w 366"/>
                <a:gd name="T3" fmla="*/ 0 h 176"/>
                <a:gd name="T4" fmla="*/ 0 w 366"/>
                <a:gd name="T5" fmla="*/ 64 h 176"/>
                <a:gd name="T6" fmla="*/ 0 w 366"/>
                <a:gd name="T7" fmla="*/ 112 h 176"/>
                <a:gd name="T8" fmla="*/ 183 w 366"/>
                <a:gd name="T9" fmla="*/ 176 h 176"/>
                <a:gd name="T10" fmla="*/ 366 w 366"/>
                <a:gd name="T11" fmla="*/ 112 h 176"/>
                <a:gd name="T12" fmla="*/ 366 w 366"/>
                <a:gd name="T13" fmla="*/ 64 h 176"/>
                <a:gd name="T14" fmla="*/ 42 w 366"/>
                <a:gd name="T15" fmla="*/ 146 h 176"/>
                <a:gd name="T16" fmla="*/ 17 w 366"/>
                <a:gd name="T17" fmla="*/ 132 h 176"/>
                <a:gd name="T18" fmla="*/ 17 w 366"/>
                <a:gd name="T19" fmla="*/ 84 h 176"/>
                <a:gd name="T20" fmla="*/ 42 w 366"/>
                <a:gd name="T21" fmla="*/ 98 h 176"/>
                <a:gd name="T22" fmla="*/ 42 w 366"/>
                <a:gd name="T23" fmla="*/ 146 h 176"/>
                <a:gd name="T24" fmla="*/ 78 w 366"/>
                <a:gd name="T25" fmla="*/ 158 h 176"/>
                <a:gd name="T26" fmla="*/ 53 w 366"/>
                <a:gd name="T27" fmla="*/ 150 h 176"/>
                <a:gd name="T28" fmla="*/ 53 w 366"/>
                <a:gd name="T29" fmla="*/ 103 h 176"/>
                <a:gd name="T30" fmla="*/ 78 w 366"/>
                <a:gd name="T31" fmla="*/ 111 h 176"/>
                <a:gd name="T32" fmla="*/ 78 w 366"/>
                <a:gd name="T33" fmla="*/ 158 h 176"/>
                <a:gd name="T34" fmla="*/ 114 w 366"/>
                <a:gd name="T35" fmla="*/ 165 h 176"/>
                <a:gd name="T36" fmla="*/ 89 w 366"/>
                <a:gd name="T37" fmla="*/ 161 h 176"/>
                <a:gd name="T38" fmla="*/ 89 w 366"/>
                <a:gd name="T39" fmla="*/ 113 h 176"/>
                <a:gd name="T40" fmla="*/ 114 w 366"/>
                <a:gd name="T41" fmla="*/ 118 h 176"/>
                <a:gd name="T42" fmla="*/ 114 w 366"/>
                <a:gd name="T43" fmla="*/ 165 h 176"/>
                <a:gd name="T44" fmla="*/ 334 w 366"/>
                <a:gd name="T45" fmla="*/ 141 h 176"/>
                <a:gd name="T46" fmla="*/ 309 w 366"/>
                <a:gd name="T47" fmla="*/ 152 h 176"/>
                <a:gd name="T48" fmla="*/ 309 w 366"/>
                <a:gd name="T49" fmla="*/ 104 h 176"/>
                <a:gd name="T50" fmla="*/ 334 w 366"/>
                <a:gd name="T51" fmla="*/ 94 h 176"/>
                <a:gd name="T52" fmla="*/ 334 w 366"/>
                <a:gd name="T53" fmla="*/ 141 h 176"/>
                <a:gd name="T54" fmla="*/ 307 w 366"/>
                <a:gd name="T55" fmla="*/ 95 h 176"/>
                <a:gd name="T56" fmla="*/ 183 w 366"/>
                <a:gd name="T57" fmla="*/ 112 h 176"/>
                <a:gd name="T58" fmla="*/ 59 w 366"/>
                <a:gd name="T59" fmla="*/ 95 h 176"/>
                <a:gd name="T60" fmla="*/ 15 w 366"/>
                <a:gd name="T61" fmla="*/ 64 h 176"/>
                <a:gd name="T62" fmla="*/ 59 w 366"/>
                <a:gd name="T63" fmla="*/ 33 h 176"/>
                <a:gd name="T64" fmla="*/ 183 w 366"/>
                <a:gd name="T65" fmla="*/ 15 h 176"/>
                <a:gd name="T66" fmla="*/ 307 w 366"/>
                <a:gd name="T67" fmla="*/ 33 h 176"/>
                <a:gd name="T68" fmla="*/ 351 w 366"/>
                <a:gd name="T69" fmla="*/ 64 h 176"/>
                <a:gd name="T70" fmla="*/ 307 w 366"/>
                <a:gd name="T71" fmla="*/ 95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6" h="176">
                  <a:moveTo>
                    <a:pt x="366" y="64"/>
                  </a:moveTo>
                  <a:cubicBezTo>
                    <a:pt x="366" y="29"/>
                    <a:pt x="284" y="0"/>
                    <a:pt x="183" y="0"/>
                  </a:cubicBezTo>
                  <a:cubicBezTo>
                    <a:pt x="82" y="0"/>
                    <a:pt x="0" y="29"/>
                    <a:pt x="0" y="64"/>
                  </a:cubicBezTo>
                  <a:cubicBezTo>
                    <a:pt x="0" y="112"/>
                    <a:pt x="0" y="112"/>
                    <a:pt x="0" y="112"/>
                  </a:cubicBezTo>
                  <a:cubicBezTo>
                    <a:pt x="0" y="147"/>
                    <a:pt x="82" y="176"/>
                    <a:pt x="183" y="176"/>
                  </a:cubicBezTo>
                  <a:cubicBezTo>
                    <a:pt x="284" y="176"/>
                    <a:pt x="366" y="147"/>
                    <a:pt x="366" y="112"/>
                  </a:cubicBezTo>
                  <a:lnTo>
                    <a:pt x="366" y="64"/>
                  </a:lnTo>
                  <a:close/>
                  <a:moveTo>
                    <a:pt x="42" y="146"/>
                  </a:moveTo>
                  <a:cubicBezTo>
                    <a:pt x="32" y="142"/>
                    <a:pt x="24" y="137"/>
                    <a:pt x="17" y="132"/>
                  </a:cubicBezTo>
                  <a:cubicBezTo>
                    <a:pt x="17" y="84"/>
                    <a:pt x="17" y="84"/>
                    <a:pt x="17" y="84"/>
                  </a:cubicBezTo>
                  <a:cubicBezTo>
                    <a:pt x="24" y="89"/>
                    <a:pt x="32" y="94"/>
                    <a:pt x="42" y="98"/>
                  </a:cubicBezTo>
                  <a:lnTo>
                    <a:pt x="42" y="146"/>
                  </a:lnTo>
                  <a:close/>
                  <a:moveTo>
                    <a:pt x="78" y="158"/>
                  </a:moveTo>
                  <a:cubicBezTo>
                    <a:pt x="69" y="156"/>
                    <a:pt x="61" y="153"/>
                    <a:pt x="53" y="150"/>
                  </a:cubicBezTo>
                  <a:cubicBezTo>
                    <a:pt x="53" y="103"/>
                    <a:pt x="53" y="103"/>
                    <a:pt x="53" y="103"/>
                  </a:cubicBezTo>
                  <a:cubicBezTo>
                    <a:pt x="61" y="106"/>
                    <a:pt x="69" y="108"/>
                    <a:pt x="78" y="111"/>
                  </a:cubicBezTo>
                  <a:lnTo>
                    <a:pt x="78" y="158"/>
                  </a:lnTo>
                  <a:close/>
                  <a:moveTo>
                    <a:pt x="114" y="165"/>
                  </a:moveTo>
                  <a:cubicBezTo>
                    <a:pt x="105" y="164"/>
                    <a:pt x="97" y="162"/>
                    <a:pt x="89" y="161"/>
                  </a:cubicBezTo>
                  <a:cubicBezTo>
                    <a:pt x="89" y="113"/>
                    <a:pt x="89" y="113"/>
                    <a:pt x="89" y="113"/>
                  </a:cubicBezTo>
                  <a:cubicBezTo>
                    <a:pt x="97" y="115"/>
                    <a:pt x="105" y="116"/>
                    <a:pt x="114" y="118"/>
                  </a:cubicBezTo>
                  <a:lnTo>
                    <a:pt x="114" y="165"/>
                  </a:lnTo>
                  <a:close/>
                  <a:moveTo>
                    <a:pt x="334" y="141"/>
                  </a:moveTo>
                  <a:cubicBezTo>
                    <a:pt x="327" y="145"/>
                    <a:pt x="318" y="149"/>
                    <a:pt x="309" y="152"/>
                  </a:cubicBezTo>
                  <a:cubicBezTo>
                    <a:pt x="309" y="104"/>
                    <a:pt x="309" y="104"/>
                    <a:pt x="309" y="104"/>
                  </a:cubicBezTo>
                  <a:cubicBezTo>
                    <a:pt x="318" y="101"/>
                    <a:pt x="327" y="98"/>
                    <a:pt x="334" y="94"/>
                  </a:cubicBezTo>
                  <a:lnTo>
                    <a:pt x="334" y="141"/>
                  </a:lnTo>
                  <a:close/>
                  <a:moveTo>
                    <a:pt x="307" y="95"/>
                  </a:moveTo>
                  <a:cubicBezTo>
                    <a:pt x="274" y="106"/>
                    <a:pt x="230" y="112"/>
                    <a:pt x="183" y="112"/>
                  </a:cubicBezTo>
                  <a:cubicBezTo>
                    <a:pt x="136" y="112"/>
                    <a:pt x="92" y="106"/>
                    <a:pt x="59" y="95"/>
                  </a:cubicBezTo>
                  <a:cubicBezTo>
                    <a:pt x="29" y="84"/>
                    <a:pt x="15" y="72"/>
                    <a:pt x="15" y="64"/>
                  </a:cubicBezTo>
                  <a:cubicBezTo>
                    <a:pt x="15" y="56"/>
                    <a:pt x="29" y="44"/>
                    <a:pt x="59" y="33"/>
                  </a:cubicBezTo>
                  <a:cubicBezTo>
                    <a:pt x="92" y="22"/>
                    <a:pt x="136" y="15"/>
                    <a:pt x="183" y="15"/>
                  </a:cubicBezTo>
                  <a:cubicBezTo>
                    <a:pt x="230" y="15"/>
                    <a:pt x="274" y="22"/>
                    <a:pt x="307" y="33"/>
                  </a:cubicBezTo>
                  <a:cubicBezTo>
                    <a:pt x="337" y="44"/>
                    <a:pt x="351" y="56"/>
                    <a:pt x="351" y="64"/>
                  </a:cubicBezTo>
                  <a:cubicBezTo>
                    <a:pt x="351" y="72"/>
                    <a:pt x="337" y="84"/>
                    <a:pt x="307" y="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18" name="Freeform 57"/>
            <p:cNvSpPr>
              <a:spLocks/>
            </p:cNvSpPr>
            <p:nvPr userDrawn="1"/>
          </p:nvSpPr>
          <p:spPr bwMode="auto">
            <a:xfrm>
              <a:off x="9656763" y="8897938"/>
              <a:ext cx="120650" cy="77788"/>
            </a:xfrm>
            <a:custGeom>
              <a:avLst/>
              <a:gdLst>
                <a:gd name="T0" fmla="*/ 110 w 126"/>
                <a:gd name="T1" fmla="*/ 39 h 82"/>
                <a:gd name="T2" fmla="*/ 83 w 126"/>
                <a:gd name="T3" fmla="*/ 33 h 82"/>
                <a:gd name="T4" fmla="*/ 56 w 126"/>
                <a:gd name="T5" fmla="*/ 26 h 82"/>
                <a:gd name="T6" fmla="*/ 51 w 126"/>
                <a:gd name="T7" fmla="*/ 21 h 82"/>
                <a:gd name="T8" fmla="*/ 54 w 126"/>
                <a:gd name="T9" fmla="*/ 17 h 82"/>
                <a:gd name="T10" fmla="*/ 61 w 126"/>
                <a:gd name="T11" fmla="*/ 16 h 82"/>
                <a:gd name="T12" fmla="*/ 68 w 126"/>
                <a:gd name="T13" fmla="*/ 17 h 82"/>
                <a:gd name="T14" fmla="*/ 70 w 126"/>
                <a:gd name="T15" fmla="*/ 23 h 82"/>
                <a:gd name="T16" fmla="*/ 70 w 126"/>
                <a:gd name="T17" fmla="*/ 26 h 82"/>
                <a:gd name="T18" fmla="*/ 121 w 126"/>
                <a:gd name="T19" fmla="*/ 26 h 82"/>
                <a:gd name="T20" fmla="*/ 121 w 126"/>
                <a:gd name="T21" fmla="*/ 23 h 82"/>
                <a:gd name="T22" fmla="*/ 109 w 126"/>
                <a:gd name="T23" fmla="*/ 11 h 82"/>
                <a:gd name="T24" fmla="*/ 74 w 126"/>
                <a:gd name="T25" fmla="*/ 6 h 82"/>
                <a:gd name="T26" fmla="*/ 74 w 126"/>
                <a:gd name="T27" fmla="*/ 0 h 82"/>
                <a:gd name="T28" fmla="*/ 51 w 126"/>
                <a:gd name="T29" fmla="*/ 0 h 82"/>
                <a:gd name="T30" fmla="*/ 51 w 126"/>
                <a:gd name="T31" fmla="*/ 6 h 82"/>
                <a:gd name="T32" fmla="*/ 12 w 126"/>
                <a:gd name="T33" fmla="*/ 11 h 82"/>
                <a:gd name="T34" fmla="*/ 0 w 126"/>
                <a:gd name="T35" fmla="*/ 23 h 82"/>
                <a:gd name="T36" fmla="*/ 6 w 126"/>
                <a:gd name="T37" fmla="*/ 33 h 82"/>
                <a:gd name="T38" fmla="*/ 20 w 126"/>
                <a:gd name="T39" fmla="*/ 39 h 82"/>
                <a:gd name="T40" fmla="*/ 52 w 126"/>
                <a:gd name="T41" fmla="*/ 46 h 82"/>
                <a:gd name="T42" fmla="*/ 68 w 126"/>
                <a:gd name="T43" fmla="*/ 52 h 82"/>
                <a:gd name="T44" fmla="*/ 70 w 126"/>
                <a:gd name="T45" fmla="*/ 60 h 82"/>
                <a:gd name="T46" fmla="*/ 68 w 126"/>
                <a:gd name="T47" fmla="*/ 63 h 82"/>
                <a:gd name="T48" fmla="*/ 60 w 126"/>
                <a:gd name="T49" fmla="*/ 65 h 82"/>
                <a:gd name="T50" fmla="*/ 53 w 126"/>
                <a:gd name="T51" fmla="*/ 63 h 82"/>
                <a:gd name="T52" fmla="*/ 51 w 126"/>
                <a:gd name="T53" fmla="*/ 54 h 82"/>
                <a:gd name="T54" fmla="*/ 51 w 126"/>
                <a:gd name="T55" fmla="*/ 50 h 82"/>
                <a:gd name="T56" fmla="*/ 0 w 126"/>
                <a:gd name="T57" fmla="*/ 50 h 82"/>
                <a:gd name="T58" fmla="*/ 0 w 126"/>
                <a:gd name="T59" fmla="*/ 54 h 82"/>
                <a:gd name="T60" fmla="*/ 16 w 126"/>
                <a:gd name="T61" fmla="*/ 70 h 82"/>
                <a:gd name="T62" fmla="*/ 51 w 126"/>
                <a:gd name="T63" fmla="*/ 75 h 82"/>
                <a:gd name="T64" fmla="*/ 51 w 126"/>
                <a:gd name="T65" fmla="*/ 82 h 82"/>
                <a:gd name="T66" fmla="*/ 74 w 126"/>
                <a:gd name="T67" fmla="*/ 82 h 82"/>
                <a:gd name="T68" fmla="*/ 74 w 126"/>
                <a:gd name="T69" fmla="*/ 75 h 82"/>
                <a:gd name="T70" fmla="*/ 113 w 126"/>
                <a:gd name="T71" fmla="*/ 69 h 82"/>
                <a:gd name="T72" fmla="*/ 126 w 126"/>
                <a:gd name="T73" fmla="*/ 54 h 82"/>
                <a:gd name="T74" fmla="*/ 122 w 126"/>
                <a:gd name="T75" fmla="*/ 45 h 82"/>
                <a:gd name="T76" fmla="*/ 110 w 126"/>
                <a:gd name="T77" fmla="*/ 39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6" h="82">
                  <a:moveTo>
                    <a:pt x="110" y="39"/>
                  </a:moveTo>
                  <a:cubicBezTo>
                    <a:pt x="105" y="37"/>
                    <a:pt x="96" y="35"/>
                    <a:pt x="83" y="33"/>
                  </a:cubicBezTo>
                  <a:cubicBezTo>
                    <a:pt x="68" y="30"/>
                    <a:pt x="59" y="28"/>
                    <a:pt x="56" y="26"/>
                  </a:cubicBezTo>
                  <a:cubicBezTo>
                    <a:pt x="53" y="25"/>
                    <a:pt x="51" y="24"/>
                    <a:pt x="51" y="21"/>
                  </a:cubicBezTo>
                  <a:cubicBezTo>
                    <a:pt x="51" y="19"/>
                    <a:pt x="52" y="18"/>
                    <a:pt x="54" y="17"/>
                  </a:cubicBezTo>
                  <a:cubicBezTo>
                    <a:pt x="55" y="16"/>
                    <a:pt x="58" y="16"/>
                    <a:pt x="61" y="16"/>
                  </a:cubicBezTo>
                  <a:cubicBezTo>
                    <a:pt x="65" y="16"/>
                    <a:pt x="67" y="16"/>
                    <a:pt x="68" y="17"/>
                  </a:cubicBezTo>
                  <a:cubicBezTo>
                    <a:pt x="69" y="18"/>
                    <a:pt x="70" y="20"/>
                    <a:pt x="70" y="23"/>
                  </a:cubicBezTo>
                  <a:cubicBezTo>
                    <a:pt x="70" y="26"/>
                    <a:pt x="70" y="26"/>
                    <a:pt x="70" y="26"/>
                  </a:cubicBezTo>
                  <a:cubicBezTo>
                    <a:pt x="121" y="26"/>
                    <a:pt x="121" y="26"/>
                    <a:pt x="121" y="26"/>
                  </a:cubicBezTo>
                  <a:cubicBezTo>
                    <a:pt x="121" y="25"/>
                    <a:pt x="121" y="24"/>
                    <a:pt x="121" y="23"/>
                  </a:cubicBezTo>
                  <a:cubicBezTo>
                    <a:pt x="121" y="18"/>
                    <a:pt x="117" y="14"/>
                    <a:pt x="109" y="11"/>
                  </a:cubicBezTo>
                  <a:cubicBezTo>
                    <a:pt x="102" y="8"/>
                    <a:pt x="90" y="6"/>
                    <a:pt x="74" y="6"/>
                  </a:cubicBezTo>
                  <a:cubicBezTo>
                    <a:pt x="74" y="0"/>
                    <a:pt x="74" y="0"/>
                    <a:pt x="74" y="0"/>
                  </a:cubicBezTo>
                  <a:cubicBezTo>
                    <a:pt x="51" y="0"/>
                    <a:pt x="51" y="0"/>
                    <a:pt x="51" y="0"/>
                  </a:cubicBezTo>
                  <a:cubicBezTo>
                    <a:pt x="51" y="6"/>
                    <a:pt x="51" y="6"/>
                    <a:pt x="51" y="6"/>
                  </a:cubicBezTo>
                  <a:cubicBezTo>
                    <a:pt x="34" y="6"/>
                    <a:pt x="21" y="8"/>
                    <a:pt x="12" y="11"/>
                  </a:cubicBezTo>
                  <a:cubicBezTo>
                    <a:pt x="4" y="14"/>
                    <a:pt x="0" y="18"/>
                    <a:pt x="0" y="23"/>
                  </a:cubicBezTo>
                  <a:cubicBezTo>
                    <a:pt x="0" y="27"/>
                    <a:pt x="2" y="30"/>
                    <a:pt x="6" y="33"/>
                  </a:cubicBezTo>
                  <a:cubicBezTo>
                    <a:pt x="10" y="35"/>
                    <a:pt x="15" y="38"/>
                    <a:pt x="20" y="39"/>
                  </a:cubicBezTo>
                  <a:cubicBezTo>
                    <a:pt x="26" y="41"/>
                    <a:pt x="36" y="43"/>
                    <a:pt x="52" y="46"/>
                  </a:cubicBezTo>
                  <a:cubicBezTo>
                    <a:pt x="61" y="48"/>
                    <a:pt x="66" y="50"/>
                    <a:pt x="68" y="52"/>
                  </a:cubicBezTo>
                  <a:cubicBezTo>
                    <a:pt x="70" y="53"/>
                    <a:pt x="70" y="56"/>
                    <a:pt x="70" y="60"/>
                  </a:cubicBezTo>
                  <a:cubicBezTo>
                    <a:pt x="70" y="62"/>
                    <a:pt x="69" y="63"/>
                    <a:pt x="68" y="63"/>
                  </a:cubicBezTo>
                  <a:cubicBezTo>
                    <a:pt x="66" y="64"/>
                    <a:pt x="64" y="65"/>
                    <a:pt x="60" y="65"/>
                  </a:cubicBezTo>
                  <a:cubicBezTo>
                    <a:pt x="56" y="65"/>
                    <a:pt x="54" y="64"/>
                    <a:pt x="53" y="63"/>
                  </a:cubicBezTo>
                  <a:cubicBezTo>
                    <a:pt x="52" y="62"/>
                    <a:pt x="51" y="59"/>
                    <a:pt x="51" y="54"/>
                  </a:cubicBezTo>
                  <a:cubicBezTo>
                    <a:pt x="51" y="50"/>
                    <a:pt x="51" y="50"/>
                    <a:pt x="51" y="50"/>
                  </a:cubicBezTo>
                  <a:cubicBezTo>
                    <a:pt x="0" y="50"/>
                    <a:pt x="0" y="50"/>
                    <a:pt x="0" y="50"/>
                  </a:cubicBezTo>
                  <a:cubicBezTo>
                    <a:pt x="0" y="54"/>
                    <a:pt x="0" y="54"/>
                    <a:pt x="0" y="54"/>
                  </a:cubicBezTo>
                  <a:cubicBezTo>
                    <a:pt x="0" y="61"/>
                    <a:pt x="5" y="67"/>
                    <a:pt x="16" y="70"/>
                  </a:cubicBezTo>
                  <a:cubicBezTo>
                    <a:pt x="26" y="73"/>
                    <a:pt x="38" y="74"/>
                    <a:pt x="51" y="75"/>
                  </a:cubicBezTo>
                  <a:cubicBezTo>
                    <a:pt x="51" y="82"/>
                    <a:pt x="51" y="82"/>
                    <a:pt x="51" y="82"/>
                  </a:cubicBezTo>
                  <a:cubicBezTo>
                    <a:pt x="74" y="82"/>
                    <a:pt x="74" y="82"/>
                    <a:pt x="74" y="82"/>
                  </a:cubicBezTo>
                  <a:cubicBezTo>
                    <a:pt x="74" y="75"/>
                    <a:pt x="74" y="75"/>
                    <a:pt x="74" y="75"/>
                  </a:cubicBezTo>
                  <a:cubicBezTo>
                    <a:pt x="92" y="74"/>
                    <a:pt x="105" y="72"/>
                    <a:pt x="113" y="69"/>
                  </a:cubicBezTo>
                  <a:cubicBezTo>
                    <a:pt x="122" y="65"/>
                    <a:pt x="126" y="60"/>
                    <a:pt x="126" y="54"/>
                  </a:cubicBezTo>
                  <a:cubicBezTo>
                    <a:pt x="126" y="50"/>
                    <a:pt x="125" y="47"/>
                    <a:pt x="122" y="45"/>
                  </a:cubicBezTo>
                  <a:cubicBezTo>
                    <a:pt x="118" y="42"/>
                    <a:pt x="114" y="40"/>
                    <a:pt x="110"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19" name="Freeform 58"/>
            <p:cNvSpPr>
              <a:spLocks noEditPoints="1"/>
            </p:cNvSpPr>
            <p:nvPr userDrawn="1"/>
          </p:nvSpPr>
          <p:spPr bwMode="auto">
            <a:xfrm>
              <a:off x="9542463" y="9004300"/>
              <a:ext cx="349250" cy="112713"/>
            </a:xfrm>
            <a:custGeom>
              <a:avLst/>
              <a:gdLst>
                <a:gd name="T0" fmla="*/ 366 w 366"/>
                <a:gd name="T1" fmla="*/ 7 h 119"/>
                <a:gd name="T2" fmla="*/ 365 w 366"/>
                <a:gd name="T3" fmla="*/ 0 h 119"/>
                <a:gd name="T4" fmla="*/ 183 w 366"/>
                <a:gd name="T5" fmla="*/ 57 h 119"/>
                <a:gd name="T6" fmla="*/ 1 w 366"/>
                <a:gd name="T7" fmla="*/ 0 h 119"/>
                <a:gd name="T8" fmla="*/ 0 w 366"/>
                <a:gd name="T9" fmla="*/ 7 h 119"/>
                <a:gd name="T10" fmla="*/ 0 w 366"/>
                <a:gd name="T11" fmla="*/ 55 h 119"/>
                <a:gd name="T12" fmla="*/ 183 w 366"/>
                <a:gd name="T13" fmla="*/ 119 h 119"/>
                <a:gd name="T14" fmla="*/ 366 w 366"/>
                <a:gd name="T15" fmla="*/ 55 h 119"/>
                <a:gd name="T16" fmla="*/ 366 w 366"/>
                <a:gd name="T17" fmla="*/ 7 h 119"/>
                <a:gd name="T18" fmla="*/ 42 w 366"/>
                <a:gd name="T19" fmla="*/ 89 h 119"/>
                <a:gd name="T20" fmla="*/ 17 w 366"/>
                <a:gd name="T21" fmla="*/ 75 h 119"/>
                <a:gd name="T22" fmla="*/ 17 w 366"/>
                <a:gd name="T23" fmla="*/ 27 h 119"/>
                <a:gd name="T24" fmla="*/ 42 w 366"/>
                <a:gd name="T25" fmla="*/ 41 h 119"/>
                <a:gd name="T26" fmla="*/ 42 w 366"/>
                <a:gd name="T27" fmla="*/ 89 h 119"/>
                <a:gd name="T28" fmla="*/ 78 w 366"/>
                <a:gd name="T29" fmla="*/ 101 h 119"/>
                <a:gd name="T30" fmla="*/ 53 w 366"/>
                <a:gd name="T31" fmla="*/ 93 h 119"/>
                <a:gd name="T32" fmla="*/ 53 w 366"/>
                <a:gd name="T33" fmla="*/ 46 h 119"/>
                <a:gd name="T34" fmla="*/ 78 w 366"/>
                <a:gd name="T35" fmla="*/ 53 h 119"/>
                <a:gd name="T36" fmla="*/ 78 w 366"/>
                <a:gd name="T37" fmla="*/ 101 h 119"/>
                <a:gd name="T38" fmla="*/ 114 w 366"/>
                <a:gd name="T39" fmla="*/ 108 h 119"/>
                <a:gd name="T40" fmla="*/ 89 w 366"/>
                <a:gd name="T41" fmla="*/ 104 h 119"/>
                <a:gd name="T42" fmla="*/ 89 w 366"/>
                <a:gd name="T43" fmla="*/ 56 h 119"/>
                <a:gd name="T44" fmla="*/ 114 w 366"/>
                <a:gd name="T45" fmla="*/ 61 h 119"/>
                <a:gd name="T46" fmla="*/ 114 w 366"/>
                <a:gd name="T47" fmla="*/ 108 h 119"/>
                <a:gd name="T48" fmla="*/ 334 w 366"/>
                <a:gd name="T49" fmla="*/ 84 h 119"/>
                <a:gd name="T50" fmla="*/ 309 w 366"/>
                <a:gd name="T51" fmla="*/ 95 h 119"/>
                <a:gd name="T52" fmla="*/ 309 w 366"/>
                <a:gd name="T53" fmla="*/ 47 h 119"/>
                <a:gd name="T54" fmla="*/ 334 w 366"/>
                <a:gd name="T55" fmla="*/ 37 h 119"/>
                <a:gd name="T56" fmla="*/ 334 w 366"/>
                <a:gd name="T57" fmla="*/ 84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6" h="119">
                  <a:moveTo>
                    <a:pt x="366" y="7"/>
                  </a:moveTo>
                  <a:cubicBezTo>
                    <a:pt x="366" y="5"/>
                    <a:pt x="366" y="2"/>
                    <a:pt x="365" y="0"/>
                  </a:cubicBezTo>
                  <a:cubicBezTo>
                    <a:pt x="355" y="32"/>
                    <a:pt x="278" y="57"/>
                    <a:pt x="183" y="57"/>
                  </a:cubicBezTo>
                  <a:cubicBezTo>
                    <a:pt x="89" y="57"/>
                    <a:pt x="11" y="32"/>
                    <a:pt x="1" y="0"/>
                  </a:cubicBezTo>
                  <a:cubicBezTo>
                    <a:pt x="1" y="2"/>
                    <a:pt x="0" y="5"/>
                    <a:pt x="0" y="7"/>
                  </a:cubicBezTo>
                  <a:cubicBezTo>
                    <a:pt x="0" y="55"/>
                    <a:pt x="0" y="55"/>
                    <a:pt x="0" y="55"/>
                  </a:cubicBezTo>
                  <a:cubicBezTo>
                    <a:pt x="0" y="90"/>
                    <a:pt x="82" y="119"/>
                    <a:pt x="183" y="119"/>
                  </a:cubicBezTo>
                  <a:cubicBezTo>
                    <a:pt x="284" y="119"/>
                    <a:pt x="366" y="90"/>
                    <a:pt x="366" y="55"/>
                  </a:cubicBezTo>
                  <a:lnTo>
                    <a:pt x="366" y="7"/>
                  </a:lnTo>
                  <a:close/>
                  <a:moveTo>
                    <a:pt x="42" y="89"/>
                  </a:moveTo>
                  <a:cubicBezTo>
                    <a:pt x="32" y="84"/>
                    <a:pt x="24" y="80"/>
                    <a:pt x="17" y="75"/>
                  </a:cubicBezTo>
                  <a:cubicBezTo>
                    <a:pt x="17" y="27"/>
                    <a:pt x="17" y="27"/>
                    <a:pt x="17" y="27"/>
                  </a:cubicBezTo>
                  <a:cubicBezTo>
                    <a:pt x="24" y="32"/>
                    <a:pt x="32" y="37"/>
                    <a:pt x="42" y="41"/>
                  </a:cubicBezTo>
                  <a:lnTo>
                    <a:pt x="42" y="89"/>
                  </a:lnTo>
                  <a:close/>
                  <a:moveTo>
                    <a:pt x="78" y="101"/>
                  </a:moveTo>
                  <a:cubicBezTo>
                    <a:pt x="69" y="99"/>
                    <a:pt x="61" y="96"/>
                    <a:pt x="53" y="93"/>
                  </a:cubicBezTo>
                  <a:cubicBezTo>
                    <a:pt x="53" y="46"/>
                    <a:pt x="53" y="46"/>
                    <a:pt x="53" y="46"/>
                  </a:cubicBezTo>
                  <a:cubicBezTo>
                    <a:pt x="61" y="49"/>
                    <a:pt x="69" y="51"/>
                    <a:pt x="78" y="53"/>
                  </a:cubicBezTo>
                  <a:lnTo>
                    <a:pt x="78" y="101"/>
                  </a:lnTo>
                  <a:close/>
                  <a:moveTo>
                    <a:pt x="114" y="108"/>
                  </a:moveTo>
                  <a:cubicBezTo>
                    <a:pt x="105" y="107"/>
                    <a:pt x="97" y="105"/>
                    <a:pt x="89" y="104"/>
                  </a:cubicBezTo>
                  <a:cubicBezTo>
                    <a:pt x="89" y="56"/>
                    <a:pt x="89" y="56"/>
                    <a:pt x="89" y="56"/>
                  </a:cubicBezTo>
                  <a:cubicBezTo>
                    <a:pt x="97" y="58"/>
                    <a:pt x="105" y="59"/>
                    <a:pt x="114" y="61"/>
                  </a:cubicBezTo>
                  <a:lnTo>
                    <a:pt x="114" y="108"/>
                  </a:lnTo>
                  <a:close/>
                  <a:moveTo>
                    <a:pt x="334" y="84"/>
                  </a:moveTo>
                  <a:cubicBezTo>
                    <a:pt x="327" y="88"/>
                    <a:pt x="318" y="91"/>
                    <a:pt x="309" y="95"/>
                  </a:cubicBezTo>
                  <a:cubicBezTo>
                    <a:pt x="309" y="47"/>
                    <a:pt x="309" y="47"/>
                    <a:pt x="309" y="47"/>
                  </a:cubicBezTo>
                  <a:cubicBezTo>
                    <a:pt x="318" y="44"/>
                    <a:pt x="327" y="41"/>
                    <a:pt x="334" y="37"/>
                  </a:cubicBezTo>
                  <a:lnTo>
                    <a:pt x="334"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20" name="Freeform 59"/>
            <p:cNvSpPr>
              <a:spLocks noEditPoints="1"/>
            </p:cNvSpPr>
            <p:nvPr userDrawn="1"/>
          </p:nvSpPr>
          <p:spPr bwMode="auto">
            <a:xfrm>
              <a:off x="9542463" y="9078913"/>
              <a:ext cx="349250" cy="114300"/>
            </a:xfrm>
            <a:custGeom>
              <a:avLst/>
              <a:gdLst>
                <a:gd name="T0" fmla="*/ 366 w 366"/>
                <a:gd name="T1" fmla="*/ 7 h 119"/>
                <a:gd name="T2" fmla="*/ 365 w 366"/>
                <a:gd name="T3" fmla="*/ 0 h 119"/>
                <a:gd name="T4" fmla="*/ 183 w 366"/>
                <a:gd name="T5" fmla="*/ 57 h 119"/>
                <a:gd name="T6" fmla="*/ 1 w 366"/>
                <a:gd name="T7" fmla="*/ 0 h 119"/>
                <a:gd name="T8" fmla="*/ 0 w 366"/>
                <a:gd name="T9" fmla="*/ 7 h 119"/>
                <a:gd name="T10" fmla="*/ 0 w 366"/>
                <a:gd name="T11" fmla="*/ 55 h 119"/>
                <a:gd name="T12" fmla="*/ 183 w 366"/>
                <a:gd name="T13" fmla="*/ 119 h 119"/>
                <a:gd name="T14" fmla="*/ 366 w 366"/>
                <a:gd name="T15" fmla="*/ 55 h 119"/>
                <a:gd name="T16" fmla="*/ 366 w 366"/>
                <a:gd name="T17" fmla="*/ 7 h 119"/>
                <a:gd name="T18" fmla="*/ 42 w 366"/>
                <a:gd name="T19" fmla="*/ 89 h 119"/>
                <a:gd name="T20" fmla="*/ 17 w 366"/>
                <a:gd name="T21" fmla="*/ 75 h 119"/>
                <a:gd name="T22" fmla="*/ 17 w 366"/>
                <a:gd name="T23" fmla="*/ 27 h 119"/>
                <a:gd name="T24" fmla="*/ 42 w 366"/>
                <a:gd name="T25" fmla="*/ 41 h 119"/>
                <a:gd name="T26" fmla="*/ 42 w 366"/>
                <a:gd name="T27" fmla="*/ 89 h 119"/>
                <a:gd name="T28" fmla="*/ 78 w 366"/>
                <a:gd name="T29" fmla="*/ 101 h 119"/>
                <a:gd name="T30" fmla="*/ 53 w 366"/>
                <a:gd name="T31" fmla="*/ 93 h 119"/>
                <a:gd name="T32" fmla="*/ 53 w 366"/>
                <a:gd name="T33" fmla="*/ 46 h 119"/>
                <a:gd name="T34" fmla="*/ 78 w 366"/>
                <a:gd name="T35" fmla="*/ 53 h 119"/>
                <a:gd name="T36" fmla="*/ 78 w 366"/>
                <a:gd name="T37" fmla="*/ 101 h 119"/>
                <a:gd name="T38" fmla="*/ 114 w 366"/>
                <a:gd name="T39" fmla="*/ 108 h 119"/>
                <a:gd name="T40" fmla="*/ 89 w 366"/>
                <a:gd name="T41" fmla="*/ 103 h 119"/>
                <a:gd name="T42" fmla="*/ 89 w 366"/>
                <a:gd name="T43" fmla="*/ 56 h 119"/>
                <a:gd name="T44" fmla="*/ 114 w 366"/>
                <a:gd name="T45" fmla="*/ 60 h 119"/>
                <a:gd name="T46" fmla="*/ 114 w 366"/>
                <a:gd name="T47" fmla="*/ 108 h 119"/>
                <a:gd name="T48" fmla="*/ 334 w 366"/>
                <a:gd name="T49" fmla="*/ 84 h 119"/>
                <a:gd name="T50" fmla="*/ 309 w 366"/>
                <a:gd name="T51" fmla="*/ 95 h 119"/>
                <a:gd name="T52" fmla="*/ 309 w 366"/>
                <a:gd name="T53" fmla="*/ 47 h 119"/>
                <a:gd name="T54" fmla="*/ 334 w 366"/>
                <a:gd name="T55" fmla="*/ 37 h 119"/>
                <a:gd name="T56" fmla="*/ 334 w 366"/>
                <a:gd name="T57" fmla="*/ 84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6" h="119">
                  <a:moveTo>
                    <a:pt x="366" y="7"/>
                  </a:moveTo>
                  <a:cubicBezTo>
                    <a:pt x="366" y="4"/>
                    <a:pt x="366" y="2"/>
                    <a:pt x="365" y="0"/>
                  </a:cubicBezTo>
                  <a:cubicBezTo>
                    <a:pt x="355" y="32"/>
                    <a:pt x="278" y="57"/>
                    <a:pt x="183" y="57"/>
                  </a:cubicBezTo>
                  <a:cubicBezTo>
                    <a:pt x="89" y="57"/>
                    <a:pt x="11" y="32"/>
                    <a:pt x="1" y="0"/>
                  </a:cubicBezTo>
                  <a:cubicBezTo>
                    <a:pt x="1" y="2"/>
                    <a:pt x="0" y="4"/>
                    <a:pt x="0" y="7"/>
                  </a:cubicBezTo>
                  <a:cubicBezTo>
                    <a:pt x="0" y="55"/>
                    <a:pt x="0" y="55"/>
                    <a:pt x="0" y="55"/>
                  </a:cubicBezTo>
                  <a:cubicBezTo>
                    <a:pt x="0" y="90"/>
                    <a:pt x="82" y="119"/>
                    <a:pt x="183" y="119"/>
                  </a:cubicBezTo>
                  <a:cubicBezTo>
                    <a:pt x="284" y="119"/>
                    <a:pt x="366" y="90"/>
                    <a:pt x="366" y="55"/>
                  </a:cubicBezTo>
                  <a:lnTo>
                    <a:pt x="366" y="7"/>
                  </a:lnTo>
                  <a:close/>
                  <a:moveTo>
                    <a:pt x="42" y="89"/>
                  </a:moveTo>
                  <a:cubicBezTo>
                    <a:pt x="32" y="84"/>
                    <a:pt x="24" y="80"/>
                    <a:pt x="17" y="75"/>
                  </a:cubicBezTo>
                  <a:cubicBezTo>
                    <a:pt x="17" y="27"/>
                    <a:pt x="17" y="27"/>
                    <a:pt x="17" y="27"/>
                  </a:cubicBezTo>
                  <a:cubicBezTo>
                    <a:pt x="24" y="32"/>
                    <a:pt x="32" y="37"/>
                    <a:pt x="42" y="41"/>
                  </a:cubicBezTo>
                  <a:lnTo>
                    <a:pt x="42" y="89"/>
                  </a:lnTo>
                  <a:close/>
                  <a:moveTo>
                    <a:pt x="78" y="101"/>
                  </a:moveTo>
                  <a:cubicBezTo>
                    <a:pt x="69" y="98"/>
                    <a:pt x="61" y="96"/>
                    <a:pt x="53" y="93"/>
                  </a:cubicBezTo>
                  <a:cubicBezTo>
                    <a:pt x="53" y="46"/>
                    <a:pt x="53" y="46"/>
                    <a:pt x="53" y="46"/>
                  </a:cubicBezTo>
                  <a:cubicBezTo>
                    <a:pt x="61" y="49"/>
                    <a:pt x="69" y="51"/>
                    <a:pt x="78" y="53"/>
                  </a:cubicBezTo>
                  <a:lnTo>
                    <a:pt x="78" y="101"/>
                  </a:lnTo>
                  <a:close/>
                  <a:moveTo>
                    <a:pt x="114" y="108"/>
                  </a:moveTo>
                  <a:cubicBezTo>
                    <a:pt x="105" y="107"/>
                    <a:pt x="97" y="105"/>
                    <a:pt x="89" y="103"/>
                  </a:cubicBezTo>
                  <a:cubicBezTo>
                    <a:pt x="89" y="56"/>
                    <a:pt x="89" y="56"/>
                    <a:pt x="89" y="56"/>
                  </a:cubicBezTo>
                  <a:cubicBezTo>
                    <a:pt x="97" y="58"/>
                    <a:pt x="105" y="59"/>
                    <a:pt x="114" y="60"/>
                  </a:cubicBezTo>
                  <a:lnTo>
                    <a:pt x="114" y="108"/>
                  </a:lnTo>
                  <a:close/>
                  <a:moveTo>
                    <a:pt x="334" y="84"/>
                  </a:moveTo>
                  <a:cubicBezTo>
                    <a:pt x="327" y="88"/>
                    <a:pt x="318" y="91"/>
                    <a:pt x="309" y="95"/>
                  </a:cubicBezTo>
                  <a:cubicBezTo>
                    <a:pt x="309" y="47"/>
                    <a:pt x="309" y="47"/>
                    <a:pt x="309" y="47"/>
                  </a:cubicBezTo>
                  <a:cubicBezTo>
                    <a:pt x="318" y="44"/>
                    <a:pt x="327" y="41"/>
                    <a:pt x="334" y="37"/>
                  </a:cubicBezTo>
                  <a:lnTo>
                    <a:pt x="334"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21" name="Freeform 60"/>
            <p:cNvSpPr>
              <a:spLocks noEditPoints="1"/>
            </p:cNvSpPr>
            <p:nvPr userDrawn="1"/>
          </p:nvSpPr>
          <p:spPr bwMode="auto">
            <a:xfrm>
              <a:off x="9542463" y="9155113"/>
              <a:ext cx="349250" cy="112713"/>
            </a:xfrm>
            <a:custGeom>
              <a:avLst/>
              <a:gdLst>
                <a:gd name="T0" fmla="*/ 366 w 366"/>
                <a:gd name="T1" fmla="*/ 7 h 118"/>
                <a:gd name="T2" fmla="*/ 365 w 366"/>
                <a:gd name="T3" fmla="*/ 0 h 118"/>
                <a:gd name="T4" fmla="*/ 183 w 366"/>
                <a:gd name="T5" fmla="*/ 57 h 118"/>
                <a:gd name="T6" fmla="*/ 1 w 366"/>
                <a:gd name="T7" fmla="*/ 0 h 118"/>
                <a:gd name="T8" fmla="*/ 0 w 366"/>
                <a:gd name="T9" fmla="*/ 7 h 118"/>
                <a:gd name="T10" fmla="*/ 0 w 366"/>
                <a:gd name="T11" fmla="*/ 55 h 118"/>
                <a:gd name="T12" fmla="*/ 183 w 366"/>
                <a:gd name="T13" fmla="*/ 118 h 118"/>
                <a:gd name="T14" fmla="*/ 366 w 366"/>
                <a:gd name="T15" fmla="*/ 55 h 118"/>
                <a:gd name="T16" fmla="*/ 366 w 366"/>
                <a:gd name="T17" fmla="*/ 7 h 118"/>
                <a:gd name="T18" fmla="*/ 42 w 366"/>
                <a:gd name="T19" fmla="*/ 89 h 118"/>
                <a:gd name="T20" fmla="*/ 17 w 366"/>
                <a:gd name="T21" fmla="*/ 75 h 118"/>
                <a:gd name="T22" fmla="*/ 17 w 366"/>
                <a:gd name="T23" fmla="*/ 27 h 118"/>
                <a:gd name="T24" fmla="*/ 42 w 366"/>
                <a:gd name="T25" fmla="*/ 41 h 118"/>
                <a:gd name="T26" fmla="*/ 42 w 366"/>
                <a:gd name="T27" fmla="*/ 89 h 118"/>
                <a:gd name="T28" fmla="*/ 78 w 366"/>
                <a:gd name="T29" fmla="*/ 101 h 118"/>
                <a:gd name="T30" fmla="*/ 53 w 366"/>
                <a:gd name="T31" fmla="*/ 93 h 118"/>
                <a:gd name="T32" fmla="*/ 53 w 366"/>
                <a:gd name="T33" fmla="*/ 46 h 118"/>
                <a:gd name="T34" fmla="*/ 78 w 366"/>
                <a:gd name="T35" fmla="*/ 53 h 118"/>
                <a:gd name="T36" fmla="*/ 78 w 366"/>
                <a:gd name="T37" fmla="*/ 101 h 118"/>
                <a:gd name="T38" fmla="*/ 114 w 366"/>
                <a:gd name="T39" fmla="*/ 108 h 118"/>
                <a:gd name="T40" fmla="*/ 89 w 366"/>
                <a:gd name="T41" fmla="*/ 103 h 118"/>
                <a:gd name="T42" fmla="*/ 89 w 366"/>
                <a:gd name="T43" fmla="*/ 56 h 118"/>
                <a:gd name="T44" fmla="*/ 114 w 366"/>
                <a:gd name="T45" fmla="*/ 60 h 118"/>
                <a:gd name="T46" fmla="*/ 114 w 366"/>
                <a:gd name="T47" fmla="*/ 108 h 118"/>
                <a:gd name="T48" fmla="*/ 334 w 366"/>
                <a:gd name="T49" fmla="*/ 84 h 118"/>
                <a:gd name="T50" fmla="*/ 309 w 366"/>
                <a:gd name="T51" fmla="*/ 94 h 118"/>
                <a:gd name="T52" fmla="*/ 309 w 366"/>
                <a:gd name="T53" fmla="*/ 47 h 118"/>
                <a:gd name="T54" fmla="*/ 334 w 366"/>
                <a:gd name="T55" fmla="*/ 37 h 118"/>
                <a:gd name="T56" fmla="*/ 334 w 366"/>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6" h="118">
                  <a:moveTo>
                    <a:pt x="366" y="7"/>
                  </a:moveTo>
                  <a:cubicBezTo>
                    <a:pt x="366" y="4"/>
                    <a:pt x="366" y="2"/>
                    <a:pt x="365" y="0"/>
                  </a:cubicBezTo>
                  <a:cubicBezTo>
                    <a:pt x="355" y="32"/>
                    <a:pt x="278" y="57"/>
                    <a:pt x="183" y="57"/>
                  </a:cubicBezTo>
                  <a:cubicBezTo>
                    <a:pt x="89" y="57"/>
                    <a:pt x="11" y="32"/>
                    <a:pt x="1" y="0"/>
                  </a:cubicBezTo>
                  <a:cubicBezTo>
                    <a:pt x="1" y="2"/>
                    <a:pt x="0" y="4"/>
                    <a:pt x="0" y="7"/>
                  </a:cubicBezTo>
                  <a:cubicBezTo>
                    <a:pt x="0" y="55"/>
                    <a:pt x="0" y="55"/>
                    <a:pt x="0" y="55"/>
                  </a:cubicBezTo>
                  <a:cubicBezTo>
                    <a:pt x="0" y="90"/>
                    <a:pt x="82" y="118"/>
                    <a:pt x="183" y="118"/>
                  </a:cubicBezTo>
                  <a:cubicBezTo>
                    <a:pt x="284" y="118"/>
                    <a:pt x="366" y="90"/>
                    <a:pt x="366" y="55"/>
                  </a:cubicBezTo>
                  <a:lnTo>
                    <a:pt x="366" y="7"/>
                  </a:lnTo>
                  <a:close/>
                  <a:moveTo>
                    <a:pt x="42" y="89"/>
                  </a:moveTo>
                  <a:cubicBezTo>
                    <a:pt x="32" y="84"/>
                    <a:pt x="24" y="80"/>
                    <a:pt x="17" y="75"/>
                  </a:cubicBezTo>
                  <a:cubicBezTo>
                    <a:pt x="17" y="27"/>
                    <a:pt x="17" y="27"/>
                    <a:pt x="17" y="27"/>
                  </a:cubicBezTo>
                  <a:cubicBezTo>
                    <a:pt x="24" y="32"/>
                    <a:pt x="32" y="37"/>
                    <a:pt x="42" y="41"/>
                  </a:cubicBezTo>
                  <a:lnTo>
                    <a:pt x="42" y="89"/>
                  </a:lnTo>
                  <a:close/>
                  <a:moveTo>
                    <a:pt x="78" y="101"/>
                  </a:moveTo>
                  <a:cubicBezTo>
                    <a:pt x="69" y="98"/>
                    <a:pt x="61" y="96"/>
                    <a:pt x="53" y="93"/>
                  </a:cubicBezTo>
                  <a:cubicBezTo>
                    <a:pt x="53" y="46"/>
                    <a:pt x="53" y="46"/>
                    <a:pt x="53" y="46"/>
                  </a:cubicBezTo>
                  <a:cubicBezTo>
                    <a:pt x="61" y="48"/>
                    <a:pt x="69" y="51"/>
                    <a:pt x="78" y="53"/>
                  </a:cubicBezTo>
                  <a:lnTo>
                    <a:pt x="78" y="101"/>
                  </a:lnTo>
                  <a:close/>
                  <a:moveTo>
                    <a:pt x="114" y="108"/>
                  </a:moveTo>
                  <a:cubicBezTo>
                    <a:pt x="105" y="106"/>
                    <a:pt x="97" y="105"/>
                    <a:pt x="89" y="103"/>
                  </a:cubicBezTo>
                  <a:cubicBezTo>
                    <a:pt x="89" y="56"/>
                    <a:pt x="89" y="56"/>
                    <a:pt x="89" y="56"/>
                  </a:cubicBezTo>
                  <a:cubicBezTo>
                    <a:pt x="97" y="58"/>
                    <a:pt x="105" y="59"/>
                    <a:pt x="114" y="60"/>
                  </a:cubicBezTo>
                  <a:lnTo>
                    <a:pt x="114" y="108"/>
                  </a:lnTo>
                  <a:close/>
                  <a:moveTo>
                    <a:pt x="334" y="84"/>
                  </a:moveTo>
                  <a:cubicBezTo>
                    <a:pt x="327" y="88"/>
                    <a:pt x="318" y="91"/>
                    <a:pt x="309" y="94"/>
                  </a:cubicBezTo>
                  <a:cubicBezTo>
                    <a:pt x="309" y="47"/>
                    <a:pt x="309" y="47"/>
                    <a:pt x="309" y="47"/>
                  </a:cubicBezTo>
                  <a:cubicBezTo>
                    <a:pt x="318" y="44"/>
                    <a:pt x="327" y="40"/>
                    <a:pt x="334" y="37"/>
                  </a:cubicBezTo>
                  <a:lnTo>
                    <a:pt x="334"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22" name="Freeform 61"/>
            <p:cNvSpPr>
              <a:spLocks noEditPoints="1"/>
            </p:cNvSpPr>
            <p:nvPr userDrawn="1"/>
          </p:nvSpPr>
          <p:spPr bwMode="auto">
            <a:xfrm>
              <a:off x="9542463" y="9229725"/>
              <a:ext cx="349250" cy="112713"/>
            </a:xfrm>
            <a:custGeom>
              <a:avLst/>
              <a:gdLst>
                <a:gd name="T0" fmla="*/ 183 w 366"/>
                <a:gd name="T1" fmla="*/ 57 h 118"/>
                <a:gd name="T2" fmla="*/ 1 w 366"/>
                <a:gd name="T3" fmla="*/ 0 h 118"/>
                <a:gd name="T4" fmla="*/ 0 w 366"/>
                <a:gd name="T5" fmla="*/ 6 h 118"/>
                <a:gd name="T6" fmla="*/ 0 w 366"/>
                <a:gd name="T7" fmla="*/ 55 h 118"/>
                <a:gd name="T8" fmla="*/ 183 w 366"/>
                <a:gd name="T9" fmla="*/ 118 h 118"/>
                <a:gd name="T10" fmla="*/ 366 w 366"/>
                <a:gd name="T11" fmla="*/ 55 h 118"/>
                <a:gd name="T12" fmla="*/ 366 w 366"/>
                <a:gd name="T13" fmla="*/ 6 h 118"/>
                <a:gd name="T14" fmla="*/ 365 w 366"/>
                <a:gd name="T15" fmla="*/ 0 h 118"/>
                <a:gd name="T16" fmla="*/ 183 w 366"/>
                <a:gd name="T17" fmla="*/ 57 h 118"/>
                <a:gd name="T18" fmla="*/ 42 w 366"/>
                <a:gd name="T19" fmla="*/ 88 h 118"/>
                <a:gd name="T20" fmla="*/ 17 w 366"/>
                <a:gd name="T21" fmla="*/ 74 h 118"/>
                <a:gd name="T22" fmla="*/ 17 w 366"/>
                <a:gd name="T23" fmla="*/ 27 h 118"/>
                <a:gd name="T24" fmla="*/ 42 w 366"/>
                <a:gd name="T25" fmla="*/ 41 h 118"/>
                <a:gd name="T26" fmla="*/ 42 w 366"/>
                <a:gd name="T27" fmla="*/ 88 h 118"/>
                <a:gd name="T28" fmla="*/ 78 w 366"/>
                <a:gd name="T29" fmla="*/ 101 h 118"/>
                <a:gd name="T30" fmla="*/ 53 w 366"/>
                <a:gd name="T31" fmla="*/ 93 h 118"/>
                <a:gd name="T32" fmla="*/ 53 w 366"/>
                <a:gd name="T33" fmla="*/ 46 h 118"/>
                <a:gd name="T34" fmla="*/ 78 w 366"/>
                <a:gd name="T35" fmla="*/ 53 h 118"/>
                <a:gd name="T36" fmla="*/ 78 w 366"/>
                <a:gd name="T37" fmla="*/ 101 h 118"/>
                <a:gd name="T38" fmla="*/ 114 w 366"/>
                <a:gd name="T39" fmla="*/ 108 h 118"/>
                <a:gd name="T40" fmla="*/ 89 w 366"/>
                <a:gd name="T41" fmla="*/ 103 h 118"/>
                <a:gd name="T42" fmla="*/ 89 w 366"/>
                <a:gd name="T43" fmla="*/ 56 h 118"/>
                <a:gd name="T44" fmla="*/ 114 w 366"/>
                <a:gd name="T45" fmla="*/ 60 h 118"/>
                <a:gd name="T46" fmla="*/ 114 w 366"/>
                <a:gd name="T47" fmla="*/ 108 h 118"/>
                <a:gd name="T48" fmla="*/ 334 w 366"/>
                <a:gd name="T49" fmla="*/ 84 h 118"/>
                <a:gd name="T50" fmla="*/ 309 w 366"/>
                <a:gd name="T51" fmla="*/ 94 h 118"/>
                <a:gd name="T52" fmla="*/ 309 w 366"/>
                <a:gd name="T53" fmla="*/ 47 h 118"/>
                <a:gd name="T54" fmla="*/ 334 w 366"/>
                <a:gd name="T55" fmla="*/ 37 h 118"/>
                <a:gd name="T56" fmla="*/ 334 w 366"/>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6" h="118">
                  <a:moveTo>
                    <a:pt x="183" y="57"/>
                  </a:moveTo>
                  <a:cubicBezTo>
                    <a:pt x="89" y="57"/>
                    <a:pt x="11" y="32"/>
                    <a:pt x="1" y="0"/>
                  </a:cubicBezTo>
                  <a:cubicBezTo>
                    <a:pt x="1" y="2"/>
                    <a:pt x="0" y="4"/>
                    <a:pt x="0" y="6"/>
                  </a:cubicBezTo>
                  <a:cubicBezTo>
                    <a:pt x="0" y="55"/>
                    <a:pt x="0" y="55"/>
                    <a:pt x="0" y="55"/>
                  </a:cubicBezTo>
                  <a:cubicBezTo>
                    <a:pt x="0" y="90"/>
                    <a:pt x="82" y="118"/>
                    <a:pt x="183" y="118"/>
                  </a:cubicBezTo>
                  <a:cubicBezTo>
                    <a:pt x="284" y="118"/>
                    <a:pt x="366" y="90"/>
                    <a:pt x="366" y="55"/>
                  </a:cubicBezTo>
                  <a:cubicBezTo>
                    <a:pt x="366" y="6"/>
                    <a:pt x="366" y="6"/>
                    <a:pt x="366" y="6"/>
                  </a:cubicBezTo>
                  <a:cubicBezTo>
                    <a:pt x="366" y="4"/>
                    <a:pt x="366" y="2"/>
                    <a:pt x="365" y="0"/>
                  </a:cubicBezTo>
                  <a:cubicBezTo>
                    <a:pt x="355" y="32"/>
                    <a:pt x="278" y="57"/>
                    <a:pt x="183" y="57"/>
                  </a:cubicBezTo>
                  <a:close/>
                  <a:moveTo>
                    <a:pt x="42" y="88"/>
                  </a:moveTo>
                  <a:cubicBezTo>
                    <a:pt x="32" y="84"/>
                    <a:pt x="24" y="79"/>
                    <a:pt x="17" y="74"/>
                  </a:cubicBezTo>
                  <a:cubicBezTo>
                    <a:pt x="17" y="27"/>
                    <a:pt x="17" y="27"/>
                    <a:pt x="17" y="27"/>
                  </a:cubicBezTo>
                  <a:cubicBezTo>
                    <a:pt x="24" y="32"/>
                    <a:pt x="32" y="37"/>
                    <a:pt x="42" y="41"/>
                  </a:cubicBezTo>
                  <a:lnTo>
                    <a:pt x="42" y="88"/>
                  </a:lnTo>
                  <a:close/>
                  <a:moveTo>
                    <a:pt x="78" y="101"/>
                  </a:moveTo>
                  <a:cubicBezTo>
                    <a:pt x="69" y="98"/>
                    <a:pt x="61" y="96"/>
                    <a:pt x="53" y="93"/>
                  </a:cubicBezTo>
                  <a:cubicBezTo>
                    <a:pt x="53" y="46"/>
                    <a:pt x="53" y="46"/>
                    <a:pt x="53" y="46"/>
                  </a:cubicBezTo>
                  <a:cubicBezTo>
                    <a:pt x="61" y="48"/>
                    <a:pt x="69" y="51"/>
                    <a:pt x="78" y="53"/>
                  </a:cubicBezTo>
                  <a:lnTo>
                    <a:pt x="78" y="101"/>
                  </a:lnTo>
                  <a:close/>
                  <a:moveTo>
                    <a:pt x="114" y="108"/>
                  </a:moveTo>
                  <a:cubicBezTo>
                    <a:pt x="105" y="106"/>
                    <a:pt x="97" y="105"/>
                    <a:pt x="89" y="103"/>
                  </a:cubicBezTo>
                  <a:cubicBezTo>
                    <a:pt x="89" y="56"/>
                    <a:pt x="89" y="56"/>
                    <a:pt x="89" y="56"/>
                  </a:cubicBezTo>
                  <a:cubicBezTo>
                    <a:pt x="97" y="58"/>
                    <a:pt x="105" y="59"/>
                    <a:pt x="114" y="60"/>
                  </a:cubicBezTo>
                  <a:lnTo>
                    <a:pt x="114" y="108"/>
                  </a:lnTo>
                  <a:close/>
                  <a:moveTo>
                    <a:pt x="334" y="84"/>
                  </a:moveTo>
                  <a:cubicBezTo>
                    <a:pt x="327" y="88"/>
                    <a:pt x="318" y="91"/>
                    <a:pt x="309" y="94"/>
                  </a:cubicBezTo>
                  <a:cubicBezTo>
                    <a:pt x="309" y="47"/>
                    <a:pt x="309" y="47"/>
                    <a:pt x="309" y="47"/>
                  </a:cubicBezTo>
                  <a:cubicBezTo>
                    <a:pt x="318" y="44"/>
                    <a:pt x="327" y="40"/>
                    <a:pt x="334" y="37"/>
                  </a:cubicBezTo>
                  <a:lnTo>
                    <a:pt x="334"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23" name="Freeform 62"/>
            <p:cNvSpPr>
              <a:spLocks noEditPoints="1"/>
            </p:cNvSpPr>
            <p:nvPr userDrawn="1"/>
          </p:nvSpPr>
          <p:spPr bwMode="auto">
            <a:xfrm>
              <a:off x="10012363" y="8570913"/>
              <a:ext cx="349250" cy="168275"/>
            </a:xfrm>
            <a:custGeom>
              <a:avLst/>
              <a:gdLst>
                <a:gd name="T0" fmla="*/ 183 w 365"/>
                <a:gd name="T1" fmla="*/ 0 h 176"/>
                <a:gd name="T2" fmla="*/ 0 w 365"/>
                <a:gd name="T3" fmla="*/ 64 h 176"/>
                <a:gd name="T4" fmla="*/ 0 w 365"/>
                <a:gd name="T5" fmla="*/ 112 h 176"/>
                <a:gd name="T6" fmla="*/ 183 w 365"/>
                <a:gd name="T7" fmla="*/ 176 h 176"/>
                <a:gd name="T8" fmla="*/ 365 w 365"/>
                <a:gd name="T9" fmla="*/ 112 h 176"/>
                <a:gd name="T10" fmla="*/ 365 w 365"/>
                <a:gd name="T11" fmla="*/ 64 h 176"/>
                <a:gd name="T12" fmla="*/ 183 w 365"/>
                <a:gd name="T13" fmla="*/ 0 h 176"/>
                <a:gd name="T14" fmla="*/ 41 w 365"/>
                <a:gd name="T15" fmla="*/ 146 h 176"/>
                <a:gd name="T16" fmla="*/ 17 w 365"/>
                <a:gd name="T17" fmla="*/ 132 h 176"/>
                <a:gd name="T18" fmla="*/ 17 w 365"/>
                <a:gd name="T19" fmla="*/ 84 h 176"/>
                <a:gd name="T20" fmla="*/ 41 w 365"/>
                <a:gd name="T21" fmla="*/ 98 h 176"/>
                <a:gd name="T22" fmla="*/ 41 w 365"/>
                <a:gd name="T23" fmla="*/ 146 h 176"/>
                <a:gd name="T24" fmla="*/ 77 w 365"/>
                <a:gd name="T25" fmla="*/ 158 h 176"/>
                <a:gd name="T26" fmla="*/ 53 w 365"/>
                <a:gd name="T27" fmla="*/ 150 h 176"/>
                <a:gd name="T28" fmla="*/ 53 w 365"/>
                <a:gd name="T29" fmla="*/ 103 h 176"/>
                <a:gd name="T30" fmla="*/ 77 w 365"/>
                <a:gd name="T31" fmla="*/ 110 h 176"/>
                <a:gd name="T32" fmla="*/ 77 w 365"/>
                <a:gd name="T33" fmla="*/ 158 h 176"/>
                <a:gd name="T34" fmla="*/ 113 w 365"/>
                <a:gd name="T35" fmla="*/ 165 h 176"/>
                <a:gd name="T36" fmla="*/ 89 w 365"/>
                <a:gd name="T37" fmla="*/ 160 h 176"/>
                <a:gd name="T38" fmla="*/ 89 w 365"/>
                <a:gd name="T39" fmla="*/ 113 h 176"/>
                <a:gd name="T40" fmla="*/ 113 w 365"/>
                <a:gd name="T41" fmla="*/ 118 h 176"/>
                <a:gd name="T42" fmla="*/ 113 w 365"/>
                <a:gd name="T43" fmla="*/ 165 h 176"/>
                <a:gd name="T44" fmla="*/ 333 w 365"/>
                <a:gd name="T45" fmla="*/ 141 h 176"/>
                <a:gd name="T46" fmla="*/ 309 w 365"/>
                <a:gd name="T47" fmla="*/ 152 h 176"/>
                <a:gd name="T48" fmla="*/ 309 w 365"/>
                <a:gd name="T49" fmla="*/ 104 h 176"/>
                <a:gd name="T50" fmla="*/ 333 w 365"/>
                <a:gd name="T51" fmla="*/ 94 h 176"/>
                <a:gd name="T52" fmla="*/ 333 w 365"/>
                <a:gd name="T53" fmla="*/ 141 h 176"/>
                <a:gd name="T54" fmla="*/ 307 w 365"/>
                <a:gd name="T55" fmla="*/ 95 h 176"/>
                <a:gd name="T56" fmla="*/ 183 w 365"/>
                <a:gd name="T57" fmla="*/ 112 h 176"/>
                <a:gd name="T58" fmla="*/ 58 w 365"/>
                <a:gd name="T59" fmla="*/ 95 h 176"/>
                <a:gd name="T60" fmla="*/ 15 w 365"/>
                <a:gd name="T61" fmla="*/ 64 h 176"/>
                <a:gd name="T62" fmla="*/ 58 w 365"/>
                <a:gd name="T63" fmla="*/ 33 h 176"/>
                <a:gd name="T64" fmla="*/ 183 w 365"/>
                <a:gd name="T65" fmla="*/ 15 h 176"/>
                <a:gd name="T66" fmla="*/ 307 w 365"/>
                <a:gd name="T67" fmla="*/ 33 h 176"/>
                <a:gd name="T68" fmla="*/ 351 w 365"/>
                <a:gd name="T69" fmla="*/ 64 h 176"/>
                <a:gd name="T70" fmla="*/ 307 w 365"/>
                <a:gd name="T71" fmla="*/ 95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5" h="176">
                  <a:moveTo>
                    <a:pt x="183" y="0"/>
                  </a:moveTo>
                  <a:cubicBezTo>
                    <a:pt x="82" y="0"/>
                    <a:pt x="0" y="29"/>
                    <a:pt x="0" y="64"/>
                  </a:cubicBezTo>
                  <a:cubicBezTo>
                    <a:pt x="0" y="112"/>
                    <a:pt x="0" y="112"/>
                    <a:pt x="0" y="112"/>
                  </a:cubicBezTo>
                  <a:cubicBezTo>
                    <a:pt x="0" y="147"/>
                    <a:pt x="82" y="176"/>
                    <a:pt x="183" y="176"/>
                  </a:cubicBezTo>
                  <a:cubicBezTo>
                    <a:pt x="284" y="176"/>
                    <a:pt x="365" y="147"/>
                    <a:pt x="365" y="112"/>
                  </a:cubicBezTo>
                  <a:cubicBezTo>
                    <a:pt x="365" y="64"/>
                    <a:pt x="365" y="64"/>
                    <a:pt x="365" y="64"/>
                  </a:cubicBezTo>
                  <a:cubicBezTo>
                    <a:pt x="365" y="29"/>
                    <a:pt x="284" y="0"/>
                    <a:pt x="183" y="0"/>
                  </a:cubicBezTo>
                  <a:close/>
                  <a:moveTo>
                    <a:pt x="41" y="146"/>
                  </a:moveTo>
                  <a:cubicBezTo>
                    <a:pt x="32" y="141"/>
                    <a:pt x="24" y="137"/>
                    <a:pt x="17" y="132"/>
                  </a:cubicBezTo>
                  <a:cubicBezTo>
                    <a:pt x="17" y="84"/>
                    <a:pt x="17" y="84"/>
                    <a:pt x="17" y="84"/>
                  </a:cubicBezTo>
                  <a:cubicBezTo>
                    <a:pt x="24" y="89"/>
                    <a:pt x="32" y="94"/>
                    <a:pt x="41" y="98"/>
                  </a:cubicBezTo>
                  <a:lnTo>
                    <a:pt x="41" y="146"/>
                  </a:lnTo>
                  <a:close/>
                  <a:moveTo>
                    <a:pt x="77" y="158"/>
                  </a:moveTo>
                  <a:cubicBezTo>
                    <a:pt x="69" y="156"/>
                    <a:pt x="60" y="153"/>
                    <a:pt x="53" y="150"/>
                  </a:cubicBezTo>
                  <a:cubicBezTo>
                    <a:pt x="53" y="103"/>
                    <a:pt x="53" y="103"/>
                    <a:pt x="53" y="103"/>
                  </a:cubicBezTo>
                  <a:cubicBezTo>
                    <a:pt x="60" y="106"/>
                    <a:pt x="69" y="108"/>
                    <a:pt x="77" y="110"/>
                  </a:cubicBezTo>
                  <a:lnTo>
                    <a:pt x="77" y="158"/>
                  </a:lnTo>
                  <a:close/>
                  <a:moveTo>
                    <a:pt x="113" y="165"/>
                  </a:moveTo>
                  <a:cubicBezTo>
                    <a:pt x="105" y="164"/>
                    <a:pt x="97" y="162"/>
                    <a:pt x="89" y="160"/>
                  </a:cubicBezTo>
                  <a:cubicBezTo>
                    <a:pt x="89" y="113"/>
                    <a:pt x="89" y="113"/>
                    <a:pt x="89" y="113"/>
                  </a:cubicBezTo>
                  <a:cubicBezTo>
                    <a:pt x="97" y="115"/>
                    <a:pt x="105" y="116"/>
                    <a:pt x="113" y="118"/>
                  </a:cubicBezTo>
                  <a:lnTo>
                    <a:pt x="113" y="165"/>
                  </a:lnTo>
                  <a:close/>
                  <a:moveTo>
                    <a:pt x="333" y="141"/>
                  </a:moveTo>
                  <a:cubicBezTo>
                    <a:pt x="326" y="145"/>
                    <a:pt x="318" y="148"/>
                    <a:pt x="309" y="152"/>
                  </a:cubicBezTo>
                  <a:cubicBezTo>
                    <a:pt x="309" y="104"/>
                    <a:pt x="309" y="104"/>
                    <a:pt x="309" y="104"/>
                  </a:cubicBezTo>
                  <a:cubicBezTo>
                    <a:pt x="318" y="101"/>
                    <a:pt x="326" y="98"/>
                    <a:pt x="333" y="94"/>
                  </a:cubicBezTo>
                  <a:lnTo>
                    <a:pt x="333" y="141"/>
                  </a:lnTo>
                  <a:close/>
                  <a:moveTo>
                    <a:pt x="307" y="95"/>
                  </a:moveTo>
                  <a:cubicBezTo>
                    <a:pt x="274" y="106"/>
                    <a:pt x="230" y="112"/>
                    <a:pt x="183" y="112"/>
                  </a:cubicBezTo>
                  <a:cubicBezTo>
                    <a:pt x="136" y="112"/>
                    <a:pt x="91" y="106"/>
                    <a:pt x="58" y="95"/>
                  </a:cubicBezTo>
                  <a:cubicBezTo>
                    <a:pt x="28" y="84"/>
                    <a:pt x="15" y="72"/>
                    <a:pt x="15" y="64"/>
                  </a:cubicBezTo>
                  <a:cubicBezTo>
                    <a:pt x="15" y="56"/>
                    <a:pt x="28" y="43"/>
                    <a:pt x="58" y="33"/>
                  </a:cubicBezTo>
                  <a:cubicBezTo>
                    <a:pt x="91" y="22"/>
                    <a:pt x="136" y="15"/>
                    <a:pt x="183" y="15"/>
                  </a:cubicBezTo>
                  <a:cubicBezTo>
                    <a:pt x="230" y="15"/>
                    <a:pt x="274" y="22"/>
                    <a:pt x="307" y="33"/>
                  </a:cubicBezTo>
                  <a:cubicBezTo>
                    <a:pt x="337" y="43"/>
                    <a:pt x="351" y="56"/>
                    <a:pt x="351" y="64"/>
                  </a:cubicBezTo>
                  <a:cubicBezTo>
                    <a:pt x="351" y="72"/>
                    <a:pt x="337" y="84"/>
                    <a:pt x="307" y="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24" name="Freeform 63"/>
            <p:cNvSpPr>
              <a:spLocks/>
            </p:cNvSpPr>
            <p:nvPr userDrawn="1"/>
          </p:nvSpPr>
          <p:spPr bwMode="auto">
            <a:xfrm>
              <a:off x="10126663" y="8593138"/>
              <a:ext cx="120650" cy="77788"/>
            </a:xfrm>
            <a:custGeom>
              <a:avLst/>
              <a:gdLst>
                <a:gd name="T0" fmla="*/ 110 w 127"/>
                <a:gd name="T1" fmla="*/ 39 h 81"/>
                <a:gd name="T2" fmla="*/ 84 w 127"/>
                <a:gd name="T3" fmla="*/ 33 h 81"/>
                <a:gd name="T4" fmla="*/ 57 w 127"/>
                <a:gd name="T5" fmla="*/ 26 h 81"/>
                <a:gd name="T6" fmla="*/ 52 w 127"/>
                <a:gd name="T7" fmla="*/ 21 h 81"/>
                <a:gd name="T8" fmla="*/ 54 w 127"/>
                <a:gd name="T9" fmla="*/ 17 h 81"/>
                <a:gd name="T10" fmla="*/ 61 w 127"/>
                <a:gd name="T11" fmla="*/ 16 h 81"/>
                <a:gd name="T12" fmla="*/ 69 w 127"/>
                <a:gd name="T13" fmla="*/ 17 h 81"/>
                <a:gd name="T14" fmla="*/ 71 w 127"/>
                <a:gd name="T15" fmla="*/ 23 h 81"/>
                <a:gd name="T16" fmla="*/ 71 w 127"/>
                <a:gd name="T17" fmla="*/ 26 h 81"/>
                <a:gd name="T18" fmla="*/ 121 w 127"/>
                <a:gd name="T19" fmla="*/ 26 h 81"/>
                <a:gd name="T20" fmla="*/ 122 w 127"/>
                <a:gd name="T21" fmla="*/ 23 h 81"/>
                <a:gd name="T22" fmla="*/ 110 w 127"/>
                <a:gd name="T23" fmla="*/ 11 h 81"/>
                <a:gd name="T24" fmla="*/ 75 w 127"/>
                <a:gd name="T25" fmla="*/ 6 h 81"/>
                <a:gd name="T26" fmla="*/ 75 w 127"/>
                <a:gd name="T27" fmla="*/ 0 h 81"/>
                <a:gd name="T28" fmla="*/ 52 w 127"/>
                <a:gd name="T29" fmla="*/ 0 h 81"/>
                <a:gd name="T30" fmla="*/ 52 w 127"/>
                <a:gd name="T31" fmla="*/ 6 h 81"/>
                <a:gd name="T32" fmla="*/ 13 w 127"/>
                <a:gd name="T33" fmla="*/ 11 h 81"/>
                <a:gd name="T34" fmla="*/ 0 w 127"/>
                <a:gd name="T35" fmla="*/ 23 h 81"/>
                <a:gd name="T36" fmla="*/ 6 w 127"/>
                <a:gd name="T37" fmla="*/ 33 h 81"/>
                <a:gd name="T38" fmla="*/ 21 w 127"/>
                <a:gd name="T39" fmla="*/ 39 h 81"/>
                <a:gd name="T40" fmla="*/ 52 w 127"/>
                <a:gd name="T41" fmla="*/ 46 h 81"/>
                <a:gd name="T42" fmla="*/ 69 w 127"/>
                <a:gd name="T43" fmla="*/ 52 h 81"/>
                <a:gd name="T44" fmla="*/ 71 w 127"/>
                <a:gd name="T45" fmla="*/ 60 h 81"/>
                <a:gd name="T46" fmla="*/ 68 w 127"/>
                <a:gd name="T47" fmla="*/ 63 h 81"/>
                <a:gd name="T48" fmla="*/ 61 w 127"/>
                <a:gd name="T49" fmla="*/ 65 h 81"/>
                <a:gd name="T50" fmla="*/ 53 w 127"/>
                <a:gd name="T51" fmla="*/ 63 h 81"/>
                <a:gd name="T52" fmla="*/ 52 w 127"/>
                <a:gd name="T53" fmla="*/ 54 h 81"/>
                <a:gd name="T54" fmla="*/ 52 w 127"/>
                <a:gd name="T55" fmla="*/ 50 h 81"/>
                <a:gd name="T56" fmla="*/ 1 w 127"/>
                <a:gd name="T57" fmla="*/ 50 h 81"/>
                <a:gd name="T58" fmla="*/ 1 w 127"/>
                <a:gd name="T59" fmla="*/ 53 h 81"/>
                <a:gd name="T60" fmla="*/ 16 w 127"/>
                <a:gd name="T61" fmla="*/ 69 h 81"/>
                <a:gd name="T62" fmla="*/ 52 w 127"/>
                <a:gd name="T63" fmla="*/ 75 h 81"/>
                <a:gd name="T64" fmla="*/ 52 w 127"/>
                <a:gd name="T65" fmla="*/ 81 h 81"/>
                <a:gd name="T66" fmla="*/ 75 w 127"/>
                <a:gd name="T67" fmla="*/ 81 h 81"/>
                <a:gd name="T68" fmla="*/ 75 w 127"/>
                <a:gd name="T69" fmla="*/ 75 h 81"/>
                <a:gd name="T70" fmla="*/ 114 w 127"/>
                <a:gd name="T71" fmla="*/ 69 h 81"/>
                <a:gd name="T72" fmla="*/ 127 w 127"/>
                <a:gd name="T73" fmla="*/ 54 h 81"/>
                <a:gd name="T74" fmla="*/ 122 w 127"/>
                <a:gd name="T75" fmla="*/ 45 h 81"/>
                <a:gd name="T76" fmla="*/ 110 w 127"/>
                <a:gd name="T77" fmla="*/ 39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7" h="81">
                  <a:moveTo>
                    <a:pt x="110" y="39"/>
                  </a:moveTo>
                  <a:cubicBezTo>
                    <a:pt x="106" y="37"/>
                    <a:pt x="97" y="35"/>
                    <a:pt x="84" y="33"/>
                  </a:cubicBezTo>
                  <a:cubicBezTo>
                    <a:pt x="69" y="30"/>
                    <a:pt x="60" y="27"/>
                    <a:pt x="57" y="26"/>
                  </a:cubicBezTo>
                  <a:cubicBezTo>
                    <a:pt x="54" y="25"/>
                    <a:pt x="52" y="23"/>
                    <a:pt x="52" y="21"/>
                  </a:cubicBezTo>
                  <a:cubicBezTo>
                    <a:pt x="52" y="19"/>
                    <a:pt x="53" y="18"/>
                    <a:pt x="54" y="17"/>
                  </a:cubicBezTo>
                  <a:cubicBezTo>
                    <a:pt x="56" y="16"/>
                    <a:pt x="58" y="16"/>
                    <a:pt x="61" y="16"/>
                  </a:cubicBezTo>
                  <a:cubicBezTo>
                    <a:pt x="65" y="16"/>
                    <a:pt x="68" y="16"/>
                    <a:pt x="69" y="17"/>
                  </a:cubicBezTo>
                  <a:cubicBezTo>
                    <a:pt x="70" y="18"/>
                    <a:pt x="71" y="20"/>
                    <a:pt x="71" y="23"/>
                  </a:cubicBezTo>
                  <a:cubicBezTo>
                    <a:pt x="71" y="26"/>
                    <a:pt x="71" y="26"/>
                    <a:pt x="71" y="26"/>
                  </a:cubicBezTo>
                  <a:cubicBezTo>
                    <a:pt x="121" y="26"/>
                    <a:pt x="121" y="26"/>
                    <a:pt x="121" y="26"/>
                  </a:cubicBezTo>
                  <a:cubicBezTo>
                    <a:pt x="122" y="25"/>
                    <a:pt x="122" y="24"/>
                    <a:pt x="122" y="23"/>
                  </a:cubicBezTo>
                  <a:cubicBezTo>
                    <a:pt x="122" y="18"/>
                    <a:pt x="118" y="14"/>
                    <a:pt x="110" y="11"/>
                  </a:cubicBezTo>
                  <a:cubicBezTo>
                    <a:pt x="102" y="8"/>
                    <a:pt x="91" y="6"/>
                    <a:pt x="75" y="6"/>
                  </a:cubicBezTo>
                  <a:cubicBezTo>
                    <a:pt x="75" y="0"/>
                    <a:pt x="75" y="0"/>
                    <a:pt x="75" y="0"/>
                  </a:cubicBezTo>
                  <a:cubicBezTo>
                    <a:pt x="52" y="0"/>
                    <a:pt x="52" y="0"/>
                    <a:pt x="52" y="0"/>
                  </a:cubicBezTo>
                  <a:cubicBezTo>
                    <a:pt x="52" y="6"/>
                    <a:pt x="52" y="6"/>
                    <a:pt x="52" y="6"/>
                  </a:cubicBezTo>
                  <a:cubicBezTo>
                    <a:pt x="35" y="6"/>
                    <a:pt x="22" y="8"/>
                    <a:pt x="13" y="11"/>
                  </a:cubicBezTo>
                  <a:cubicBezTo>
                    <a:pt x="5" y="14"/>
                    <a:pt x="0" y="18"/>
                    <a:pt x="0" y="23"/>
                  </a:cubicBezTo>
                  <a:cubicBezTo>
                    <a:pt x="0" y="27"/>
                    <a:pt x="2" y="30"/>
                    <a:pt x="6" y="33"/>
                  </a:cubicBezTo>
                  <a:cubicBezTo>
                    <a:pt x="10" y="35"/>
                    <a:pt x="15" y="38"/>
                    <a:pt x="21" y="39"/>
                  </a:cubicBezTo>
                  <a:cubicBezTo>
                    <a:pt x="26" y="41"/>
                    <a:pt x="37" y="43"/>
                    <a:pt x="52" y="46"/>
                  </a:cubicBezTo>
                  <a:cubicBezTo>
                    <a:pt x="62" y="48"/>
                    <a:pt x="67" y="50"/>
                    <a:pt x="69" y="52"/>
                  </a:cubicBezTo>
                  <a:cubicBezTo>
                    <a:pt x="70" y="53"/>
                    <a:pt x="71" y="56"/>
                    <a:pt x="71" y="60"/>
                  </a:cubicBezTo>
                  <a:cubicBezTo>
                    <a:pt x="71" y="61"/>
                    <a:pt x="70" y="63"/>
                    <a:pt x="68" y="63"/>
                  </a:cubicBezTo>
                  <a:cubicBezTo>
                    <a:pt x="67" y="64"/>
                    <a:pt x="64" y="65"/>
                    <a:pt x="61" y="65"/>
                  </a:cubicBezTo>
                  <a:cubicBezTo>
                    <a:pt x="57" y="65"/>
                    <a:pt x="54" y="64"/>
                    <a:pt x="53" y="63"/>
                  </a:cubicBezTo>
                  <a:cubicBezTo>
                    <a:pt x="52" y="62"/>
                    <a:pt x="52" y="59"/>
                    <a:pt x="52" y="54"/>
                  </a:cubicBezTo>
                  <a:cubicBezTo>
                    <a:pt x="52" y="50"/>
                    <a:pt x="52" y="50"/>
                    <a:pt x="52" y="50"/>
                  </a:cubicBezTo>
                  <a:cubicBezTo>
                    <a:pt x="1" y="50"/>
                    <a:pt x="1" y="50"/>
                    <a:pt x="1" y="50"/>
                  </a:cubicBezTo>
                  <a:cubicBezTo>
                    <a:pt x="1" y="53"/>
                    <a:pt x="1" y="53"/>
                    <a:pt x="1" y="53"/>
                  </a:cubicBezTo>
                  <a:cubicBezTo>
                    <a:pt x="1" y="61"/>
                    <a:pt x="6" y="66"/>
                    <a:pt x="16" y="69"/>
                  </a:cubicBezTo>
                  <a:cubicBezTo>
                    <a:pt x="26" y="73"/>
                    <a:pt x="38" y="74"/>
                    <a:pt x="52" y="75"/>
                  </a:cubicBezTo>
                  <a:cubicBezTo>
                    <a:pt x="52" y="81"/>
                    <a:pt x="52" y="81"/>
                    <a:pt x="52" y="81"/>
                  </a:cubicBezTo>
                  <a:cubicBezTo>
                    <a:pt x="75" y="81"/>
                    <a:pt x="75" y="81"/>
                    <a:pt x="75" y="81"/>
                  </a:cubicBezTo>
                  <a:cubicBezTo>
                    <a:pt x="75" y="75"/>
                    <a:pt x="75" y="75"/>
                    <a:pt x="75" y="75"/>
                  </a:cubicBezTo>
                  <a:cubicBezTo>
                    <a:pt x="92" y="74"/>
                    <a:pt x="105" y="72"/>
                    <a:pt x="114" y="69"/>
                  </a:cubicBezTo>
                  <a:cubicBezTo>
                    <a:pt x="123" y="65"/>
                    <a:pt x="127" y="60"/>
                    <a:pt x="127" y="54"/>
                  </a:cubicBezTo>
                  <a:cubicBezTo>
                    <a:pt x="127" y="50"/>
                    <a:pt x="126" y="47"/>
                    <a:pt x="122" y="45"/>
                  </a:cubicBezTo>
                  <a:cubicBezTo>
                    <a:pt x="119" y="42"/>
                    <a:pt x="115" y="40"/>
                    <a:pt x="110"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25" name="Freeform 64"/>
            <p:cNvSpPr>
              <a:spLocks noEditPoints="1"/>
            </p:cNvSpPr>
            <p:nvPr userDrawn="1"/>
          </p:nvSpPr>
          <p:spPr bwMode="auto">
            <a:xfrm>
              <a:off x="10012363" y="8699500"/>
              <a:ext cx="349250" cy="114300"/>
            </a:xfrm>
            <a:custGeom>
              <a:avLst/>
              <a:gdLst>
                <a:gd name="T0" fmla="*/ 183 w 365"/>
                <a:gd name="T1" fmla="*/ 57 h 119"/>
                <a:gd name="T2" fmla="*/ 1 w 365"/>
                <a:gd name="T3" fmla="*/ 0 h 119"/>
                <a:gd name="T4" fmla="*/ 0 w 365"/>
                <a:gd name="T5" fmla="*/ 7 h 119"/>
                <a:gd name="T6" fmla="*/ 0 w 365"/>
                <a:gd name="T7" fmla="*/ 55 h 119"/>
                <a:gd name="T8" fmla="*/ 183 w 365"/>
                <a:gd name="T9" fmla="*/ 119 h 119"/>
                <a:gd name="T10" fmla="*/ 365 w 365"/>
                <a:gd name="T11" fmla="*/ 55 h 119"/>
                <a:gd name="T12" fmla="*/ 365 w 365"/>
                <a:gd name="T13" fmla="*/ 7 h 119"/>
                <a:gd name="T14" fmla="*/ 365 w 365"/>
                <a:gd name="T15" fmla="*/ 0 h 119"/>
                <a:gd name="T16" fmla="*/ 183 w 365"/>
                <a:gd name="T17" fmla="*/ 57 h 119"/>
                <a:gd name="T18" fmla="*/ 41 w 365"/>
                <a:gd name="T19" fmla="*/ 89 h 119"/>
                <a:gd name="T20" fmla="*/ 17 w 365"/>
                <a:gd name="T21" fmla="*/ 75 h 119"/>
                <a:gd name="T22" fmla="*/ 17 w 365"/>
                <a:gd name="T23" fmla="*/ 27 h 119"/>
                <a:gd name="T24" fmla="*/ 41 w 365"/>
                <a:gd name="T25" fmla="*/ 41 h 119"/>
                <a:gd name="T26" fmla="*/ 41 w 365"/>
                <a:gd name="T27" fmla="*/ 89 h 119"/>
                <a:gd name="T28" fmla="*/ 77 w 365"/>
                <a:gd name="T29" fmla="*/ 101 h 119"/>
                <a:gd name="T30" fmla="*/ 53 w 365"/>
                <a:gd name="T31" fmla="*/ 93 h 119"/>
                <a:gd name="T32" fmla="*/ 53 w 365"/>
                <a:gd name="T33" fmla="*/ 46 h 119"/>
                <a:gd name="T34" fmla="*/ 77 w 365"/>
                <a:gd name="T35" fmla="*/ 53 h 119"/>
                <a:gd name="T36" fmla="*/ 77 w 365"/>
                <a:gd name="T37" fmla="*/ 101 h 119"/>
                <a:gd name="T38" fmla="*/ 113 w 365"/>
                <a:gd name="T39" fmla="*/ 108 h 119"/>
                <a:gd name="T40" fmla="*/ 89 w 365"/>
                <a:gd name="T41" fmla="*/ 103 h 119"/>
                <a:gd name="T42" fmla="*/ 89 w 365"/>
                <a:gd name="T43" fmla="*/ 56 h 119"/>
                <a:gd name="T44" fmla="*/ 113 w 365"/>
                <a:gd name="T45" fmla="*/ 60 h 119"/>
                <a:gd name="T46" fmla="*/ 113 w 365"/>
                <a:gd name="T47" fmla="*/ 108 h 119"/>
                <a:gd name="T48" fmla="*/ 333 w 365"/>
                <a:gd name="T49" fmla="*/ 84 h 119"/>
                <a:gd name="T50" fmla="*/ 309 w 365"/>
                <a:gd name="T51" fmla="*/ 95 h 119"/>
                <a:gd name="T52" fmla="*/ 309 w 365"/>
                <a:gd name="T53" fmla="*/ 47 h 119"/>
                <a:gd name="T54" fmla="*/ 333 w 365"/>
                <a:gd name="T55" fmla="*/ 37 h 119"/>
                <a:gd name="T56" fmla="*/ 333 w 365"/>
                <a:gd name="T57" fmla="*/ 84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9">
                  <a:moveTo>
                    <a:pt x="183" y="57"/>
                  </a:moveTo>
                  <a:cubicBezTo>
                    <a:pt x="88" y="57"/>
                    <a:pt x="10" y="32"/>
                    <a:pt x="1" y="0"/>
                  </a:cubicBezTo>
                  <a:cubicBezTo>
                    <a:pt x="0" y="2"/>
                    <a:pt x="0" y="4"/>
                    <a:pt x="0" y="7"/>
                  </a:cubicBezTo>
                  <a:cubicBezTo>
                    <a:pt x="0" y="55"/>
                    <a:pt x="0" y="55"/>
                    <a:pt x="0" y="55"/>
                  </a:cubicBezTo>
                  <a:cubicBezTo>
                    <a:pt x="0" y="90"/>
                    <a:pt x="82" y="119"/>
                    <a:pt x="183" y="119"/>
                  </a:cubicBezTo>
                  <a:cubicBezTo>
                    <a:pt x="284" y="119"/>
                    <a:pt x="365" y="90"/>
                    <a:pt x="365" y="55"/>
                  </a:cubicBezTo>
                  <a:cubicBezTo>
                    <a:pt x="365" y="7"/>
                    <a:pt x="365" y="7"/>
                    <a:pt x="365" y="7"/>
                  </a:cubicBezTo>
                  <a:cubicBezTo>
                    <a:pt x="365" y="4"/>
                    <a:pt x="365" y="2"/>
                    <a:pt x="365" y="0"/>
                  </a:cubicBezTo>
                  <a:cubicBezTo>
                    <a:pt x="355" y="32"/>
                    <a:pt x="277" y="57"/>
                    <a:pt x="183" y="57"/>
                  </a:cubicBezTo>
                  <a:close/>
                  <a:moveTo>
                    <a:pt x="41" y="89"/>
                  </a:moveTo>
                  <a:cubicBezTo>
                    <a:pt x="32" y="84"/>
                    <a:pt x="24" y="80"/>
                    <a:pt x="17" y="75"/>
                  </a:cubicBezTo>
                  <a:cubicBezTo>
                    <a:pt x="17" y="27"/>
                    <a:pt x="17" y="27"/>
                    <a:pt x="17" y="27"/>
                  </a:cubicBezTo>
                  <a:cubicBezTo>
                    <a:pt x="24" y="32"/>
                    <a:pt x="32" y="37"/>
                    <a:pt x="41" y="41"/>
                  </a:cubicBezTo>
                  <a:lnTo>
                    <a:pt x="41" y="89"/>
                  </a:lnTo>
                  <a:close/>
                  <a:moveTo>
                    <a:pt x="77" y="101"/>
                  </a:moveTo>
                  <a:cubicBezTo>
                    <a:pt x="69" y="98"/>
                    <a:pt x="60" y="96"/>
                    <a:pt x="53" y="93"/>
                  </a:cubicBezTo>
                  <a:cubicBezTo>
                    <a:pt x="53" y="46"/>
                    <a:pt x="53" y="46"/>
                    <a:pt x="53" y="46"/>
                  </a:cubicBezTo>
                  <a:cubicBezTo>
                    <a:pt x="60" y="49"/>
                    <a:pt x="69" y="51"/>
                    <a:pt x="77" y="53"/>
                  </a:cubicBezTo>
                  <a:lnTo>
                    <a:pt x="77" y="101"/>
                  </a:lnTo>
                  <a:close/>
                  <a:moveTo>
                    <a:pt x="113" y="108"/>
                  </a:moveTo>
                  <a:cubicBezTo>
                    <a:pt x="105" y="107"/>
                    <a:pt x="97" y="105"/>
                    <a:pt x="89" y="103"/>
                  </a:cubicBezTo>
                  <a:cubicBezTo>
                    <a:pt x="89" y="56"/>
                    <a:pt x="89" y="56"/>
                    <a:pt x="89" y="56"/>
                  </a:cubicBezTo>
                  <a:cubicBezTo>
                    <a:pt x="97" y="58"/>
                    <a:pt x="105" y="59"/>
                    <a:pt x="113" y="60"/>
                  </a:cubicBezTo>
                  <a:lnTo>
                    <a:pt x="113" y="108"/>
                  </a:lnTo>
                  <a:close/>
                  <a:moveTo>
                    <a:pt x="333" y="84"/>
                  </a:moveTo>
                  <a:cubicBezTo>
                    <a:pt x="326" y="88"/>
                    <a:pt x="318" y="91"/>
                    <a:pt x="309" y="95"/>
                  </a:cubicBezTo>
                  <a:cubicBezTo>
                    <a:pt x="309" y="47"/>
                    <a:pt x="309" y="47"/>
                    <a:pt x="309" y="47"/>
                  </a:cubicBezTo>
                  <a:cubicBezTo>
                    <a:pt x="318" y="44"/>
                    <a:pt x="326" y="41"/>
                    <a:pt x="333" y="37"/>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26" name="Freeform 65"/>
            <p:cNvSpPr>
              <a:spLocks noEditPoints="1"/>
            </p:cNvSpPr>
            <p:nvPr userDrawn="1"/>
          </p:nvSpPr>
          <p:spPr bwMode="auto">
            <a:xfrm>
              <a:off x="10012363" y="8775700"/>
              <a:ext cx="349250" cy="111125"/>
            </a:xfrm>
            <a:custGeom>
              <a:avLst/>
              <a:gdLst>
                <a:gd name="T0" fmla="*/ 183 w 365"/>
                <a:gd name="T1" fmla="*/ 57 h 118"/>
                <a:gd name="T2" fmla="*/ 1 w 365"/>
                <a:gd name="T3" fmla="*/ 0 h 118"/>
                <a:gd name="T4" fmla="*/ 0 w 365"/>
                <a:gd name="T5" fmla="*/ 7 h 118"/>
                <a:gd name="T6" fmla="*/ 0 w 365"/>
                <a:gd name="T7" fmla="*/ 55 h 118"/>
                <a:gd name="T8" fmla="*/ 183 w 365"/>
                <a:gd name="T9" fmla="*/ 118 h 118"/>
                <a:gd name="T10" fmla="*/ 365 w 365"/>
                <a:gd name="T11" fmla="*/ 55 h 118"/>
                <a:gd name="T12" fmla="*/ 365 w 365"/>
                <a:gd name="T13" fmla="*/ 7 h 118"/>
                <a:gd name="T14" fmla="*/ 365 w 365"/>
                <a:gd name="T15" fmla="*/ 0 h 118"/>
                <a:gd name="T16" fmla="*/ 183 w 365"/>
                <a:gd name="T17" fmla="*/ 57 h 118"/>
                <a:gd name="T18" fmla="*/ 41 w 365"/>
                <a:gd name="T19" fmla="*/ 89 h 118"/>
                <a:gd name="T20" fmla="*/ 17 w 365"/>
                <a:gd name="T21" fmla="*/ 75 h 118"/>
                <a:gd name="T22" fmla="*/ 17 w 365"/>
                <a:gd name="T23" fmla="*/ 27 h 118"/>
                <a:gd name="T24" fmla="*/ 41 w 365"/>
                <a:gd name="T25" fmla="*/ 41 h 118"/>
                <a:gd name="T26" fmla="*/ 41 w 365"/>
                <a:gd name="T27" fmla="*/ 89 h 118"/>
                <a:gd name="T28" fmla="*/ 77 w 365"/>
                <a:gd name="T29" fmla="*/ 101 h 118"/>
                <a:gd name="T30" fmla="*/ 53 w 365"/>
                <a:gd name="T31" fmla="*/ 93 h 118"/>
                <a:gd name="T32" fmla="*/ 53 w 365"/>
                <a:gd name="T33" fmla="*/ 46 h 118"/>
                <a:gd name="T34" fmla="*/ 77 w 365"/>
                <a:gd name="T35" fmla="*/ 53 h 118"/>
                <a:gd name="T36" fmla="*/ 77 w 365"/>
                <a:gd name="T37" fmla="*/ 101 h 118"/>
                <a:gd name="T38" fmla="*/ 113 w 365"/>
                <a:gd name="T39" fmla="*/ 108 h 118"/>
                <a:gd name="T40" fmla="*/ 89 w 365"/>
                <a:gd name="T41" fmla="*/ 103 h 118"/>
                <a:gd name="T42" fmla="*/ 89 w 365"/>
                <a:gd name="T43" fmla="*/ 56 h 118"/>
                <a:gd name="T44" fmla="*/ 113 w 365"/>
                <a:gd name="T45" fmla="*/ 60 h 118"/>
                <a:gd name="T46" fmla="*/ 113 w 365"/>
                <a:gd name="T47" fmla="*/ 108 h 118"/>
                <a:gd name="T48" fmla="*/ 333 w 365"/>
                <a:gd name="T49" fmla="*/ 84 h 118"/>
                <a:gd name="T50" fmla="*/ 309 w 365"/>
                <a:gd name="T51" fmla="*/ 94 h 118"/>
                <a:gd name="T52" fmla="*/ 309 w 365"/>
                <a:gd name="T53" fmla="*/ 47 h 118"/>
                <a:gd name="T54" fmla="*/ 333 w 365"/>
                <a:gd name="T55" fmla="*/ 37 h 118"/>
                <a:gd name="T56" fmla="*/ 333 w 365"/>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8">
                  <a:moveTo>
                    <a:pt x="183" y="57"/>
                  </a:moveTo>
                  <a:cubicBezTo>
                    <a:pt x="88" y="57"/>
                    <a:pt x="10" y="32"/>
                    <a:pt x="1" y="0"/>
                  </a:cubicBezTo>
                  <a:cubicBezTo>
                    <a:pt x="0" y="2"/>
                    <a:pt x="0" y="4"/>
                    <a:pt x="0" y="7"/>
                  </a:cubicBezTo>
                  <a:cubicBezTo>
                    <a:pt x="0" y="55"/>
                    <a:pt x="0" y="55"/>
                    <a:pt x="0" y="55"/>
                  </a:cubicBezTo>
                  <a:cubicBezTo>
                    <a:pt x="0" y="90"/>
                    <a:pt x="82" y="118"/>
                    <a:pt x="183" y="118"/>
                  </a:cubicBezTo>
                  <a:cubicBezTo>
                    <a:pt x="284" y="118"/>
                    <a:pt x="365" y="90"/>
                    <a:pt x="365" y="55"/>
                  </a:cubicBezTo>
                  <a:cubicBezTo>
                    <a:pt x="365" y="7"/>
                    <a:pt x="365" y="7"/>
                    <a:pt x="365" y="7"/>
                  </a:cubicBezTo>
                  <a:cubicBezTo>
                    <a:pt x="365" y="4"/>
                    <a:pt x="365" y="2"/>
                    <a:pt x="365" y="0"/>
                  </a:cubicBezTo>
                  <a:cubicBezTo>
                    <a:pt x="355" y="32"/>
                    <a:pt x="277" y="57"/>
                    <a:pt x="183" y="57"/>
                  </a:cubicBezTo>
                  <a:close/>
                  <a:moveTo>
                    <a:pt x="41" y="89"/>
                  </a:moveTo>
                  <a:cubicBezTo>
                    <a:pt x="32" y="84"/>
                    <a:pt x="24" y="80"/>
                    <a:pt x="17" y="75"/>
                  </a:cubicBezTo>
                  <a:cubicBezTo>
                    <a:pt x="17" y="27"/>
                    <a:pt x="17" y="27"/>
                    <a:pt x="17" y="27"/>
                  </a:cubicBezTo>
                  <a:cubicBezTo>
                    <a:pt x="24" y="32"/>
                    <a:pt x="32" y="37"/>
                    <a:pt x="41" y="41"/>
                  </a:cubicBezTo>
                  <a:lnTo>
                    <a:pt x="41" y="89"/>
                  </a:lnTo>
                  <a:close/>
                  <a:moveTo>
                    <a:pt x="77" y="101"/>
                  </a:moveTo>
                  <a:cubicBezTo>
                    <a:pt x="69" y="98"/>
                    <a:pt x="60" y="96"/>
                    <a:pt x="53" y="93"/>
                  </a:cubicBezTo>
                  <a:cubicBezTo>
                    <a:pt x="53" y="46"/>
                    <a:pt x="53" y="46"/>
                    <a:pt x="53" y="46"/>
                  </a:cubicBezTo>
                  <a:cubicBezTo>
                    <a:pt x="60" y="48"/>
                    <a:pt x="69" y="51"/>
                    <a:pt x="77" y="53"/>
                  </a:cubicBezTo>
                  <a:lnTo>
                    <a:pt x="77" y="101"/>
                  </a:lnTo>
                  <a:close/>
                  <a:moveTo>
                    <a:pt x="113" y="108"/>
                  </a:moveTo>
                  <a:cubicBezTo>
                    <a:pt x="105" y="106"/>
                    <a:pt x="97" y="105"/>
                    <a:pt x="89" y="103"/>
                  </a:cubicBezTo>
                  <a:cubicBezTo>
                    <a:pt x="89" y="56"/>
                    <a:pt x="89" y="56"/>
                    <a:pt x="89" y="56"/>
                  </a:cubicBezTo>
                  <a:cubicBezTo>
                    <a:pt x="97" y="58"/>
                    <a:pt x="105" y="59"/>
                    <a:pt x="113" y="60"/>
                  </a:cubicBezTo>
                  <a:lnTo>
                    <a:pt x="113" y="108"/>
                  </a:lnTo>
                  <a:close/>
                  <a:moveTo>
                    <a:pt x="333" y="84"/>
                  </a:moveTo>
                  <a:cubicBezTo>
                    <a:pt x="326" y="88"/>
                    <a:pt x="318" y="91"/>
                    <a:pt x="309" y="94"/>
                  </a:cubicBezTo>
                  <a:cubicBezTo>
                    <a:pt x="309" y="47"/>
                    <a:pt x="309" y="47"/>
                    <a:pt x="309" y="47"/>
                  </a:cubicBezTo>
                  <a:cubicBezTo>
                    <a:pt x="318" y="44"/>
                    <a:pt x="326" y="40"/>
                    <a:pt x="333" y="37"/>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27" name="Freeform 66"/>
            <p:cNvSpPr>
              <a:spLocks noEditPoints="1"/>
            </p:cNvSpPr>
            <p:nvPr userDrawn="1"/>
          </p:nvSpPr>
          <p:spPr bwMode="auto">
            <a:xfrm>
              <a:off x="10012363" y="8850313"/>
              <a:ext cx="349250" cy="112713"/>
            </a:xfrm>
            <a:custGeom>
              <a:avLst/>
              <a:gdLst>
                <a:gd name="T0" fmla="*/ 183 w 365"/>
                <a:gd name="T1" fmla="*/ 57 h 118"/>
                <a:gd name="T2" fmla="*/ 1 w 365"/>
                <a:gd name="T3" fmla="*/ 0 h 118"/>
                <a:gd name="T4" fmla="*/ 0 w 365"/>
                <a:gd name="T5" fmla="*/ 7 h 118"/>
                <a:gd name="T6" fmla="*/ 0 w 365"/>
                <a:gd name="T7" fmla="*/ 55 h 118"/>
                <a:gd name="T8" fmla="*/ 183 w 365"/>
                <a:gd name="T9" fmla="*/ 118 h 118"/>
                <a:gd name="T10" fmla="*/ 365 w 365"/>
                <a:gd name="T11" fmla="*/ 55 h 118"/>
                <a:gd name="T12" fmla="*/ 365 w 365"/>
                <a:gd name="T13" fmla="*/ 7 h 118"/>
                <a:gd name="T14" fmla="*/ 365 w 365"/>
                <a:gd name="T15" fmla="*/ 0 h 118"/>
                <a:gd name="T16" fmla="*/ 183 w 365"/>
                <a:gd name="T17" fmla="*/ 57 h 118"/>
                <a:gd name="T18" fmla="*/ 41 w 365"/>
                <a:gd name="T19" fmla="*/ 88 h 118"/>
                <a:gd name="T20" fmla="*/ 17 w 365"/>
                <a:gd name="T21" fmla="*/ 74 h 118"/>
                <a:gd name="T22" fmla="*/ 17 w 365"/>
                <a:gd name="T23" fmla="*/ 27 h 118"/>
                <a:gd name="T24" fmla="*/ 41 w 365"/>
                <a:gd name="T25" fmla="*/ 41 h 118"/>
                <a:gd name="T26" fmla="*/ 41 w 365"/>
                <a:gd name="T27" fmla="*/ 88 h 118"/>
                <a:gd name="T28" fmla="*/ 77 w 365"/>
                <a:gd name="T29" fmla="*/ 101 h 118"/>
                <a:gd name="T30" fmla="*/ 53 w 365"/>
                <a:gd name="T31" fmla="*/ 93 h 118"/>
                <a:gd name="T32" fmla="*/ 53 w 365"/>
                <a:gd name="T33" fmla="*/ 46 h 118"/>
                <a:gd name="T34" fmla="*/ 77 w 365"/>
                <a:gd name="T35" fmla="*/ 53 h 118"/>
                <a:gd name="T36" fmla="*/ 77 w 365"/>
                <a:gd name="T37" fmla="*/ 101 h 118"/>
                <a:gd name="T38" fmla="*/ 113 w 365"/>
                <a:gd name="T39" fmla="*/ 108 h 118"/>
                <a:gd name="T40" fmla="*/ 89 w 365"/>
                <a:gd name="T41" fmla="*/ 103 h 118"/>
                <a:gd name="T42" fmla="*/ 89 w 365"/>
                <a:gd name="T43" fmla="*/ 56 h 118"/>
                <a:gd name="T44" fmla="*/ 113 w 365"/>
                <a:gd name="T45" fmla="*/ 60 h 118"/>
                <a:gd name="T46" fmla="*/ 113 w 365"/>
                <a:gd name="T47" fmla="*/ 108 h 118"/>
                <a:gd name="T48" fmla="*/ 333 w 365"/>
                <a:gd name="T49" fmla="*/ 84 h 118"/>
                <a:gd name="T50" fmla="*/ 309 w 365"/>
                <a:gd name="T51" fmla="*/ 94 h 118"/>
                <a:gd name="T52" fmla="*/ 309 w 365"/>
                <a:gd name="T53" fmla="*/ 47 h 118"/>
                <a:gd name="T54" fmla="*/ 333 w 365"/>
                <a:gd name="T55" fmla="*/ 37 h 118"/>
                <a:gd name="T56" fmla="*/ 333 w 365"/>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8">
                  <a:moveTo>
                    <a:pt x="183" y="57"/>
                  </a:moveTo>
                  <a:cubicBezTo>
                    <a:pt x="88" y="57"/>
                    <a:pt x="10" y="32"/>
                    <a:pt x="1" y="0"/>
                  </a:cubicBezTo>
                  <a:cubicBezTo>
                    <a:pt x="0" y="2"/>
                    <a:pt x="0" y="4"/>
                    <a:pt x="0" y="7"/>
                  </a:cubicBezTo>
                  <a:cubicBezTo>
                    <a:pt x="0" y="55"/>
                    <a:pt x="0" y="55"/>
                    <a:pt x="0" y="55"/>
                  </a:cubicBezTo>
                  <a:cubicBezTo>
                    <a:pt x="0" y="90"/>
                    <a:pt x="82" y="118"/>
                    <a:pt x="183" y="118"/>
                  </a:cubicBezTo>
                  <a:cubicBezTo>
                    <a:pt x="284" y="118"/>
                    <a:pt x="365" y="90"/>
                    <a:pt x="365" y="55"/>
                  </a:cubicBezTo>
                  <a:cubicBezTo>
                    <a:pt x="365" y="7"/>
                    <a:pt x="365" y="7"/>
                    <a:pt x="365" y="7"/>
                  </a:cubicBezTo>
                  <a:cubicBezTo>
                    <a:pt x="365" y="4"/>
                    <a:pt x="365" y="2"/>
                    <a:pt x="365" y="0"/>
                  </a:cubicBezTo>
                  <a:cubicBezTo>
                    <a:pt x="355" y="32"/>
                    <a:pt x="277" y="57"/>
                    <a:pt x="183" y="57"/>
                  </a:cubicBezTo>
                  <a:close/>
                  <a:moveTo>
                    <a:pt x="41" y="88"/>
                  </a:moveTo>
                  <a:cubicBezTo>
                    <a:pt x="32" y="84"/>
                    <a:pt x="24" y="79"/>
                    <a:pt x="17" y="74"/>
                  </a:cubicBezTo>
                  <a:cubicBezTo>
                    <a:pt x="17" y="27"/>
                    <a:pt x="17" y="27"/>
                    <a:pt x="17" y="27"/>
                  </a:cubicBezTo>
                  <a:cubicBezTo>
                    <a:pt x="24" y="32"/>
                    <a:pt x="32" y="37"/>
                    <a:pt x="41" y="41"/>
                  </a:cubicBezTo>
                  <a:lnTo>
                    <a:pt x="41" y="88"/>
                  </a:lnTo>
                  <a:close/>
                  <a:moveTo>
                    <a:pt x="77" y="101"/>
                  </a:moveTo>
                  <a:cubicBezTo>
                    <a:pt x="69" y="98"/>
                    <a:pt x="60" y="96"/>
                    <a:pt x="53" y="93"/>
                  </a:cubicBezTo>
                  <a:cubicBezTo>
                    <a:pt x="53" y="46"/>
                    <a:pt x="53" y="46"/>
                    <a:pt x="53" y="46"/>
                  </a:cubicBezTo>
                  <a:cubicBezTo>
                    <a:pt x="60" y="48"/>
                    <a:pt x="69" y="51"/>
                    <a:pt x="77" y="53"/>
                  </a:cubicBezTo>
                  <a:lnTo>
                    <a:pt x="77" y="101"/>
                  </a:lnTo>
                  <a:close/>
                  <a:moveTo>
                    <a:pt x="113" y="108"/>
                  </a:moveTo>
                  <a:cubicBezTo>
                    <a:pt x="105" y="106"/>
                    <a:pt x="97" y="105"/>
                    <a:pt x="89" y="103"/>
                  </a:cubicBezTo>
                  <a:cubicBezTo>
                    <a:pt x="89" y="56"/>
                    <a:pt x="89" y="56"/>
                    <a:pt x="89" y="56"/>
                  </a:cubicBezTo>
                  <a:cubicBezTo>
                    <a:pt x="97" y="58"/>
                    <a:pt x="105" y="59"/>
                    <a:pt x="113" y="60"/>
                  </a:cubicBezTo>
                  <a:lnTo>
                    <a:pt x="113" y="108"/>
                  </a:lnTo>
                  <a:close/>
                  <a:moveTo>
                    <a:pt x="333" y="84"/>
                  </a:moveTo>
                  <a:cubicBezTo>
                    <a:pt x="326" y="88"/>
                    <a:pt x="318" y="91"/>
                    <a:pt x="309" y="94"/>
                  </a:cubicBezTo>
                  <a:cubicBezTo>
                    <a:pt x="309" y="47"/>
                    <a:pt x="309" y="47"/>
                    <a:pt x="309" y="47"/>
                  </a:cubicBezTo>
                  <a:cubicBezTo>
                    <a:pt x="318" y="44"/>
                    <a:pt x="326" y="40"/>
                    <a:pt x="333" y="37"/>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28" name="Freeform 67"/>
            <p:cNvSpPr>
              <a:spLocks noEditPoints="1"/>
            </p:cNvSpPr>
            <p:nvPr userDrawn="1"/>
          </p:nvSpPr>
          <p:spPr bwMode="auto">
            <a:xfrm>
              <a:off x="10012363" y="8924925"/>
              <a:ext cx="349250" cy="112713"/>
            </a:xfrm>
            <a:custGeom>
              <a:avLst/>
              <a:gdLst>
                <a:gd name="T0" fmla="*/ 183 w 365"/>
                <a:gd name="T1" fmla="*/ 57 h 118"/>
                <a:gd name="T2" fmla="*/ 1 w 365"/>
                <a:gd name="T3" fmla="*/ 0 h 118"/>
                <a:gd name="T4" fmla="*/ 0 w 365"/>
                <a:gd name="T5" fmla="*/ 6 h 118"/>
                <a:gd name="T6" fmla="*/ 0 w 365"/>
                <a:gd name="T7" fmla="*/ 55 h 118"/>
                <a:gd name="T8" fmla="*/ 183 w 365"/>
                <a:gd name="T9" fmla="*/ 118 h 118"/>
                <a:gd name="T10" fmla="*/ 365 w 365"/>
                <a:gd name="T11" fmla="*/ 55 h 118"/>
                <a:gd name="T12" fmla="*/ 365 w 365"/>
                <a:gd name="T13" fmla="*/ 6 h 118"/>
                <a:gd name="T14" fmla="*/ 365 w 365"/>
                <a:gd name="T15" fmla="*/ 0 h 118"/>
                <a:gd name="T16" fmla="*/ 183 w 365"/>
                <a:gd name="T17" fmla="*/ 57 h 118"/>
                <a:gd name="T18" fmla="*/ 41 w 365"/>
                <a:gd name="T19" fmla="*/ 88 h 118"/>
                <a:gd name="T20" fmla="*/ 17 w 365"/>
                <a:gd name="T21" fmla="*/ 74 h 118"/>
                <a:gd name="T22" fmla="*/ 17 w 365"/>
                <a:gd name="T23" fmla="*/ 27 h 118"/>
                <a:gd name="T24" fmla="*/ 41 w 365"/>
                <a:gd name="T25" fmla="*/ 41 h 118"/>
                <a:gd name="T26" fmla="*/ 41 w 365"/>
                <a:gd name="T27" fmla="*/ 88 h 118"/>
                <a:gd name="T28" fmla="*/ 77 w 365"/>
                <a:gd name="T29" fmla="*/ 100 h 118"/>
                <a:gd name="T30" fmla="*/ 53 w 365"/>
                <a:gd name="T31" fmla="*/ 93 h 118"/>
                <a:gd name="T32" fmla="*/ 53 w 365"/>
                <a:gd name="T33" fmla="*/ 46 h 118"/>
                <a:gd name="T34" fmla="*/ 77 w 365"/>
                <a:gd name="T35" fmla="*/ 53 h 118"/>
                <a:gd name="T36" fmla="*/ 77 w 365"/>
                <a:gd name="T37" fmla="*/ 100 h 118"/>
                <a:gd name="T38" fmla="*/ 113 w 365"/>
                <a:gd name="T39" fmla="*/ 108 h 118"/>
                <a:gd name="T40" fmla="*/ 89 w 365"/>
                <a:gd name="T41" fmla="*/ 103 h 118"/>
                <a:gd name="T42" fmla="*/ 89 w 365"/>
                <a:gd name="T43" fmla="*/ 56 h 118"/>
                <a:gd name="T44" fmla="*/ 113 w 365"/>
                <a:gd name="T45" fmla="*/ 60 h 118"/>
                <a:gd name="T46" fmla="*/ 113 w 365"/>
                <a:gd name="T47" fmla="*/ 108 h 118"/>
                <a:gd name="T48" fmla="*/ 333 w 365"/>
                <a:gd name="T49" fmla="*/ 84 h 118"/>
                <a:gd name="T50" fmla="*/ 309 w 365"/>
                <a:gd name="T51" fmla="*/ 94 h 118"/>
                <a:gd name="T52" fmla="*/ 309 w 365"/>
                <a:gd name="T53" fmla="*/ 47 h 118"/>
                <a:gd name="T54" fmla="*/ 333 w 365"/>
                <a:gd name="T55" fmla="*/ 37 h 118"/>
                <a:gd name="T56" fmla="*/ 333 w 365"/>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8">
                  <a:moveTo>
                    <a:pt x="183" y="57"/>
                  </a:moveTo>
                  <a:cubicBezTo>
                    <a:pt x="88" y="57"/>
                    <a:pt x="10" y="32"/>
                    <a:pt x="1" y="0"/>
                  </a:cubicBezTo>
                  <a:cubicBezTo>
                    <a:pt x="0" y="2"/>
                    <a:pt x="0" y="4"/>
                    <a:pt x="0" y="6"/>
                  </a:cubicBezTo>
                  <a:cubicBezTo>
                    <a:pt x="0" y="55"/>
                    <a:pt x="0" y="55"/>
                    <a:pt x="0" y="55"/>
                  </a:cubicBezTo>
                  <a:cubicBezTo>
                    <a:pt x="0" y="90"/>
                    <a:pt x="82" y="118"/>
                    <a:pt x="183" y="118"/>
                  </a:cubicBezTo>
                  <a:cubicBezTo>
                    <a:pt x="284" y="118"/>
                    <a:pt x="365" y="90"/>
                    <a:pt x="365" y="55"/>
                  </a:cubicBezTo>
                  <a:cubicBezTo>
                    <a:pt x="365" y="6"/>
                    <a:pt x="365" y="6"/>
                    <a:pt x="365" y="6"/>
                  </a:cubicBezTo>
                  <a:cubicBezTo>
                    <a:pt x="365" y="4"/>
                    <a:pt x="365" y="2"/>
                    <a:pt x="365" y="0"/>
                  </a:cubicBezTo>
                  <a:cubicBezTo>
                    <a:pt x="355" y="32"/>
                    <a:pt x="277" y="57"/>
                    <a:pt x="183" y="57"/>
                  </a:cubicBezTo>
                  <a:close/>
                  <a:moveTo>
                    <a:pt x="41" y="88"/>
                  </a:moveTo>
                  <a:cubicBezTo>
                    <a:pt x="32" y="84"/>
                    <a:pt x="24" y="79"/>
                    <a:pt x="17" y="74"/>
                  </a:cubicBezTo>
                  <a:cubicBezTo>
                    <a:pt x="17" y="27"/>
                    <a:pt x="17" y="27"/>
                    <a:pt x="17" y="27"/>
                  </a:cubicBezTo>
                  <a:cubicBezTo>
                    <a:pt x="24" y="32"/>
                    <a:pt x="32" y="37"/>
                    <a:pt x="41" y="41"/>
                  </a:cubicBezTo>
                  <a:lnTo>
                    <a:pt x="41" y="88"/>
                  </a:lnTo>
                  <a:close/>
                  <a:moveTo>
                    <a:pt x="77" y="100"/>
                  </a:moveTo>
                  <a:cubicBezTo>
                    <a:pt x="69" y="98"/>
                    <a:pt x="60" y="96"/>
                    <a:pt x="53" y="93"/>
                  </a:cubicBezTo>
                  <a:cubicBezTo>
                    <a:pt x="53" y="46"/>
                    <a:pt x="53" y="46"/>
                    <a:pt x="53" y="46"/>
                  </a:cubicBezTo>
                  <a:cubicBezTo>
                    <a:pt x="60" y="48"/>
                    <a:pt x="69" y="51"/>
                    <a:pt x="77" y="53"/>
                  </a:cubicBezTo>
                  <a:lnTo>
                    <a:pt x="77" y="100"/>
                  </a:lnTo>
                  <a:close/>
                  <a:moveTo>
                    <a:pt x="113" y="108"/>
                  </a:moveTo>
                  <a:cubicBezTo>
                    <a:pt x="105" y="106"/>
                    <a:pt x="97" y="105"/>
                    <a:pt x="89" y="103"/>
                  </a:cubicBezTo>
                  <a:cubicBezTo>
                    <a:pt x="89" y="56"/>
                    <a:pt x="89" y="56"/>
                    <a:pt x="89" y="56"/>
                  </a:cubicBezTo>
                  <a:cubicBezTo>
                    <a:pt x="97" y="57"/>
                    <a:pt x="105" y="59"/>
                    <a:pt x="113" y="60"/>
                  </a:cubicBezTo>
                  <a:lnTo>
                    <a:pt x="113" y="108"/>
                  </a:lnTo>
                  <a:close/>
                  <a:moveTo>
                    <a:pt x="333" y="84"/>
                  </a:moveTo>
                  <a:cubicBezTo>
                    <a:pt x="326" y="88"/>
                    <a:pt x="318" y="91"/>
                    <a:pt x="309" y="94"/>
                  </a:cubicBezTo>
                  <a:cubicBezTo>
                    <a:pt x="309" y="47"/>
                    <a:pt x="309" y="47"/>
                    <a:pt x="309" y="47"/>
                  </a:cubicBezTo>
                  <a:cubicBezTo>
                    <a:pt x="318" y="44"/>
                    <a:pt x="326" y="40"/>
                    <a:pt x="333" y="37"/>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29" name="Freeform 68"/>
            <p:cNvSpPr>
              <a:spLocks noEditPoints="1"/>
            </p:cNvSpPr>
            <p:nvPr userDrawn="1"/>
          </p:nvSpPr>
          <p:spPr bwMode="auto">
            <a:xfrm>
              <a:off x="10012363" y="9001125"/>
              <a:ext cx="349250" cy="112713"/>
            </a:xfrm>
            <a:custGeom>
              <a:avLst/>
              <a:gdLst>
                <a:gd name="T0" fmla="*/ 183 w 365"/>
                <a:gd name="T1" fmla="*/ 57 h 118"/>
                <a:gd name="T2" fmla="*/ 1 w 365"/>
                <a:gd name="T3" fmla="*/ 0 h 118"/>
                <a:gd name="T4" fmla="*/ 0 w 365"/>
                <a:gd name="T5" fmla="*/ 6 h 118"/>
                <a:gd name="T6" fmla="*/ 0 w 365"/>
                <a:gd name="T7" fmla="*/ 55 h 118"/>
                <a:gd name="T8" fmla="*/ 183 w 365"/>
                <a:gd name="T9" fmla="*/ 118 h 118"/>
                <a:gd name="T10" fmla="*/ 365 w 365"/>
                <a:gd name="T11" fmla="*/ 55 h 118"/>
                <a:gd name="T12" fmla="*/ 365 w 365"/>
                <a:gd name="T13" fmla="*/ 6 h 118"/>
                <a:gd name="T14" fmla="*/ 365 w 365"/>
                <a:gd name="T15" fmla="*/ 0 h 118"/>
                <a:gd name="T16" fmla="*/ 183 w 365"/>
                <a:gd name="T17" fmla="*/ 57 h 118"/>
                <a:gd name="T18" fmla="*/ 41 w 365"/>
                <a:gd name="T19" fmla="*/ 88 h 118"/>
                <a:gd name="T20" fmla="*/ 17 w 365"/>
                <a:gd name="T21" fmla="*/ 74 h 118"/>
                <a:gd name="T22" fmla="*/ 17 w 365"/>
                <a:gd name="T23" fmla="*/ 27 h 118"/>
                <a:gd name="T24" fmla="*/ 41 w 365"/>
                <a:gd name="T25" fmla="*/ 41 h 118"/>
                <a:gd name="T26" fmla="*/ 41 w 365"/>
                <a:gd name="T27" fmla="*/ 88 h 118"/>
                <a:gd name="T28" fmla="*/ 77 w 365"/>
                <a:gd name="T29" fmla="*/ 100 h 118"/>
                <a:gd name="T30" fmla="*/ 53 w 365"/>
                <a:gd name="T31" fmla="*/ 93 h 118"/>
                <a:gd name="T32" fmla="*/ 53 w 365"/>
                <a:gd name="T33" fmla="*/ 45 h 118"/>
                <a:gd name="T34" fmla="*/ 77 w 365"/>
                <a:gd name="T35" fmla="*/ 53 h 118"/>
                <a:gd name="T36" fmla="*/ 77 w 365"/>
                <a:gd name="T37" fmla="*/ 100 h 118"/>
                <a:gd name="T38" fmla="*/ 113 w 365"/>
                <a:gd name="T39" fmla="*/ 107 h 118"/>
                <a:gd name="T40" fmla="*/ 89 w 365"/>
                <a:gd name="T41" fmla="*/ 103 h 118"/>
                <a:gd name="T42" fmla="*/ 89 w 365"/>
                <a:gd name="T43" fmla="*/ 56 h 118"/>
                <a:gd name="T44" fmla="*/ 113 w 365"/>
                <a:gd name="T45" fmla="*/ 60 h 118"/>
                <a:gd name="T46" fmla="*/ 113 w 365"/>
                <a:gd name="T47" fmla="*/ 107 h 118"/>
                <a:gd name="T48" fmla="*/ 333 w 365"/>
                <a:gd name="T49" fmla="*/ 84 h 118"/>
                <a:gd name="T50" fmla="*/ 309 w 365"/>
                <a:gd name="T51" fmla="*/ 94 h 118"/>
                <a:gd name="T52" fmla="*/ 309 w 365"/>
                <a:gd name="T53" fmla="*/ 47 h 118"/>
                <a:gd name="T54" fmla="*/ 333 w 365"/>
                <a:gd name="T55" fmla="*/ 36 h 118"/>
                <a:gd name="T56" fmla="*/ 333 w 365"/>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8">
                  <a:moveTo>
                    <a:pt x="183" y="57"/>
                  </a:moveTo>
                  <a:cubicBezTo>
                    <a:pt x="88" y="57"/>
                    <a:pt x="10" y="32"/>
                    <a:pt x="1" y="0"/>
                  </a:cubicBezTo>
                  <a:cubicBezTo>
                    <a:pt x="0" y="2"/>
                    <a:pt x="0" y="4"/>
                    <a:pt x="0" y="6"/>
                  </a:cubicBezTo>
                  <a:cubicBezTo>
                    <a:pt x="0" y="55"/>
                    <a:pt x="0" y="55"/>
                    <a:pt x="0" y="55"/>
                  </a:cubicBezTo>
                  <a:cubicBezTo>
                    <a:pt x="0" y="90"/>
                    <a:pt x="82" y="118"/>
                    <a:pt x="183" y="118"/>
                  </a:cubicBezTo>
                  <a:cubicBezTo>
                    <a:pt x="284" y="118"/>
                    <a:pt x="365" y="90"/>
                    <a:pt x="365" y="55"/>
                  </a:cubicBezTo>
                  <a:cubicBezTo>
                    <a:pt x="365" y="6"/>
                    <a:pt x="365" y="6"/>
                    <a:pt x="365" y="6"/>
                  </a:cubicBezTo>
                  <a:cubicBezTo>
                    <a:pt x="365" y="4"/>
                    <a:pt x="365" y="2"/>
                    <a:pt x="365" y="0"/>
                  </a:cubicBezTo>
                  <a:cubicBezTo>
                    <a:pt x="355" y="32"/>
                    <a:pt x="277" y="57"/>
                    <a:pt x="183" y="57"/>
                  </a:cubicBezTo>
                  <a:close/>
                  <a:moveTo>
                    <a:pt x="41" y="88"/>
                  </a:moveTo>
                  <a:cubicBezTo>
                    <a:pt x="32" y="84"/>
                    <a:pt x="24" y="79"/>
                    <a:pt x="17" y="74"/>
                  </a:cubicBezTo>
                  <a:cubicBezTo>
                    <a:pt x="17" y="27"/>
                    <a:pt x="17" y="27"/>
                    <a:pt x="17" y="27"/>
                  </a:cubicBezTo>
                  <a:cubicBezTo>
                    <a:pt x="24" y="32"/>
                    <a:pt x="32" y="37"/>
                    <a:pt x="41" y="41"/>
                  </a:cubicBezTo>
                  <a:lnTo>
                    <a:pt x="41" y="88"/>
                  </a:lnTo>
                  <a:close/>
                  <a:moveTo>
                    <a:pt x="77" y="100"/>
                  </a:moveTo>
                  <a:cubicBezTo>
                    <a:pt x="69" y="98"/>
                    <a:pt x="60" y="96"/>
                    <a:pt x="53" y="93"/>
                  </a:cubicBezTo>
                  <a:cubicBezTo>
                    <a:pt x="53" y="45"/>
                    <a:pt x="53" y="45"/>
                    <a:pt x="53" y="45"/>
                  </a:cubicBezTo>
                  <a:cubicBezTo>
                    <a:pt x="60" y="48"/>
                    <a:pt x="69" y="51"/>
                    <a:pt x="77" y="53"/>
                  </a:cubicBezTo>
                  <a:lnTo>
                    <a:pt x="77" y="100"/>
                  </a:lnTo>
                  <a:close/>
                  <a:moveTo>
                    <a:pt x="113" y="107"/>
                  </a:moveTo>
                  <a:cubicBezTo>
                    <a:pt x="105" y="106"/>
                    <a:pt x="97" y="105"/>
                    <a:pt x="89" y="103"/>
                  </a:cubicBezTo>
                  <a:cubicBezTo>
                    <a:pt x="89" y="56"/>
                    <a:pt x="89" y="56"/>
                    <a:pt x="89" y="56"/>
                  </a:cubicBezTo>
                  <a:cubicBezTo>
                    <a:pt x="97" y="57"/>
                    <a:pt x="105" y="59"/>
                    <a:pt x="113" y="60"/>
                  </a:cubicBezTo>
                  <a:lnTo>
                    <a:pt x="113" y="107"/>
                  </a:lnTo>
                  <a:close/>
                  <a:moveTo>
                    <a:pt x="333" y="84"/>
                  </a:moveTo>
                  <a:cubicBezTo>
                    <a:pt x="326" y="88"/>
                    <a:pt x="318" y="91"/>
                    <a:pt x="309" y="94"/>
                  </a:cubicBezTo>
                  <a:cubicBezTo>
                    <a:pt x="309" y="47"/>
                    <a:pt x="309" y="47"/>
                    <a:pt x="309" y="47"/>
                  </a:cubicBezTo>
                  <a:cubicBezTo>
                    <a:pt x="318" y="44"/>
                    <a:pt x="326" y="40"/>
                    <a:pt x="333" y="36"/>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30" name="Freeform 69"/>
            <p:cNvSpPr>
              <a:spLocks noEditPoints="1"/>
            </p:cNvSpPr>
            <p:nvPr userDrawn="1"/>
          </p:nvSpPr>
          <p:spPr bwMode="auto">
            <a:xfrm>
              <a:off x="10012363" y="9075738"/>
              <a:ext cx="349250" cy="112713"/>
            </a:xfrm>
            <a:custGeom>
              <a:avLst/>
              <a:gdLst>
                <a:gd name="T0" fmla="*/ 183 w 365"/>
                <a:gd name="T1" fmla="*/ 57 h 118"/>
                <a:gd name="T2" fmla="*/ 1 w 365"/>
                <a:gd name="T3" fmla="*/ 0 h 118"/>
                <a:gd name="T4" fmla="*/ 0 w 365"/>
                <a:gd name="T5" fmla="*/ 6 h 118"/>
                <a:gd name="T6" fmla="*/ 0 w 365"/>
                <a:gd name="T7" fmla="*/ 55 h 118"/>
                <a:gd name="T8" fmla="*/ 183 w 365"/>
                <a:gd name="T9" fmla="*/ 118 h 118"/>
                <a:gd name="T10" fmla="*/ 365 w 365"/>
                <a:gd name="T11" fmla="*/ 55 h 118"/>
                <a:gd name="T12" fmla="*/ 365 w 365"/>
                <a:gd name="T13" fmla="*/ 6 h 118"/>
                <a:gd name="T14" fmla="*/ 365 w 365"/>
                <a:gd name="T15" fmla="*/ 0 h 118"/>
                <a:gd name="T16" fmla="*/ 183 w 365"/>
                <a:gd name="T17" fmla="*/ 57 h 118"/>
                <a:gd name="T18" fmla="*/ 41 w 365"/>
                <a:gd name="T19" fmla="*/ 88 h 118"/>
                <a:gd name="T20" fmla="*/ 17 w 365"/>
                <a:gd name="T21" fmla="*/ 74 h 118"/>
                <a:gd name="T22" fmla="*/ 17 w 365"/>
                <a:gd name="T23" fmla="*/ 27 h 118"/>
                <a:gd name="T24" fmla="*/ 41 w 365"/>
                <a:gd name="T25" fmla="*/ 41 h 118"/>
                <a:gd name="T26" fmla="*/ 41 w 365"/>
                <a:gd name="T27" fmla="*/ 88 h 118"/>
                <a:gd name="T28" fmla="*/ 77 w 365"/>
                <a:gd name="T29" fmla="*/ 100 h 118"/>
                <a:gd name="T30" fmla="*/ 53 w 365"/>
                <a:gd name="T31" fmla="*/ 93 h 118"/>
                <a:gd name="T32" fmla="*/ 53 w 365"/>
                <a:gd name="T33" fmla="*/ 45 h 118"/>
                <a:gd name="T34" fmla="*/ 77 w 365"/>
                <a:gd name="T35" fmla="*/ 53 h 118"/>
                <a:gd name="T36" fmla="*/ 77 w 365"/>
                <a:gd name="T37" fmla="*/ 100 h 118"/>
                <a:gd name="T38" fmla="*/ 113 w 365"/>
                <a:gd name="T39" fmla="*/ 107 h 118"/>
                <a:gd name="T40" fmla="*/ 89 w 365"/>
                <a:gd name="T41" fmla="*/ 103 h 118"/>
                <a:gd name="T42" fmla="*/ 89 w 365"/>
                <a:gd name="T43" fmla="*/ 56 h 118"/>
                <a:gd name="T44" fmla="*/ 113 w 365"/>
                <a:gd name="T45" fmla="*/ 60 h 118"/>
                <a:gd name="T46" fmla="*/ 113 w 365"/>
                <a:gd name="T47" fmla="*/ 107 h 118"/>
                <a:gd name="T48" fmla="*/ 333 w 365"/>
                <a:gd name="T49" fmla="*/ 84 h 118"/>
                <a:gd name="T50" fmla="*/ 309 w 365"/>
                <a:gd name="T51" fmla="*/ 94 h 118"/>
                <a:gd name="T52" fmla="*/ 309 w 365"/>
                <a:gd name="T53" fmla="*/ 47 h 118"/>
                <a:gd name="T54" fmla="*/ 333 w 365"/>
                <a:gd name="T55" fmla="*/ 36 h 118"/>
                <a:gd name="T56" fmla="*/ 333 w 365"/>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8">
                  <a:moveTo>
                    <a:pt x="183" y="57"/>
                  </a:moveTo>
                  <a:cubicBezTo>
                    <a:pt x="88" y="57"/>
                    <a:pt x="10" y="32"/>
                    <a:pt x="1" y="0"/>
                  </a:cubicBezTo>
                  <a:cubicBezTo>
                    <a:pt x="0" y="2"/>
                    <a:pt x="0" y="4"/>
                    <a:pt x="0" y="6"/>
                  </a:cubicBezTo>
                  <a:cubicBezTo>
                    <a:pt x="0" y="55"/>
                    <a:pt x="0" y="55"/>
                    <a:pt x="0" y="55"/>
                  </a:cubicBezTo>
                  <a:cubicBezTo>
                    <a:pt x="0" y="90"/>
                    <a:pt x="82" y="118"/>
                    <a:pt x="183" y="118"/>
                  </a:cubicBezTo>
                  <a:cubicBezTo>
                    <a:pt x="284" y="118"/>
                    <a:pt x="365" y="90"/>
                    <a:pt x="365" y="55"/>
                  </a:cubicBezTo>
                  <a:cubicBezTo>
                    <a:pt x="365" y="6"/>
                    <a:pt x="365" y="6"/>
                    <a:pt x="365" y="6"/>
                  </a:cubicBezTo>
                  <a:cubicBezTo>
                    <a:pt x="365" y="4"/>
                    <a:pt x="365" y="2"/>
                    <a:pt x="365" y="0"/>
                  </a:cubicBezTo>
                  <a:cubicBezTo>
                    <a:pt x="355" y="32"/>
                    <a:pt x="277" y="57"/>
                    <a:pt x="183" y="57"/>
                  </a:cubicBezTo>
                  <a:close/>
                  <a:moveTo>
                    <a:pt x="41" y="88"/>
                  </a:moveTo>
                  <a:cubicBezTo>
                    <a:pt x="32" y="84"/>
                    <a:pt x="24" y="79"/>
                    <a:pt x="17" y="74"/>
                  </a:cubicBezTo>
                  <a:cubicBezTo>
                    <a:pt x="17" y="27"/>
                    <a:pt x="17" y="27"/>
                    <a:pt x="17" y="27"/>
                  </a:cubicBezTo>
                  <a:cubicBezTo>
                    <a:pt x="24" y="32"/>
                    <a:pt x="32" y="37"/>
                    <a:pt x="41" y="41"/>
                  </a:cubicBezTo>
                  <a:lnTo>
                    <a:pt x="41" y="88"/>
                  </a:lnTo>
                  <a:close/>
                  <a:moveTo>
                    <a:pt x="77" y="100"/>
                  </a:moveTo>
                  <a:cubicBezTo>
                    <a:pt x="69" y="98"/>
                    <a:pt x="60" y="95"/>
                    <a:pt x="53" y="93"/>
                  </a:cubicBezTo>
                  <a:cubicBezTo>
                    <a:pt x="53" y="45"/>
                    <a:pt x="53" y="45"/>
                    <a:pt x="53" y="45"/>
                  </a:cubicBezTo>
                  <a:cubicBezTo>
                    <a:pt x="60" y="48"/>
                    <a:pt x="69" y="51"/>
                    <a:pt x="77" y="53"/>
                  </a:cubicBezTo>
                  <a:lnTo>
                    <a:pt x="77" y="100"/>
                  </a:lnTo>
                  <a:close/>
                  <a:moveTo>
                    <a:pt x="113" y="107"/>
                  </a:moveTo>
                  <a:cubicBezTo>
                    <a:pt x="105" y="106"/>
                    <a:pt x="97" y="105"/>
                    <a:pt x="89" y="103"/>
                  </a:cubicBezTo>
                  <a:cubicBezTo>
                    <a:pt x="89" y="56"/>
                    <a:pt x="89" y="56"/>
                    <a:pt x="89" y="56"/>
                  </a:cubicBezTo>
                  <a:cubicBezTo>
                    <a:pt x="97" y="57"/>
                    <a:pt x="105" y="59"/>
                    <a:pt x="113" y="60"/>
                  </a:cubicBezTo>
                  <a:lnTo>
                    <a:pt x="113" y="107"/>
                  </a:lnTo>
                  <a:close/>
                  <a:moveTo>
                    <a:pt x="333" y="84"/>
                  </a:moveTo>
                  <a:cubicBezTo>
                    <a:pt x="326" y="87"/>
                    <a:pt x="318" y="91"/>
                    <a:pt x="309" y="94"/>
                  </a:cubicBezTo>
                  <a:cubicBezTo>
                    <a:pt x="309" y="47"/>
                    <a:pt x="309" y="47"/>
                    <a:pt x="309" y="47"/>
                  </a:cubicBezTo>
                  <a:cubicBezTo>
                    <a:pt x="318" y="44"/>
                    <a:pt x="326" y="40"/>
                    <a:pt x="333" y="36"/>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31" name="Freeform 70"/>
            <p:cNvSpPr>
              <a:spLocks noEditPoints="1"/>
            </p:cNvSpPr>
            <p:nvPr userDrawn="1"/>
          </p:nvSpPr>
          <p:spPr bwMode="auto">
            <a:xfrm>
              <a:off x="10012363" y="9151938"/>
              <a:ext cx="349250" cy="112713"/>
            </a:xfrm>
            <a:custGeom>
              <a:avLst/>
              <a:gdLst>
                <a:gd name="T0" fmla="*/ 183 w 365"/>
                <a:gd name="T1" fmla="*/ 56 h 118"/>
                <a:gd name="T2" fmla="*/ 1 w 365"/>
                <a:gd name="T3" fmla="*/ 0 h 118"/>
                <a:gd name="T4" fmla="*/ 0 w 365"/>
                <a:gd name="T5" fmla="*/ 6 h 118"/>
                <a:gd name="T6" fmla="*/ 0 w 365"/>
                <a:gd name="T7" fmla="*/ 54 h 118"/>
                <a:gd name="T8" fmla="*/ 183 w 365"/>
                <a:gd name="T9" fmla="*/ 118 h 118"/>
                <a:gd name="T10" fmla="*/ 365 w 365"/>
                <a:gd name="T11" fmla="*/ 54 h 118"/>
                <a:gd name="T12" fmla="*/ 365 w 365"/>
                <a:gd name="T13" fmla="*/ 6 h 118"/>
                <a:gd name="T14" fmla="*/ 365 w 365"/>
                <a:gd name="T15" fmla="*/ 0 h 118"/>
                <a:gd name="T16" fmla="*/ 183 w 365"/>
                <a:gd name="T17" fmla="*/ 56 h 118"/>
                <a:gd name="T18" fmla="*/ 41 w 365"/>
                <a:gd name="T19" fmla="*/ 88 h 118"/>
                <a:gd name="T20" fmla="*/ 17 w 365"/>
                <a:gd name="T21" fmla="*/ 74 h 118"/>
                <a:gd name="T22" fmla="*/ 17 w 365"/>
                <a:gd name="T23" fmla="*/ 27 h 118"/>
                <a:gd name="T24" fmla="*/ 41 w 365"/>
                <a:gd name="T25" fmla="*/ 41 h 118"/>
                <a:gd name="T26" fmla="*/ 41 w 365"/>
                <a:gd name="T27" fmla="*/ 88 h 118"/>
                <a:gd name="T28" fmla="*/ 77 w 365"/>
                <a:gd name="T29" fmla="*/ 100 h 118"/>
                <a:gd name="T30" fmla="*/ 53 w 365"/>
                <a:gd name="T31" fmla="*/ 93 h 118"/>
                <a:gd name="T32" fmla="*/ 53 w 365"/>
                <a:gd name="T33" fmla="*/ 45 h 118"/>
                <a:gd name="T34" fmla="*/ 77 w 365"/>
                <a:gd name="T35" fmla="*/ 53 h 118"/>
                <a:gd name="T36" fmla="*/ 77 w 365"/>
                <a:gd name="T37" fmla="*/ 100 h 118"/>
                <a:gd name="T38" fmla="*/ 113 w 365"/>
                <a:gd name="T39" fmla="*/ 107 h 118"/>
                <a:gd name="T40" fmla="*/ 89 w 365"/>
                <a:gd name="T41" fmla="*/ 103 h 118"/>
                <a:gd name="T42" fmla="*/ 89 w 365"/>
                <a:gd name="T43" fmla="*/ 55 h 118"/>
                <a:gd name="T44" fmla="*/ 113 w 365"/>
                <a:gd name="T45" fmla="*/ 60 h 118"/>
                <a:gd name="T46" fmla="*/ 113 w 365"/>
                <a:gd name="T47" fmla="*/ 107 h 118"/>
                <a:gd name="T48" fmla="*/ 333 w 365"/>
                <a:gd name="T49" fmla="*/ 84 h 118"/>
                <a:gd name="T50" fmla="*/ 309 w 365"/>
                <a:gd name="T51" fmla="*/ 94 h 118"/>
                <a:gd name="T52" fmla="*/ 309 w 365"/>
                <a:gd name="T53" fmla="*/ 47 h 118"/>
                <a:gd name="T54" fmla="*/ 333 w 365"/>
                <a:gd name="T55" fmla="*/ 36 h 118"/>
                <a:gd name="T56" fmla="*/ 333 w 365"/>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8">
                  <a:moveTo>
                    <a:pt x="183" y="56"/>
                  </a:moveTo>
                  <a:cubicBezTo>
                    <a:pt x="88" y="56"/>
                    <a:pt x="10" y="32"/>
                    <a:pt x="1" y="0"/>
                  </a:cubicBezTo>
                  <a:cubicBezTo>
                    <a:pt x="0" y="2"/>
                    <a:pt x="0" y="4"/>
                    <a:pt x="0" y="6"/>
                  </a:cubicBezTo>
                  <a:cubicBezTo>
                    <a:pt x="0" y="54"/>
                    <a:pt x="0" y="54"/>
                    <a:pt x="0" y="54"/>
                  </a:cubicBezTo>
                  <a:cubicBezTo>
                    <a:pt x="0" y="90"/>
                    <a:pt x="82" y="118"/>
                    <a:pt x="183" y="118"/>
                  </a:cubicBezTo>
                  <a:cubicBezTo>
                    <a:pt x="284" y="118"/>
                    <a:pt x="365" y="90"/>
                    <a:pt x="365" y="54"/>
                  </a:cubicBezTo>
                  <a:cubicBezTo>
                    <a:pt x="365" y="6"/>
                    <a:pt x="365" y="6"/>
                    <a:pt x="365" y="6"/>
                  </a:cubicBezTo>
                  <a:cubicBezTo>
                    <a:pt x="365" y="4"/>
                    <a:pt x="365" y="2"/>
                    <a:pt x="365" y="0"/>
                  </a:cubicBezTo>
                  <a:cubicBezTo>
                    <a:pt x="355" y="32"/>
                    <a:pt x="277" y="56"/>
                    <a:pt x="183" y="56"/>
                  </a:cubicBezTo>
                  <a:close/>
                  <a:moveTo>
                    <a:pt x="41" y="88"/>
                  </a:moveTo>
                  <a:cubicBezTo>
                    <a:pt x="32" y="84"/>
                    <a:pt x="24" y="79"/>
                    <a:pt x="17" y="74"/>
                  </a:cubicBezTo>
                  <a:cubicBezTo>
                    <a:pt x="17" y="27"/>
                    <a:pt x="17" y="27"/>
                    <a:pt x="17" y="27"/>
                  </a:cubicBezTo>
                  <a:cubicBezTo>
                    <a:pt x="24" y="32"/>
                    <a:pt x="32" y="36"/>
                    <a:pt x="41" y="41"/>
                  </a:cubicBezTo>
                  <a:lnTo>
                    <a:pt x="41" y="88"/>
                  </a:lnTo>
                  <a:close/>
                  <a:moveTo>
                    <a:pt x="77" y="100"/>
                  </a:moveTo>
                  <a:cubicBezTo>
                    <a:pt x="69" y="98"/>
                    <a:pt x="60" y="95"/>
                    <a:pt x="53" y="93"/>
                  </a:cubicBezTo>
                  <a:cubicBezTo>
                    <a:pt x="53" y="45"/>
                    <a:pt x="53" y="45"/>
                    <a:pt x="53" y="45"/>
                  </a:cubicBezTo>
                  <a:cubicBezTo>
                    <a:pt x="60" y="48"/>
                    <a:pt x="69" y="50"/>
                    <a:pt x="77" y="53"/>
                  </a:cubicBezTo>
                  <a:lnTo>
                    <a:pt x="77" y="100"/>
                  </a:lnTo>
                  <a:close/>
                  <a:moveTo>
                    <a:pt x="113" y="107"/>
                  </a:moveTo>
                  <a:cubicBezTo>
                    <a:pt x="105" y="106"/>
                    <a:pt x="97" y="105"/>
                    <a:pt x="89" y="103"/>
                  </a:cubicBezTo>
                  <a:cubicBezTo>
                    <a:pt x="89" y="55"/>
                    <a:pt x="89" y="55"/>
                    <a:pt x="89" y="55"/>
                  </a:cubicBezTo>
                  <a:cubicBezTo>
                    <a:pt x="97" y="57"/>
                    <a:pt x="105" y="59"/>
                    <a:pt x="113" y="60"/>
                  </a:cubicBezTo>
                  <a:lnTo>
                    <a:pt x="113" y="107"/>
                  </a:lnTo>
                  <a:close/>
                  <a:moveTo>
                    <a:pt x="333" y="84"/>
                  </a:moveTo>
                  <a:cubicBezTo>
                    <a:pt x="326" y="87"/>
                    <a:pt x="318" y="91"/>
                    <a:pt x="309" y="94"/>
                  </a:cubicBezTo>
                  <a:cubicBezTo>
                    <a:pt x="309" y="47"/>
                    <a:pt x="309" y="47"/>
                    <a:pt x="309" y="47"/>
                  </a:cubicBezTo>
                  <a:cubicBezTo>
                    <a:pt x="318" y="43"/>
                    <a:pt x="326" y="40"/>
                    <a:pt x="333" y="36"/>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32" name="Freeform 71"/>
            <p:cNvSpPr>
              <a:spLocks noEditPoints="1"/>
            </p:cNvSpPr>
            <p:nvPr userDrawn="1"/>
          </p:nvSpPr>
          <p:spPr bwMode="auto">
            <a:xfrm>
              <a:off x="10012363" y="9226550"/>
              <a:ext cx="349250" cy="112713"/>
            </a:xfrm>
            <a:custGeom>
              <a:avLst/>
              <a:gdLst>
                <a:gd name="T0" fmla="*/ 183 w 365"/>
                <a:gd name="T1" fmla="*/ 57 h 119"/>
                <a:gd name="T2" fmla="*/ 1 w 365"/>
                <a:gd name="T3" fmla="*/ 0 h 119"/>
                <a:gd name="T4" fmla="*/ 0 w 365"/>
                <a:gd name="T5" fmla="*/ 7 h 119"/>
                <a:gd name="T6" fmla="*/ 0 w 365"/>
                <a:gd name="T7" fmla="*/ 55 h 119"/>
                <a:gd name="T8" fmla="*/ 183 w 365"/>
                <a:gd name="T9" fmla="*/ 119 h 119"/>
                <a:gd name="T10" fmla="*/ 365 w 365"/>
                <a:gd name="T11" fmla="*/ 55 h 119"/>
                <a:gd name="T12" fmla="*/ 365 w 365"/>
                <a:gd name="T13" fmla="*/ 7 h 119"/>
                <a:gd name="T14" fmla="*/ 365 w 365"/>
                <a:gd name="T15" fmla="*/ 0 h 119"/>
                <a:gd name="T16" fmla="*/ 183 w 365"/>
                <a:gd name="T17" fmla="*/ 57 h 119"/>
                <a:gd name="T18" fmla="*/ 41 w 365"/>
                <a:gd name="T19" fmla="*/ 89 h 119"/>
                <a:gd name="T20" fmla="*/ 17 w 365"/>
                <a:gd name="T21" fmla="*/ 75 h 119"/>
                <a:gd name="T22" fmla="*/ 17 w 365"/>
                <a:gd name="T23" fmla="*/ 28 h 119"/>
                <a:gd name="T24" fmla="*/ 41 w 365"/>
                <a:gd name="T25" fmla="*/ 42 h 119"/>
                <a:gd name="T26" fmla="*/ 41 w 365"/>
                <a:gd name="T27" fmla="*/ 89 h 119"/>
                <a:gd name="T28" fmla="*/ 77 w 365"/>
                <a:gd name="T29" fmla="*/ 101 h 119"/>
                <a:gd name="T30" fmla="*/ 53 w 365"/>
                <a:gd name="T31" fmla="*/ 94 h 119"/>
                <a:gd name="T32" fmla="*/ 53 w 365"/>
                <a:gd name="T33" fmla="*/ 46 h 119"/>
                <a:gd name="T34" fmla="*/ 77 w 365"/>
                <a:gd name="T35" fmla="*/ 54 h 119"/>
                <a:gd name="T36" fmla="*/ 77 w 365"/>
                <a:gd name="T37" fmla="*/ 101 h 119"/>
                <a:gd name="T38" fmla="*/ 113 w 365"/>
                <a:gd name="T39" fmla="*/ 108 h 119"/>
                <a:gd name="T40" fmla="*/ 89 w 365"/>
                <a:gd name="T41" fmla="*/ 104 h 119"/>
                <a:gd name="T42" fmla="*/ 89 w 365"/>
                <a:gd name="T43" fmla="*/ 56 h 119"/>
                <a:gd name="T44" fmla="*/ 113 w 365"/>
                <a:gd name="T45" fmla="*/ 61 h 119"/>
                <a:gd name="T46" fmla="*/ 113 w 365"/>
                <a:gd name="T47" fmla="*/ 108 h 119"/>
                <a:gd name="T48" fmla="*/ 333 w 365"/>
                <a:gd name="T49" fmla="*/ 84 h 119"/>
                <a:gd name="T50" fmla="*/ 309 w 365"/>
                <a:gd name="T51" fmla="*/ 95 h 119"/>
                <a:gd name="T52" fmla="*/ 309 w 365"/>
                <a:gd name="T53" fmla="*/ 47 h 119"/>
                <a:gd name="T54" fmla="*/ 333 w 365"/>
                <a:gd name="T55" fmla="*/ 37 h 119"/>
                <a:gd name="T56" fmla="*/ 333 w 365"/>
                <a:gd name="T57" fmla="*/ 84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9">
                  <a:moveTo>
                    <a:pt x="183" y="57"/>
                  </a:moveTo>
                  <a:cubicBezTo>
                    <a:pt x="88" y="57"/>
                    <a:pt x="10" y="32"/>
                    <a:pt x="1" y="0"/>
                  </a:cubicBezTo>
                  <a:cubicBezTo>
                    <a:pt x="0" y="3"/>
                    <a:pt x="0" y="5"/>
                    <a:pt x="0" y="7"/>
                  </a:cubicBezTo>
                  <a:cubicBezTo>
                    <a:pt x="0" y="55"/>
                    <a:pt x="0" y="55"/>
                    <a:pt x="0" y="55"/>
                  </a:cubicBezTo>
                  <a:cubicBezTo>
                    <a:pt x="0" y="90"/>
                    <a:pt x="82" y="119"/>
                    <a:pt x="183" y="119"/>
                  </a:cubicBezTo>
                  <a:cubicBezTo>
                    <a:pt x="284" y="119"/>
                    <a:pt x="365" y="90"/>
                    <a:pt x="365" y="55"/>
                  </a:cubicBezTo>
                  <a:cubicBezTo>
                    <a:pt x="365" y="7"/>
                    <a:pt x="365" y="7"/>
                    <a:pt x="365" y="7"/>
                  </a:cubicBezTo>
                  <a:cubicBezTo>
                    <a:pt x="365" y="5"/>
                    <a:pt x="365" y="3"/>
                    <a:pt x="365" y="0"/>
                  </a:cubicBezTo>
                  <a:cubicBezTo>
                    <a:pt x="355" y="32"/>
                    <a:pt x="277" y="57"/>
                    <a:pt x="183" y="57"/>
                  </a:cubicBezTo>
                  <a:close/>
                  <a:moveTo>
                    <a:pt x="41" y="89"/>
                  </a:moveTo>
                  <a:cubicBezTo>
                    <a:pt x="32" y="85"/>
                    <a:pt x="24" y="80"/>
                    <a:pt x="17" y="75"/>
                  </a:cubicBezTo>
                  <a:cubicBezTo>
                    <a:pt x="17" y="28"/>
                    <a:pt x="17" y="28"/>
                    <a:pt x="17" y="28"/>
                  </a:cubicBezTo>
                  <a:cubicBezTo>
                    <a:pt x="24" y="33"/>
                    <a:pt x="32" y="37"/>
                    <a:pt x="41" y="42"/>
                  </a:cubicBezTo>
                  <a:lnTo>
                    <a:pt x="41" y="89"/>
                  </a:lnTo>
                  <a:close/>
                  <a:moveTo>
                    <a:pt x="77" y="101"/>
                  </a:moveTo>
                  <a:cubicBezTo>
                    <a:pt x="69" y="99"/>
                    <a:pt x="60" y="96"/>
                    <a:pt x="53" y="94"/>
                  </a:cubicBezTo>
                  <a:cubicBezTo>
                    <a:pt x="53" y="46"/>
                    <a:pt x="53" y="46"/>
                    <a:pt x="53" y="46"/>
                  </a:cubicBezTo>
                  <a:cubicBezTo>
                    <a:pt x="60" y="49"/>
                    <a:pt x="69" y="51"/>
                    <a:pt x="77" y="54"/>
                  </a:cubicBezTo>
                  <a:lnTo>
                    <a:pt x="77" y="101"/>
                  </a:lnTo>
                  <a:close/>
                  <a:moveTo>
                    <a:pt x="113" y="108"/>
                  </a:moveTo>
                  <a:cubicBezTo>
                    <a:pt x="105" y="107"/>
                    <a:pt x="97" y="105"/>
                    <a:pt x="89" y="104"/>
                  </a:cubicBezTo>
                  <a:cubicBezTo>
                    <a:pt x="89" y="56"/>
                    <a:pt x="89" y="56"/>
                    <a:pt x="89" y="56"/>
                  </a:cubicBezTo>
                  <a:cubicBezTo>
                    <a:pt x="97" y="58"/>
                    <a:pt x="105" y="60"/>
                    <a:pt x="113" y="61"/>
                  </a:cubicBezTo>
                  <a:lnTo>
                    <a:pt x="113" y="108"/>
                  </a:lnTo>
                  <a:close/>
                  <a:moveTo>
                    <a:pt x="333" y="84"/>
                  </a:moveTo>
                  <a:cubicBezTo>
                    <a:pt x="326" y="88"/>
                    <a:pt x="318" y="92"/>
                    <a:pt x="309" y="95"/>
                  </a:cubicBezTo>
                  <a:cubicBezTo>
                    <a:pt x="309" y="47"/>
                    <a:pt x="309" y="47"/>
                    <a:pt x="309" y="47"/>
                  </a:cubicBezTo>
                  <a:cubicBezTo>
                    <a:pt x="318" y="44"/>
                    <a:pt x="326" y="41"/>
                    <a:pt x="333" y="37"/>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33" name="Freeform 72"/>
            <p:cNvSpPr>
              <a:spLocks/>
            </p:cNvSpPr>
            <p:nvPr userDrawn="1"/>
          </p:nvSpPr>
          <p:spPr bwMode="auto">
            <a:xfrm>
              <a:off x="9107488" y="8066088"/>
              <a:ext cx="1243013" cy="936625"/>
            </a:xfrm>
            <a:custGeom>
              <a:avLst/>
              <a:gdLst>
                <a:gd name="T0" fmla="*/ 62 w 1303"/>
                <a:gd name="T1" fmla="*/ 981 h 981"/>
                <a:gd name="T2" fmla="*/ 74 w 1303"/>
                <a:gd name="T3" fmla="*/ 980 h 981"/>
                <a:gd name="T4" fmla="*/ 513 w 1303"/>
                <a:gd name="T5" fmla="*/ 805 h 981"/>
                <a:gd name="T6" fmla="*/ 1162 w 1303"/>
                <a:gd name="T7" fmla="*/ 215 h 981"/>
                <a:gd name="T8" fmla="*/ 1188 w 1303"/>
                <a:gd name="T9" fmla="*/ 364 h 981"/>
                <a:gd name="T10" fmla="*/ 1243 w 1303"/>
                <a:gd name="T11" fmla="*/ 411 h 981"/>
                <a:gd name="T12" fmla="*/ 1252 w 1303"/>
                <a:gd name="T13" fmla="*/ 410 h 981"/>
                <a:gd name="T14" fmla="*/ 1298 w 1303"/>
                <a:gd name="T15" fmla="*/ 345 h 981"/>
                <a:gd name="T16" fmla="*/ 1247 w 1303"/>
                <a:gd name="T17" fmla="*/ 51 h 981"/>
                <a:gd name="T18" fmla="*/ 1183 w 1303"/>
                <a:gd name="T19" fmla="*/ 5 h 981"/>
                <a:gd name="T20" fmla="*/ 894 w 1303"/>
                <a:gd name="T21" fmla="*/ 55 h 981"/>
                <a:gd name="T22" fmla="*/ 848 w 1303"/>
                <a:gd name="T23" fmla="*/ 120 h 981"/>
                <a:gd name="T24" fmla="*/ 913 w 1303"/>
                <a:gd name="T25" fmla="*/ 165 h 981"/>
                <a:gd name="T26" fmla="*/ 1080 w 1303"/>
                <a:gd name="T27" fmla="*/ 137 h 981"/>
                <a:gd name="T28" fmla="*/ 49 w 1303"/>
                <a:gd name="T29" fmla="*/ 870 h 981"/>
                <a:gd name="T30" fmla="*/ 7 w 1303"/>
                <a:gd name="T31" fmla="*/ 937 h 981"/>
                <a:gd name="T32" fmla="*/ 62 w 1303"/>
                <a:gd name="T33" fmla="*/ 981 h 9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03" h="981">
                  <a:moveTo>
                    <a:pt x="62" y="981"/>
                  </a:moveTo>
                  <a:cubicBezTo>
                    <a:pt x="66" y="981"/>
                    <a:pt x="70" y="980"/>
                    <a:pt x="74" y="980"/>
                  </a:cubicBezTo>
                  <a:cubicBezTo>
                    <a:pt x="82" y="978"/>
                    <a:pt x="274" y="934"/>
                    <a:pt x="513" y="805"/>
                  </a:cubicBezTo>
                  <a:cubicBezTo>
                    <a:pt x="710" y="698"/>
                    <a:pt x="972" y="512"/>
                    <a:pt x="1162" y="215"/>
                  </a:cubicBezTo>
                  <a:cubicBezTo>
                    <a:pt x="1188" y="364"/>
                    <a:pt x="1188" y="364"/>
                    <a:pt x="1188" y="364"/>
                  </a:cubicBezTo>
                  <a:cubicBezTo>
                    <a:pt x="1192" y="392"/>
                    <a:pt x="1216" y="411"/>
                    <a:pt x="1243" y="411"/>
                  </a:cubicBezTo>
                  <a:cubicBezTo>
                    <a:pt x="1246" y="411"/>
                    <a:pt x="1249" y="411"/>
                    <a:pt x="1252" y="410"/>
                  </a:cubicBezTo>
                  <a:cubicBezTo>
                    <a:pt x="1283" y="405"/>
                    <a:pt x="1303" y="376"/>
                    <a:pt x="1298" y="345"/>
                  </a:cubicBezTo>
                  <a:cubicBezTo>
                    <a:pt x="1247" y="51"/>
                    <a:pt x="1247" y="51"/>
                    <a:pt x="1247" y="51"/>
                  </a:cubicBezTo>
                  <a:cubicBezTo>
                    <a:pt x="1242" y="21"/>
                    <a:pt x="1213" y="0"/>
                    <a:pt x="1183" y="5"/>
                  </a:cubicBezTo>
                  <a:cubicBezTo>
                    <a:pt x="894" y="55"/>
                    <a:pt x="894" y="55"/>
                    <a:pt x="894" y="55"/>
                  </a:cubicBezTo>
                  <a:cubicBezTo>
                    <a:pt x="863" y="60"/>
                    <a:pt x="843" y="89"/>
                    <a:pt x="848" y="120"/>
                  </a:cubicBezTo>
                  <a:cubicBezTo>
                    <a:pt x="853" y="150"/>
                    <a:pt x="882" y="171"/>
                    <a:pt x="913" y="165"/>
                  </a:cubicBezTo>
                  <a:cubicBezTo>
                    <a:pt x="1080" y="137"/>
                    <a:pt x="1080" y="137"/>
                    <a:pt x="1080" y="137"/>
                  </a:cubicBezTo>
                  <a:cubicBezTo>
                    <a:pt x="722" y="714"/>
                    <a:pt x="57" y="869"/>
                    <a:pt x="49" y="870"/>
                  </a:cubicBezTo>
                  <a:cubicBezTo>
                    <a:pt x="19" y="877"/>
                    <a:pt x="0" y="907"/>
                    <a:pt x="7" y="937"/>
                  </a:cubicBezTo>
                  <a:cubicBezTo>
                    <a:pt x="13" y="963"/>
                    <a:pt x="36" y="981"/>
                    <a:pt x="62" y="98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grpSp>
      <p:grpSp>
        <p:nvGrpSpPr>
          <p:cNvPr id="34" name="Group 33"/>
          <p:cNvGrpSpPr/>
          <p:nvPr userDrawn="1"/>
        </p:nvGrpSpPr>
        <p:grpSpPr>
          <a:xfrm>
            <a:off x="2080506" y="1717529"/>
            <a:ext cx="422871" cy="410925"/>
            <a:chOff x="12077700" y="8042275"/>
            <a:chExt cx="1327150" cy="1328738"/>
          </a:xfrm>
          <a:solidFill>
            <a:schemeClr val="accent2"/>
          </a:solidFill>
        </p:grpSpPr>
        <p:sp>
          <p:nvSpPr>
            <p:cNvPr id="35" name="Freeform 8"/>
            <p:cNvSpPr>
              <a:spLocks/>
            </p:cNvSpPr>
            <p:nvPr/>
          </p:nvSpPr>
          <p:spPr bwMode="auto">
            <a:xfrm>
              <a:off x="12077700" y="8042275"/>
              <a:ext cx="1327150" cy="1328738"/>
            </a:xfrm>
            <a:custGeom>
              <a:avLst/>
              <a:gdLst>
                <a:gd name="T0" fmla="*/ 67 w 1391"/>
                <a:gd name="T1" fmla="*/ 1392 h 1392"/>
                <a:gd name="T2" fmla="*/ 1323 w 1391"/>
                <a:gd name="T3" fmla="*/ 1392 h 1392"/>
                <a:gd name="T4" fmla="*/ 1391 w 1391"/>
                <a:gd name="T5" fmla="*/ 1324 h 1392"/>
                <a:gd name="T6" fmla="*/ 1323 w 1391"/>
                <a:gd name="T7" fmla="*/ 1257 h 1392"/>
                <a:gd name="T8" fmla="*/ 135 w 1391"/>
                <a:gd name="T9" fmla="*/ 1257 h 1392"/>
                <a:gd name="T10" fmla="*/ 135 w 1391"/>
                <a:gd name="T11" fmla="*/ 68 h 1392"/>
                <a:gd name="T12" fmla="*/ 67 w 1391"/>
                <a:gd name="T13" fmla="*/ 0 h 1392"/>
                <a:gd name="T14" fmla="*/ 0 w 1391"/>
                <a:gd name="T15" fmla="*/ 68 h 1392"/>
                <a:gd name="T16" fmla="*/ 0 w 1391"/>
                <a:gd name="T17" fmla="*/ 1324 h 1392"/>
                <a:gd name="T18" fmla="*/ 67 w 1391"/>
                <a:gd name="T19" fmla="*/ 1392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91" h="1392">
                  <a:moveTo>
                    <a:pt x="67" y="1392"/>
                  </a:moveTo>
                  <a:cubicBezTo>
                    <a:pt x="1323" y="1392"/>
                    <a:pt x="1323" y="1392"/>
                    <a:pt x="1323" y="1392"/>
                  </a:cubicBezTo>
                  <a:cubicBezTo>
                    <a:pt x="1361" y="1392"/>
                    <a:pt x="1391" y="1361"/>
                    <a:pt x="1391" y="1324"/>
                  </a:cubicBezTo>
                  <a:cubicBezTo>
                    <a:pt x="1391" y="1287"/>
                    <a:pt x="1361" y="1257"/>
                    <a:pt x="1323" y="1257"/>
                  </a:cubicBezTo>
                  <a:cubicBezTo>
                    <a:pt x="135" y="1257"/>
                    <a:pt x="135" y="1257"/>
                    <a:pt x="135" y="1257"/>
                  </a:cubicBezTo>
                  <a:cubicBezTo>
                    <a:pt x="135" y="68"/>
                    <a:pt x="135" y="68"/>
                    <a:pt x="135" y="68"/>
                  </a:cubicBezTo>
                  <a:cubicBezTo>
                    <a:pt x="135" y="31"/>
                    <a:pt x="105" y="0"/>
                    <a:pt x="67" y="0"/>
                  </a:cubicBezTo>
                  <a:cubicBezTo>
                    <a:pt x="30" y="0"/>
                    <a:pt x="0" y="31"/>
                    <a:pt x="0" y="68"/>
                  </a:cubicBezTo>
                  <a:cubicBezTo>
                    <a:pt x="0" y="1324"/>
                    <a:pt x="0" y="1324"/>
                    <a:pt x="0" y="1324"/>
                  </a:cubicBezTo>
                  <a:cubicBezTo>
                    <a:pt x="0" y="1361"/>
                    <a:pt x="30" y="1392"/>
                    <a:pt x="67" y="139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36" name="Freeform 9"/>
            <p:cNvSpPr>
              <a:spLocks noEditPoints="1"/>
            </p:cNvSpPr>
            <p:nvPr/>
          </p:nvSpPr>
          <p:spPr bwMode="auto">
            <a:xfrm>
              <a:off x="12280900" y="8937625"/>
              <a:ext cx="1076325" cy="225425"/>
            </a:xfrm>
            <a:custGeom>
              <a:avLst/>
              <a:gdLst>
                <a:gd name="T0" fmla="*/ 1072 w 1127"/>
                <a:gd name="T1" fmla="*/ 236 h 236"/>
                <a:gd name="T2" fmla="*/ 1127 w 1127"/>
                <a:gd name="T3" fmla="*/ 54 h 236"/>
                <a:gd name="T4" fmla="*/ 55 w 1127"/>
                <a:gd name="T5" fmla="*/ 0 h 236"/>
                <a:gd name="T6" fmla="*/ 0 w 1127"/>
                <a:gd name="T7" fmla="*/ 182 h 236"/>
                <a:gd name="T8" fmla="*/ 1086 w 1127"/>
                <a:gd name="T9" fmla="*/ 54 h 236"/>
                <a:gd name="T10" fmla="*/ 974 w 1127"/>
                <a:gd name="T11" fmla="*/ 195 h 236"/>
                <a:gd name="T12" fmla="*/ 1078 w 1127"/>
                <a:gd name="T13" fmla="*/ 42 h 236"/>
                <a:gd name="T14" fmla="*/ 1086 w 1127"/>
                <a:gd name="T15" fmla="*/ 152 h 236"/>
                <a:gd name="T16" fmla="*/ 993 w 1127"/>
                <a:gd name="T17" fmla="*/ 195 h 236"/>
                <a:gd name="T18" fmla="*/ 1086 w 1127"/>
                <a:gd name="T19" fmla="*/ 152 h 236"/>
                <a:gd name="T20" fmla="*/ 856 w 1127"/>
                <a:gd name="T21" fmla="*/ 195 h 236"/>
                <a:gd name="T22" fmla="*/ 1060 w 1127"/>
                <a:gd name="T23" fmla="*/ 40 h 236"/>
                <a:gd name="T24" fmla="*/ 837 w 1127"/>
                <a:gd name="T25" fmla="*/ 195 h 236"/>
                <a:gd name="T26" fmla="*/ 943 w 1127"/>
                <a:gd name="T27" fmla="*/ 40 h 236"/>
                <a:gd name="T28" fmla="*/ 837 w 1127"/>
                <a:gd name="T29" fmla="*/ 195 h 236"/>
                <a:gd name="T30" fmla="*/ 720 w 1127"/>
                <a:gd name="T31" fmla="*/ 195 h 236"/>
                <a:gd name="T32" fmla="*/ 924 w 1127"/>
                <a:gd name="T33" fmla="*/ 40 h 236"/>
                <a:gd name="T34" fmla="*/ 700 w 1127"/>
                <a:gd name="T35" fmla="*/ 195 h 236"/>
                <a:gd name="T36" fmla="*/ 807 w 1127"/>
                <a:gd name="T37" fmla="*/ 40 h 236"/>
                <a:gd name="T38" fmla="*/ 700 w 1127"/>
                <a:gd name="T39" fmla="*/ 195 h 236"/>
                <a:gd name="T40" fmla="*/ 583 w 1127"/>
                <a:gd name="T41" fmla="*/ 195 h 236"/>
                <a:gd name="T42" fmla="*/ 787 w 1127"/>
                <a:gd name="T43" fmla="*/ 40 h 236"/>
                <a:gd name="T44" fmla="*/ 564 w 1127"/>
                <a:gd name="T45" fmla="*/ 195 h 236"/>
                <a:gd name="T46" fmla="*/ 563 w 1127"/>
                <a:gd name="T47" fmla="*/ 147 h 236"/>
                <a:gd name="T48" fmla="*/ 719 w 1127"/>
                <a:gd name="T49" fmla="*/ 40 h 236"/>
                <a:gd name="T50" fmla="*/ 563 w 1127"/>
                <a:gd name="T51" fmla="*/ 128 h 236"/>
                <a:gd name="T52" fmla="*/ 602 w 1127"/>
                <a:gd name="T53" fmla="*/ 40 h 236"/>
                <a:gd name="T54" fmla="*/ 563 w 1127"/>
                <a:gd name="T55" fmla="*/ 128 h 236"/>
                <a:gd name="T56" fmla="*/ 563 w 1127"/>
                <a:gd name="T57" fmla="*/ 40 h 236"/>
                <a:gd name="T58" fmla="*/ 563 w 1127"/>
                <a:gd name="T59" fmla="*/ 59 h 236"/>
                <a:gd name="T60" fmla="*/ 1062 w 1127"/>
                <a:gd name="T61" fmla="*/ 195 h 236"/>
                <a:gd name="T62" fmla="*/ 1086 w 1127"/>
                <a:gd name="T63" fmla="*/ 182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27" h="236">
                  <a:moveTo>
                    <a:pt x="55" y="236"/>
                  </a:moveTo>
                  <a:cubicBezTo>
                    <a:pt x="1072" y="236"/>
                    <a:pt x="1072" y="236"/>
                    <a:pt x="1072" y="236"/>
                  </a:cubicBezTo>
                  <a:cubicBezTo>
                    <a:pt x="1102" y="236"/>
                    <a:pt x="1127" y="212"/>
                    <a:pt x="1127" y="182"/>
                  </a:cubicBezTo>
                  <a:cubicBezTo>
                    <a:pt x="1127" y="54"/>
                    <a:pt x="1127" y="54"/>
                    <a:pt x="1127" y="54"/>
                  </a:cubicBezTo>
                  <a:cubicBezTo>
                    <a:pt x="1127" y="24"/>
                    <a:pt x="1102" y="0"/>
                    <a:pt x="1072" y="0"/>
                  </a:cubicBezTo>
                  <a:cubicBezTo>
                    <a:pt x="55" y="0"/>
                    <a:pt x="55" y="0"/>
                    <a:pt x="55" y="0"/>
                  </a:cubicBezTo>
                  <a:cubicBezTo>
                    <a:pt x="25" y="0"/>
                    <a:pt x="0" y="24"/>
                    <a:pt x="0" y="54"/>
                  </a:cubicBezTo>
                  <a:cubicBezTo>
                    <a:pt x="0" y="182"/>
                    <a:pt x="0" y="182"/>
                    <a:pt x="0" y="182"/>
                  </a:cubicBezTo>
                  <a:cubicBezTo>
                    <a:pt x="0" y="212"/>
                    <a:pt x="25" y="236"/>
                    <a:pt x="55" y="236"/>
                  </a:cubicBezTo>
                  <a:close/>
                  <a:moveTo>
                    <a:pt x="1086" y="54"/>
                  </a:moveTo>
                  <a:cubicBezTo>
                    <a:pt x="1086" y="84"/>
                    <a:pt x="1086" y="84"/>
                    <a:pt x="1086" y="84"/>
                  </a:cubicBezTo>
                  <a:cubicBezTo>
                    <a:pt x="974" y="195"/>
                    <a:pt x="974" y="195"/>
                    <a:pt x="974" y="195"/>
                  </a:cubicBezTo>
                  <a:cubicBezTo>
                    <a:pt x="924" y="195"/>
                    <a:pt x="924" y="195"/>
                    <a:pt x="924" y="195"/>
                  </a:cubicBezTo>
                  <a:cubicBezTo>
                    <a:pt x="1078" y="42"/>
                    <a:pt x="1078" y="42"/>
                    <a:pt x="1078" y="42"/>
                  </a:cubicBezTo>
                  <a:cubicBezTo>
                    <a:pt x="1083" y="44"/>
                    <a:pt x="1086" y="48"/>
                    <a:pt x="1086" y="54"/>
                  </a:cubicBezTo>
                  <a:close/>
                  <a:moveTo>
                    <a:pt x="1086" y="152"/>
                  </a:moveTo>
                  <a:cubicBezTo>
                    <a:pt x="1043" y="195"/>
                    <a:pt x="1043" y="195"/>
                    <a:pt x="1043" y="195"/>
                  </a:cubicBezTo>
                  <a:cubicBezTo>
                    <a:pt x="993" y="195"/>
                    <a:pt x="993" y="195"/>
                    <a:pt x="993" y="195"/>
                  </a:cubicBezTo>
                  <a:cubicBezTo>
                    <a:pt x="1086" y="103"/>
                    <a:pt x="1086" y="103"/>
                    <a:pt x="1086" y="103"/>
                  </a:cubicBezTo>
                  <a:lnTo>
                    <a:pt x="1086" y="152"/>
                  </a:lnTo>
                  <a:close/>
                  <a:moveTo>
                    <a:pt x="905" y="195"/>
                  </a:moveTo>
                  <a:cubicBezTo>
                    <a:pt x="856" y="195"/>
                    <a:pt x="856" y="195"/>
                    <a:pt x="856" y="195"/>
                  </a:cubicBezTo>
                  <a:cubicBezTo>
                    <a:pt x="1011" y="40"/>
                    <a:pt x="1011" y="40"/>
                    <a:pt x="1011" y="40"/>
                  </a:cubicBezTo>
                  <a:cubicBezTo>
                    <a:pt x="1060" y="40"/>
                    <a:pt x="1060" y="40"/>
                    <a:pt x="1060" y="40"/>
                  </a:cubicBezTo>
                  <a:lnTo>
                    <a:pt x="905" y="195"/>
                  </a:lnTo>
                  <a:close/>
                  <a:moveTo>
                    <a:pt x="837" y="195"/>
                  </a:moveTo>
                  <a:cubicBezTo>
                    <a:pt x="788" y="195"/>
                    <a:pt x="788" y="195"/>
                    <a:pt x="788" y="195"/>
                  </a:cubicBezTo>
                  <a:cubicBezTo>
                    <a:pt x="943" y="40"/>
                    <a:pt x="943" y="40"/>
                    <a:pt x="943" y="40"/>
                  </a:cubicBezTo>
                  <a:cubicBezTo>
                    <a:pt x="992" y="40"/>
                    <a:pt x="992" y="40"/>
                    <a:pt x="992" y="40"/>
                  </a:cubicBezTo>
                  <a:lnTo>
                    <a:pt x="837" y="195"/>
                  </a:lnTo>
                  <a:close/>
                  <a:moveTo>
                    <a:pt x="769" y="195"/>
                  </a:moveTo>
                  <a:cubicBezTo>
                    <a:pt x="720" y="195"/>
                    <a:pt x="720" y="195"/>
                    <a:pt x="720" y="195"/>
                  </a:cubicBezTo>
                  <a:cubicBezTo>
                    <a:pt x="875" y="40"/>
                    <a:pt x="875" y="40"/>
                    <a:pt x="875" y="40"/>
                  </a:cubicBezTo>
                  <a:cubicBezTo>
                    <a:pt x="924" y="40"/>
                    <a:pt x="924" y="40"/>
                    <a:pt x="924" y="40"/>
                  </a:cubicBezTo>
                  <a:lnTo>
                    <a:pt x="769" y="195"/>
                  </a:lnTo>
                  <a:close/>
                  <a:moveTo>
                    <a:pt x="700" y="195"/>
                  </a:moveTo>
                  <a:cubicBezTo>
                    <a:pt x="651" y="195"/>
                    <a:pt x="651" y="195"/>
                    <a:pt x="651" y="195"/>
                  </a:cubicBezTo>
                  <a:cubicBezTo>
                    <a:pt x="807" y="40"/>
                    <a:pt x="807" y="40"/>
                    <a:pt x="807" y="40"/>
                  </a:cubicBezTo>
                  <a:cubicBezTo>
                    <a:pt x="856" y="40"/>
                    <a:pt x="856" y="40"/>
                    <a:pt x="856" y="40"/>
                  </a:cubicBezTo>
                  <a:lnTo>
                    <a:pt x="700" y="195"/>
                  </a:lnTo>
                  <a:close/>
                  <a:moveTo>
                    <a:pt x="632" y="195"/>
                  </a:moveTo>
                  <a:cubicBezTo>
                    <a:pt x="583" y="195"/>
                    <a:pt x="583" y="195"/>
                    <a:pt x="583" y="195"/>
                  </a:cubicBezTo>
                  <a:cubicBezTo>
                    <a:pt x="738" y="40"/>
                    <a:pt x="738" y="40"/>
                    <a:pt x="738" y="40"/>
                  </a:cubicBezTo>
                  <a:cubicBezTo>
                    <a:pt x="787" y="40"/>
                    <a:pt x="787" y="40"/>
                    <a:pt x="787" y="40"/>
                  </a:cubicBezTo>
                  <a:lnTo>
                    <a:pt x="632" y="195"/>
                  </a:lnTo>
                  <a:close/>
                  <a:moveTo>
                    <a:pt x="564" y="195"/>
                  </a:moveTo>
                  <a:cubicBezTo>
                    <a:pt x="563" y="195"/>
                    <a:pt x="563" y="195"/>
                    <a:pt x="563" y="195"/>
                  </a:cubicBezTo>
                  <a:cubicBezTo>
                    <a:pt x="563" y="147"/>
                    <a:pt x="563" y="147"/>
                    <a:pt x="563" y="147"/>
                  </a:cubicBezTo>
                  <a:cubicBezTo>
                    <a:pt x="670" y="40"/>
                    <a:pt x="670" y="40"/>
                    <a:pt x="670" y="40"/>
                  </a:cubicBezTo>
                  <a:cubicBezTo>
                    <a:pt x="719" y="40"/>
                    <a:pt x="719" y="40"/>
                    <a:pt x="719" y="40"/>
                  </a:cubicBezTo>
                  <a:lnTo>
                    <a:pt x="564" y="195"/>
                  </a:lnTo>
                  <a:close/>
                  <a:moveTo>
                    <a:pt x="563" y="128"/>
                  </a:moveTo>
                  <a:cubicBezTo>
                    <a:pt x="563" y="79"/>
                    <a:pt x="563" y="79"/>
                    <a:pt x="563" y="79"/>
                  </a:cubicBezTo>
                  <a:cubicBezTo>
                    <a:pt x="602" y="40"/>
                    <a:pt x="602" y="40"/>
                    <a:pt x="602" y="40"/>
                  </a:cubicBezTo>
                  <a:cubicBezTo>
                    <a:pt x="651" y="40"/>
                    <a:pt x="651" y="40"/>
                    <a:pt x="651" y="40"/>
                  </a:cubicBezTo>
                  <a:lnTo>
                    <a:pt x="563" y="128"/>
                  </a:lnTo>
                  <a:close/>
                  <a:moveTo>
                    <a:pt x="563" y="59"/>
                  </a:moveTo>
                  <a:cubicBezTo>
                    <a:pt x="563" y="40"/>
                    <a:pt x="563" y="40"/>
                    <a:pt x="563" y="40"/>
                  </a:cubicBezTo>
                  <a:cubicBezTo>
                    <a:pt x="583" y="40"/>
                    <a:pt x="583" y="40"/>
                    <a:pt x="583" y="40"/>
                  </a:cubicBezTo>
                  <a:lnTo>
                    <a:pt x="563" y="59"/>
                  </a:lnTo>
                  <a:close/>
                  <a:moveTo>
                    <a:pt x="1072" y="195"/>
                  </a:moveTo>
                  <a:cubicBezTo>
                    <a:pt x="1062" y="195"/>
                    <a:pt x="1062" y="195"/>
                    <a:pt x="1062" y="195"/>
                  </a:cubicBezTo>
                  <a:cubicBezTo>
                    <a:pt x="1086" y="172"/>
                    <a:pt x="1086" y="172"/>
                    <a:pt x="1086" y="172"/>
                  </a:cubicBezTo>
                  <a:cubicBezTo>
                    <a:pt x="1086" y="182"/>
                    <a:pt x="1086" y="182"/>
                    <a:pt x="1086" y="182"/>
                  </a:cubicBezTo>
                  <a:cubicBezTo>
                    <a:pt x="1086" y="189"/>
                    <a:pt x="1080" y="195"/>
                    <a:pt x="1072" y="1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37" name="Freeform 10"/>
            <p:cNvSpPr>
              <a:spLocks noEditPoints="1"/>
            </p:cNvSpPr>
            <p:nvPr/>
          </p:nvSpPr>
          <p:spPr bwMode="auto">
            <a:xfrm>
              <a:off x="12280900" y="8375650"/>
              <a:ext cx="815975" cy="223838"/>
            </a:xfrm>
            <a:custGeom>
              <a:avLst/>
              <a:gdLst>
                <a:gd name="T0" fmla="*/ 55 w 855"/>
                <a:gd name="T1" fmla="*/ 236 h 236"/>
                <a:gd name="T2" fmla="*/ 801 w 855"/>
                <a:gd name="T3" fmla="*/ 236 h 236"/>
                <a:gd name="T4" fmla="*/ 855 w 855"/>
                <a:gd name="T5" fmla="*/ 182 h 236"/>
                <a:gd name="T6" fmla="*/ 855 w 855"/>
                <a:gd name="T7" fmla="*/ 55 h 236"/>
                <a:gd name="T8" fmla="*/ 801 w 855"/>
                <a:gd name="T9" fmla="*/ 0 h 236"/>
                <a:gd name="T10" fmla="*/ 55 w 855"/>
                <a:gd name="T11" fmla="*/ 0 h 236"/>
                <a:gd name="T12" fmla="*/ 0 w 855"/>
                <a:gd name="T13" fmla="*/ 55 h 236"/>
                <a:gd name="T14" fmla="*/ 0 w 855"/>
                <a:gd name="T15" fmla="*/ 182 h 236"/>
                <a:gd name="T16" fmla="*/ 55 w 855"/>
                <a:gd name="T17" fmla="*/ 236 h 236"/>
                <a:gd name="T18" fmla="*/ 815 w 855"/>
                <a:gd name="T19" fmla="*/ 55 h 236"/>
                <a:gd name="T20" fmla="*/ 815 w 855"/>
                <a:gd name="T21" fmla="*/ 85 h 236"/>
                <a:gd name="T22" fmla="*/ 702 w 855"/>
                <a:gd name="T23" fmla="*/ 196 h 236"/>
                <a:gd name="T24" fmla="*/ 653 w 855"/>
                <a:gd name="T25" fmla="*/ 196 h 236"/>
                <a:gd name="T26" fmla="*/ 807 w 855"/>
                <a:gd name="T27" fmla="*/ 42 h 236"/>
                <a:gd name="T28" fmla="*/ 815 w 855"/>
                <a:gd name="T29" fmla="*/ 55 h 236"/>
                <a:gd name="T30" fmla="*/ 815 w 855"/>
                <a:gd name="T31" fmla="*/ 153 h 236"/>
                <a:gd name="T32" fmla="*/ 772 w 855"/>
                <a:gd name="T33" fmla="*/ 196 h 236"/>
                <a:gd name="T34" fmla="*/ 721 w 855"/>
                <a:gd name="T35" fmla="*/ 196 h 236"/>
                <a:gd name="T36" fmla="*/ 815 w 855"/>
                <a:gd name="T37" fmla="*/ 104 h 236"/>
                <a:gd name="T38" fmla="*/ 815 w 855"/>
                <a:gd name="T39" fmla="*/ 153 h 236"/>
                <a:gd name="T40" fmla="*/ 634 w 855"/>
                <a:gd name="T41" fmla="*/ 196 h 236"/>
                <a:gd name="T42" fmla="*/ 585 w 855"/>
                <a:gd name="T43" fmla="*/ 196 h 236"/>
                <a:gd name="T44" fmla="*/ 740 w 855"/>
                <a:gd name="T45" fmla="*/ 41 h 236"/>
                <a:gd name="T46" fmla="*/ 789 w 855"/>
                <a:gd name="T47" fmla="*/ 41 h 236"/>
                <a:gd name="T48" fmla="*/ 634 w 855"/>
                <a:gd name="T49" fmla="*/ 196 h 236"/>
                <a:gd name="T50" fmla="*/ 566 w 855"/>
                <a:gd name="T51" fmla="*/ 196 h 236"/>
                <a:gd name="T52" fmla="*/ 516 w 855"/>
                <a:gd name="T53" fmla="*/ 196 h 236"/>
                <a:gd name="T54" fmla="*/ 672 w 855"/>
                <a:gd name="T55" fmla="*/ 41 h 236"/>
                <a:gd name="T56" fmla="*/ 721 w 855"/>
                <a:gd name="T57" fmla="*/ 41 h 236"/>
                <a:gd name="T58" fmla="*/ 566 w 855"/>
                <a:gd name="T59" fmla="*/ 196 h 236"/>
                <a:gd name="T60" fmla="*/ 497 w 855"/>
                <a:gd name="T61" fmla="*/ 196 h 236"/>
                <a:gd name="T62" fmla="*/ 448 w 855"/>
                <a:gd name="T63" fmla="*/ 196 h 236"/>
                <a:gd name="T64" fmla="*/ 603 w 855"/>
                <a:gd name="T65" fmla="*/ 41 h 236"/>
                <a:gd name="T66" fmla="*/ 652 w 855"/>
                <a:gd name="T67" fmla="*/ 41 h 236"/>
                <a:gd name="T68" fmla="*/ 497 w 855"/>
                <a:gd name="T69" fmla="*/ 196 h 236"/>
                <a:gd name="T70" fmla="*/ 429 w 855"/>
                <a:gd name="T71" fmla="*/ 196 h 236"/>
                <a:gd name="T72" fmla="*/ 428 w 855"/>
                <a:gd name="T73" fmla="*/ 196 h 236"/>
                <a:gd name="T74" fmla="*/ 428 w 855"/>
                <a:gd name="T75" fmla="*/ 148 h 236"/>
                <a:gd name="T76" fmla="*/ 535 w 855"/>
                <a:gd name="T77" fmla="*/ 41 h 236"/>
                <a:gd name="T78" fmla="*/ 584 w 855"/>
                <a:gd name="T79" fmla="*/ 41 h 236"/>
                <a:gd name="T80" fmla="*/ 429 w 855"/>
                <a:gd name="T81" fmla="*/ 196 h 236"/>
                <a:gd name="T82" fmla="*/ 428 w 855"/>
                <a:gd name="T83" fmla="*/ 129 h 236"/>
                <a:gd name="T84" fmla="*/ 428 w 855"/>
                <a:gd name="T85" fmla="*/ 80 h 236"/>
                <a:gd name="T86" fmla="*/ 467 w 855"/>
                <a:gd name="T87" fmla="*/ 41 h 236"/>
                <a:gd name="T88" fmla="*/ 516 w 855"/>
                <a:gd name="T89" fmla="*/ 41 h 236"/>
                <a:gd name="T90" fmla="*/ 428 w 855"/>
                <a:gd name="T91" fmla="*/ 129 h 236"/>
                <a:gd name="T92" fmla="*/ 428 w 855"/>
                <a:gd name="T93" fmla="*/ 61 h 236"/>
                <a:gd name="T94" fmla="*/ 428 w 855"/>
                <a:gd name="T95" fmla="*/ 41 h 236"/>
                <a:gd name="T96" fmla="*/ 448 w 855"/>
                <a:gd name="T97" fmla="*/ 41 h 236"/>
                <a:gd name="T98" fmla="*/ 428 w 855"/>
                <a:gd name="T99" fmla="*/ 61 h 236"/>
                <a:gd name="T100" fmla="*/ 801 w 855"/>
                <a:gd name="T101" fmla="*/ 196 h 236"/>
                <a:gd name="T102" fmla="*/ 791 w 855"/>
                <a:gd name="T103" fmla="*/ 196 h 236"/>
                <a:gd name="T104" fmla="*/ 815 w 855"/>
                <a:gd name="T105" fmla="*/ 172 h 236"/>
                <a:gd name="T106" fmla="*/ 815 w 855"/>
                <a:gd name="T107" fmla="*/ 182 h 236"/>
                <a:gd name="T108" fmla="*/ 801 w 855"/>
                <a:gd name="T109" fmla="*/ 19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55" h="236">
                  <a:moveTo>
                    <a:pt x="55" y="236"/>
                  </a:moveTo>
                  <a:cubicBezTo>
                    <a:pt x="801" y="236"/>
                    <a:pt x="801" y="236"/>
                    <a:pt x="801" y="236"/>
                  </a:cubicBezTo>
                  <a:cubicBezTo>
                    <a:pt x="831" y="236"/>
                    <a:pt x="855" y="212"/>
                    <a:pt x="855" y="182"/>
                  </a:cubicBezTo>
                  <a:cubicBezTo>
                    <a:pt x="855" y="55"/>
                    <a:pt x="855" y="55"/>
                    <a:pt x="855" y="55"/>
                  </a:cubicBezTo>
                  <a:cubicBezTo>
                    <a:pt x="855" y="25"/>
                    <a:pt x="831" y="0"/>
                    <a:pt x="801" y="0"/>
                  </a:cubicBezTo>
                  <a:cubicBezTo>
                    <a:pt x="55" y="0"/>
                    <a:pt x="55" y="0"/>
                    <a:pt x="55" y="0"/>
                  </a:cubicBezTo>
                  <a:cubicBezTo>
                    <a:pt x="25" y="0"/>
                    <a:pt x="0" y="25"/>
                    <a:pt x="0" y="55"/>
                  </a:cubicBezTo>
                  <a:cubicBezTo>
                    <a:pt x="0" y="182"/>
                    <a:pt x="0" y="182"/>
                    <a:pt x="0" y="182"/>
                  </a:cubicBezTo>
                  <a:cubicBezTo>
                    <a:pt x="0" y="212"/>
                    <a:pt x="25" y="236"/>
                    <a:pt x="55" y="236"/>
                  </a:cubicBezTo>
                  <a:close/>
                  <a:moveTo>
                    <a:pt x="815" y="55"/>
                  </a:moveTo>
                  <a:cubicBezTo>
                    <a:pt x="815" y="85"/>
                    <a:pt x="815" y="85"/>
                    <a:pt x="815" y="85"/>
                  </a:cubicBezTo>
                  <a:cubicBezTo>
                    <a:pt x="702" y="196"/>
                    <a:pt x="702" y="196"/>
                    <a:pt x="702" y="196"/>
                  </a:cubicBezTo>
                  <a:cubicBezTo>
                    <a:pt x="653" y="196"/>
                    <a:pt x="653" y="196"/>
                    <a:pt x="653" y="196"/>
                  </a:cubicBezTo>
                  <a:cubicBezTo>
                    <a:pt x="807" y="42"/>
                    <a:pt x="807" y="42"/>
                    <a:pt x="807" y="42"/>
                  </a:cubicBezTo>
                  <a:cubicBezTo>
                    <a:pt x="811" y="44"/>
                    <a:pt x="815" y="49"/>
                    <a:pt x="815" y="55"/>
                  </a:cubicBezTo>
                  <a:close/>
                  <a:moveTo>
                    <a:pt x="815" y="153"/>
                  </a:moveTo>
                  <a:cubicBezTo>
                    <a:pt x="772" y="196"/>
                    <a:pt x="772" y="196"/>
                    <a:pt x="772" y="196"/>
                  </a:cubicBezTo>
                  <a:cubicBezTo>
                    <a:pt x="721" y="196"/>
                    <a:pt x="721" y="196"/>
                    <a:pt x="721" y="196"/>
                  </a:cubicBezTo>
                  <a:cubicBezTo>
                    <a:pt x="815" y="104"/>
                    <a:pt x="815" y="104"/>
                    <a:pt x="815" y="104"/>
                  </a:cubicBezTo>
                  <a:lnTo>
                    <a:pt x="815" y="153"/>
                  </a:lnTo>
                  <a:close/>
                  <a:moveTo>
                    <a:pt x="634" y="196"/>
                  </a:moveTo>
                  <a:cubicBezTo>
                    <a:pt x="585" y="196"/>
                    <a:pt x="585" y="196"/>
                    <a:pt x="585" y="196"/>
                  </a:cubicBezTo>
                  <a:cubicBezTo>
                    <a:pt x="740" y="41"/>
                    <a:pt x="740" y="41"/>
                    <a:pt x="740" y="41"/>
                  </a:cubicBezTo>
                  <a:cubicBezTo>
                    <a:pt x="789" y="41"/>
                    <a:pt x="789" y="41"/>
                    <a:pt x="789" y="41"/>
                  </a:cubicBezTo>
                  <a:lnTo>
                    <a:pt x="634" y="196"/>
                  </a:lnTo>
                  <a:close/>
                  <a:moveTo>
                    <a:pt x="566" y="196"/>
                  </a:moveTo>
                  <a:cubicBezTo>
                    <a:pt x="516" y="196"/>
                    <a:pt x="516" y="196"/>
                    <a:pt x="516" y="196"/>
                  </a:cubicBezTo>
                  <a:cubicBezTo>
                    <a:pt x="672" y="41"/>
                    <a:pt x="672" y="41"/>
                    <a:pt x="672" y="41"/>
                  </a:cubicBezTo>
                  <a:cubicBezTo>
                    <a:pt x="721" y="41"/>
                    <a:pt x="721" y="41"/>
                    <a:pt x="721" y="41"/>
                  </a:cubicBezTo>
                  <a:lnTo>
                    <a:pt x="566" y="196"/>
                  </a:lnTo>
                  <a:close/>
                  <a:moveTo>
                    <a:pt x="497" y="196"/>
                  </a:moveTo>
                  <a:cubicBezTo>
                    <a:pt x="448" y="196"/>
                    <a:pt x="448" y="196"/>
                    <a:pt x="448" y="196"/>
                  </a:cubicBezTo>
                  <a:cubicBezTo>
                    <a:pt x="603" y="41"/>
                    <a:pt x="603" y="41"/>
                    <a:pt x="603" y="41"/>
                  </a:cubicBezTo>
                  <a:cubicBezTo>
                    <a:pt x="652" y="41"/>
                    <a:pt x="652" y="41"/>
                    <a:pt x="652" y="41"/>
                  </a:cubicBezTo>
                  <a:lnTo>
                    <a:pt x="497" y="196"/>
                  </a:lnTo>
                  <a:close/>
                  <a:moveTo>
                    <a:pt x="429" y="196"/>
                  </a:moveTo>
                  <a:cubicBezTo>
                    <a:pt x="428" y="196"/>
                    <a:pt x="428" y="196"/>
                    <a:pt x="428" y="196"/>
                  </a:cubicBezTo>
                  <a:cubicBezTo>
                    <a:pt x="428" y="148"/>
                    <a:pt x="428" y="148"/>
                    <a:pt x="428" y="148"/>
                  </a:cubicBezTo>
                  <a:cubicBezTo>
                    <a:pt x="535" y="41"/>
                    <a:pt x="535" y="41"/>
                    <a:pt x="535" y="41"/>
                  </a:cubicBezTo>
                  <a:cubicBezTo>
                    <a:pt x="584" y="41"/>
                    <a:pt x="584" y="41"/>
                    <a:pt x="584" y="41"/>
                  </a:cubicBezTo>
                  <a:lnTo>
                    <a:pt x="429" y="196"/>
                  </a:lnTo>
                  <a:close/>
                  <a:moveTo>
                    <a:pt x="428" y="129"/>
                  </a:moveTo>
                  <a:cubicBezTo>
                    <a:pt x="428" y="80"/>
                    <a:pt x="428" y="80"/>
                    <a:pt x="428" y="80"/>
                  </a:cubicBezTo>
                  <a:cubicBezTo>
                    <a:pt x="467" y="41"/>
                    <a:pt x="467" y="41"/>
                    <a:pt x="467" y="41"/>
                  </a:cubicBezTo>
                  <a:cubicBezTo>
                    <a:pt x="516" y="41"/>
                    <a:pt x="516" y="41"/>
                    <a:pt x="516" y="41"/>
                  </a:cubicBezTo>
                  <a:lnTo>
                    <a:pt x="428" y="129"/>
                  </a:lnTo>
                  <a:close/>
                  <a:moveTo>
                    <a:pt x="428" y="61"/>
                  </a:moveTo>
                  <a:cubicBezTo>
                    <a:pt x="428" y="41"/>
                    <a:pt x="428" y="41"/>
                    <a:pt x="428" y="41"/>
                  </a:cubicBezTo>
                  <a:cubicBezTo>
                    <a:pt x="448" y="41"/>
                    <a:pt x="448" y="41"/>
                    <a:pt x="448" y="41"/>
                  </a:cubicBezTo>
                  <a:lnTo>
                    <a:pt x="428" y="61"/>
                  </a:lnTo>
                  <a:close/>
                  <a:moveTo>
                    <a:pt x="801" y="196"/>
                  </a:moveTo>
                  <a:cubicBezTo>
                    <a:pt x="791" y="196"/>
                    <a:pt x="791" y="196"/>
                    <a:pt x="791" y="196"/>
                  </a:cubicBezTo>
                  <a:cubicBezTo>
                    <a:pt x="815" y="172"/>
                    <a:pt x="815" y="172"/>
                    <a:pt x="815" y="172"/>
                  </a:cubicBezTo>
                  <a:cubicBezTo>
                    <a:pt x="815" y="182"/>
                    <a:pt x="815" y="182"/>
                    <a:pt x="815" y="182"/>
                  </a:cubicBezTo>
                  <a:cubicBezTo>
                    <a:pt x="815" y="190"/>
                    <a:pt x="808" y="196"/>
                    <a:pt x="801" y="1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38" name="Freeform 11"/>
            <p:cNvSpPr>
              <a:spLocks noEditPoints="1"/>
            </p:cNvSpPr>
            <p:nvPr/>
          </p:nvSpPr>
          <p:spPr bwMode="auto">
            <a:xfrm>
              <a:off x="12280900" y="8658225"/>
              <a:ext cx="557213" cy="223838"/>
            </a:xfrm>
            <a:custGeom>
              <a:avLst/>
              <a:gdLst>
                <a:gd name="T0" fmla="*/ 55 w 584"/>
                <a:gd name="T1" fmla="*/ 236 h 236"/>
                <a:gd name="T2" fmla="*/ 529 w 584"/>
                <a:gd name="T3" fmla="*/ 236 h 236"/>
                <a:gd name="T4" fmla="*/ 584 w 584"/>
                <a:gd name="T5" fmla="*/ 182 h 236"/>
                <a:gd name="T6" fmla="*/ 584 w 584"/>
                <a:gd name="T7" fmla="*/ 54 h 236"/>
                <a:gd name="T8" fmla="*/ 529 w 584"/>
                <a:gd name="T9" fmla="*/ 0 h 236"/>
                <a:gd name="T10" fmla="*/ 55 w 584"/>
                <a:gd name="T11" fmla="*/ 0 h 236"/>
                <a:gd name="T12" fmla="*/ 0 w 584"/>
                <a:gd name="T13" fmla="*/ 54 h 236"/>
                <a:gd name="T14" fmla="*/ 0 w 584"/>
                <a:gd name="T15" fmla="*/ 182 h 236"/>
                <a:gd name="T16" fmla="*/ 55 w 584"/>
                <a:gd name="T17" fmla="*/ 236 h 236"/>
                <a:gd name="T18" fmla="*/ 543 w 584"/>
                <a:gd name="T19" fmla="*/ 54 h 236"/>
                <a:gd name="T20" fmla="*/ 543 w 584"/>
                <a:gd name="T21" fmla="*/ 78 h 236"/>
                <a:gd name="T22" fmla="*/ 424 w 584"/>
                <a:gd name="T23" fmla="*/ 196 h 236"/>
                <a:gd name="T24" fmla="*/ 374 w 584"/>
                <a:gd name="T25" fmla="*/ 196 h 236"/>
                <a:gd name="T26" fmla="*/ 529 w 584"/>
                <a:gd name="T27" fmla="*/ 41 h 236"/>
                <a:gd name="T28" fmla="*/ 543 w 584"/>
                <a:gd name="T29" fmla="*/ 54 h 236"/>
                <a:gd name="T30" fmla="*/ 543 w 584"/>
                <a:gd name="T31" fmla="*/ 146 h 236"/>
                <a:gd name="T32" fmla="*/ 493 w 584"/>
                <a:gd name="T33" fmla="*/ 196 h 236"/>
                <a:gd name="T34" fmla="*/ 443 w 584"/>
                <a:gd name="T35" fmla="*/ 196 h 236"/>
                <a:gd name="T36" fmla="*/ 543 w 584"/>
                <a:gd name="T37" fmla="*/ 97 h 236"/>
                <a:gd name="T38" fmla="*/ 543 w 584"/>
                <a:gd name="T39" fmla="*/ 146 h 236"/>
                <a:gd name="T40" fmla="*/ 355 w 584"/>
                <a:gd name="T41" fmla="*/ 196 h 236"/>
                <a:gd name="T42" fmla="*/ 306 w 584"/>
                <a:gd name="T43" fmla="*/ 196 h 236"/>
                <a:gd name="T44" fmla="*/ 461 w 584"/>
                <a:gd name="T45" fmla="*/ 41 h 236"/>
                <a:gd name="T46" fmla="*/ 510 w 584"/>
                <a:gd name="T47" fmla="*/ 41 h 236"/>
                <a:gd name="T48" fmla="*/ 355 w 584"/>
                <a:gd name="T49" fmla="*/ 196 h 236"/>
                <a:gd name="T50" fmla="*/ 292 w 584"/>
                <a:gd name="T51" fmla="*/ 191 h 236"/>
                <a:gd name="T52" fmla="*/ 292 w 584"/>
                <a:gd name="T53" fmla="*/ 142 h 236"/>
                <a:gd name="T54" fmla="*/ 393 w 584"/>
                <a:gd name="T55" fmla="*/ 41 h 236"/>
                <a:gd name="T56" fmla="*/ 442 w 584"/>
                <a:gd name="T57" fmla="*/ 41 h 236"/>
                <a:gd name="T58" fmla="*/ 292 w 584"/>
                <a:gd name="T59" fmla="*/ 191 h 236"/>
                <a:gd name="T60" fmla="*/ 292 w 584"/>
                <a:gd name="T61" fmla="*/ 122 h 236"/>
                <a:gd name="T62" fmla="*/ 292 w 584"/>
                <a:gd name="T63" fmla="*/ 73 h 236"/>
                <a:gd name="T64" fmla="*/ 325 w 584"/>
                <a:gd name="T65" fmla="*/ 41 h 236"/>
                <a:gd name="T66" fmla="*/ 374 w 584"/>
                <a:gd name="T67" fmla="*/ 41 h 236"/>
                <a:gd name="T68" fmla="*/ 292 w 584"/>
                <a:gd name="T69" fmla="*/ 122 h 236"/>
                <a:gd name="T70" fmla="*/ 292 w 584"/>
                <a:gd name="T71" fmla="*/ 54 h 236"/>
                <a:gd name="T72" fmla="*/ 292 w 584"/>
                <a:gd name="T73" fmla="*/ 41 h 236"/>
                <a:gd name="T74" fmla="*/ 306 w 584"/>
                <a:gd name="T75" fmla="*/ 41 h 236"/>
                <a:gd name="T76" fmla="*/ 292 w 584"/>
                <a:gd name="T77" fmla="*/ 54 h 236"/>
                <a:gd name="T78" fmla="*/ 529 w 584"/>
                <a:gd name="T79" fmla="*/ 196 h 236"/>
                <a:gd name="T80" fmla="*/ 512 w 584"/>
                <a:gd name="T81" fmla="*/ 196 h 236"/>
                <a:gd name="T82" fmla="*/ 543 w 584"/>
                <a:gd name="T83" fmla="*/ 165 h 236"/>
                <a:gd name="T84" fmla="*/ 543 w 584"/>
                <a:gd name="T85" fmla="*/ 182 h 236"/>
                <a:gd name="T86" fmla="*/ 529 w 584"/>
                <a:gd name="T87" fmla="*/ 19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84" h="236">
                  <a:moveTo>
                    <a:pt x="55" y="236"/>
                  </a:moveTo>
                  <a:cubicBezTo>
                    <a:pt x="529" y="236"/>
                    <a:pt x="529" y="236"/>
                    <a:pt x="529" y="236"/>
                  </a:cubicBezTo>
                  <a:cubicBezTo>
                    <a:pt x="559" y="236"/>
                    <a:pt x="584" y="212"/>
                    <a:pt x="584" y="182"/>
                  </a:cubicBezTo>
                  <a:cubicBezTo>
                    <a:pt x="584" y="54"/>
                    <a:pt x="584" y="54"/>
                    <a:pt x="584" y="54"/>
                  </a:cubicBezTo>
                  <a:cubicBezTo>
                    <a:pt x="584" y="24"/>
                    <a:pt x="559" y="0"/>
                    <a:pt x="529" y="0"/>
                  </a:cubicBezTo>
                  <a:cubicBezTo>
                    <a:pt x="55" y="0"/>
                    <a:pt x="55" y="0"/>
                    <a:pt x="55" y="0"/>
                  </a:cubicBezTo>
                  <a:cubicBezTo>
                    <a:pt x="25" y="0"/>
                    <a:pt x="0" y="24"/>
                    <a:pt x="0" y="54"/>
                  </a:cubicBezTo>
                  <a:cubicBezTo>
                    <a:pt x="0" y="182"/>
                    <a:pt x="0" y="182"/>
                    <a:pt x="0" y="182"/>
                  </a:cubicBezTo>
                  <a:cubicBezTo>
                    <a:pt x="0" y="212"/>
                    <a:pt x="25" y="236"/>
                    <a:pt x="55" y="236"/>
                  </a:cubicBezTo>
                  <a:close/>
                  <a:moveTo>
                    <a:pt x="543" y="54"/>
                  </a:moveTo>
                  <a:cubicBezTo>
                    <a:pt x="543" y="78"/>
                    <a:pt x="543" y="78"/>
                    <a:pt x="543" y="78"/>
                  </a:cubicBezTo>
                  <a:cubicBezTo>
                    <a:pt x="424" y="196"/>
                    <a:pt x="424" y="196"/>
                    <a:pt x="424" y="196"/>
                  </a:cubicBezTo>
                  <a:cubicBezTo>
                    <a:pt x="374" y="196"/>
                    <a:pt x="374" y="196"/>
                    <a:pt x="374" y="196"/>
                  </a:cubicBezTo>
                  <a:cubicBezTo>
                    <a:pt x="529" y="41"/>
                    <a:pt x="529" y="41"/>
                    <a:pt x="529" y="41"/>
                  </a:cubicBezTo>
                  <a:cubicBezTo>
                    <a:pt x="537" y="41"/>
                    <a:pt x="543" y="47"/>
                    <a:pt x="543" y="54"/>
                  </a:cubicBezTo>
                  <a:close/>
                  <a:moveTo>
                    <a:pt x="543" y="146"/>
                  </a:moveTo>
                  <a:cubicBezTo>
                    <a:pt x="493" y="196"/>
                    <a:pt x="493" y="196"/>
                    <a:pt x="493" y="196"/>
                  </a:cubicBezTo>
                  <a:cubicBezTo>
                    <a:pt x="443" y="196"/>
                    <a:pt x="443" y="196"/>
                    <a:pt x="443" y="196"/>
                  </a:cubicBezTo>
                  <a:cubicBezTo>
                    <a:pt x="543" y="97"/>
                    <a:pt x="543" y="97"/>
                    <a:pt x="543" y="97"/>
                  </a:cubicBezTo>
                  <a:lnTo>
                    <a:pt x="543" y="146"/>
                  </a:lnTo>
                  <a:close/>
                  <a:moveTo>
                    <a:pt x="355" y="196"/>
                  </a:moveTo>
                  <a:cubicBezTo>
                    <a:pt x="306" y="196"/>
                    <a:pt x="306" y="196"/>
                    <a:pt x="306" y="196"/>
                  </a:cubicBezTo>
                  <a:cubicBezTo>
                    <a:pt x="461" y="41"/>
                    <a:pt x="461" y="41"/>
                    <a:pt x="461" y="41"/>
                  </a:cubicBezTo>
                  <a:cubicBezTo>
                    <a:pt x="510" y="41"/>
                    <a:pt x="510" y="41"/>
                    <a:pt x="510" y="41"/>
                  </a:cubicBezTo>
                  <a:lnTo>
                    <a:pt x="355" y="196"/>
                  </a:lnTo>
                  <a:close/>
                  <a:moveTo>
                    <a:pt x="292" y="191"/>
                  </a:moveTo>
                  <a:cubicBezTo>
                    <a:pt x="292" y="142"/>
                    <a:pt x="292" y="142"/>
                    <a:pt x="292" y="142"/>
                  </a:cubicBezTo>
                  <a:cubicBezTo>
                    <a:pt x="393" y="41"/>
                    <a:pt x="393" y="41"/>
                    <a:pt x="393" y="41"/>
                  </a:cubicBezTo>
                  <a:cubicBezTo>
                    <a:pt x="442" y="41"/>
                    <a:pt x="442" y="41"/>
                    <a:pt x="442" y="41"/>
                  </a:cubicBezTo>
                  <a:lnTo>
                    <a:pt x="292" y="191"/>
                  </a:lnTo>
                  <a:close/>
                  <a:moveTo>
                    <a:pt x="292" y="122"/>
                  </a:moveTo>
                  <a:cubicBezTo>
                    <a:pt x="292" y="73"/>
                    <a:pt x="292" y="73"/>
                    <a:pt x="292" y="73"/>
                  </a:cubicBezTo>
                  <a:cubicBezTo>
                    <a:pt x="325" y="41"/>
                    <a:pt x="325" y="41"/>
                    <a:pt x="325" y="41"/>
                  </a:cubicBezTo>
                  <a:cubicBezTo>
                    <a:pt x="374" y="41"/>
                    <a:pt x="374" y="41"/>
                    <a:pt x="374" y="41"/>
                  </a:cubicBezTo>
                  <a:lnTo>
                    <a:pt x="292" y="122"/>
                  </a:lnTo>
                  <a:close/>
                  <a:moveTo>
                    <a:pt x="292" y="54"/>
                  </a:moveTo>
                  <a:cubicBezTo>
                    <a:pt x="292" y="41"/>
                    <a:pt x="292" y="41"/>
                    <a:pt x="292" y="41"/>
                  </a:cubicBezTo>
                  <a:cubicBezTo>
                    <a:pt x="306" y="41"/>
                    <a:pt x="306" y="41"/>
                    <a:pt x="306" y="41"/>
                  </a:cubicBezTo>
                  <a:lnTo>
                    <a:pt x="292" y="54"/>
                  </a:lnTo>
                  <a:close/>
                  <a:moveTo>
                    <a:pt x="529" y="196"/>
                  </a:moveTo>
                  <a:cubicBezTo>
                    <a:pt x="512" y="196"/>
                    <a:pt x="512" y="196"/>
                    <a:pt x="512" y="196"/>
                  </a:cubicBezTo>
                  <a:cubicBezTo>
                    <a:pt x="543" y="165"/>
                    <a:pt x="543" y="165"/>
                    <a:pt x="543" y="165"/>
                  </a:cubicBezTo>
                  <a:cubicBezTo>
                    <a:pt x="543" y="182"/>
                    <a:pt x="543" y="182"/>
                    <a:pt x="543" y="182"/>
                  </a:cubicBezTo>
                  <a:cubicBezTo>
                    <a:pt x="543" y="190"/>
                    <a:pt x="537" y="196"/>
                    <a:pt x="529" y="1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39" name="Freeform 12"/>
            <p:cNvSpPr>
              <a:spLocks noEditPoints="1"/>
            </p:cNvSpPr>
            <p:nvPr/>
          </p:nvSpPr>
          <p:spPr bwMode="auto">
            <a:xfrm>
              <a:off x="12280900" y="8097838"/>
              <a:ext cx="298450" cy="225425"/>
            </a:xfrm>
            <a:custGeom>
              <a:avLst/>
              <a:gdLst>
                <a:gd name="T0" fmla="*/ 55 w 312"/>
                <a:gd name="T1" fmla="*/ 236 h 236"/>
                <a:gd name="T2" fmla="*/ 258 w 312"/>
                <a:gd name="T3" fmla="*/ 236 h 236"/>
                <a:gd name="T4" fmla="*/ 312 w 312"/>
                <a:gd name="T5" fmla="*/ 182 h 236"/>
                <a:gd name="T6" fmla="*/ 312 w 312"/>
                <a:gd name="T7" fmla="*/ 54 h 236"/>
                <a:gd name="T8" fmla="*/ 258 w 312"/>
                <a:gd name="T9" fmla="*/ 0 h 236"/>
                <a:gd name="T10" fmla="*/ 55 w 312"/>
                <a:gd name="T11" fmla="*/ 0 h 236"/>
                <a:gd name="T12" fmla="*/ 0 w 312"/>
                <a:gd name="T13" fmla="*/ 54 h 236"/>
                <a:gd name="T14" fmla="*/ 0 w 312"/>
                <a:gd name="T15" fmla="*/ 182 h 236"/>
                <a:gd name="T16" fmla="*/ 55 w 312"/>
                <a:gd name="T17" fmla="*/ 236 h 236"/>
                <a:gd name="T18" fmla="*/ 272 w 312"/>
                <a:gd name="T19" fmla="*/ 54 h 236"/>
                <a:gd name="T20" fmla="*/ 272 w 312"/>
                <a:gd name="T21" fmla="*/ 84 h 236"/>
                <a:gd name="T22" fmla="*/ 159 w 312"/>
                <a:gd name="T23" fmla="*/ 196 h 236"/>
                <a:gd name="T24" fmla="*/ 156 w 312"/>
                <a:gd name="T25" fmla="*/ 196 h 236"/>
                <a:gd name="T26" fmla="*/ 156 w 312"/>
                <a:gd name="T27" fmla="*/ 149 h 236"/>
                <a:gd name="T28" fmla="*/ 264 w 312"/>
                <a:gd name="T29" fmla="*/ 42 h 236"/>
                <a:gd name="T30" fmla="*/ 272 w 312"/>
                <a:gd name="T31" fmla="*/ 54 h 236"/>
                <a:gd name="T32" fmla="*/ 272 w 312"/>
                <a:gd name="T33" fmla="*/ 153 h 236"/>
                <a:gd name="T34" fmla="*/ 229 w 312"/>
                <a:gd name="T35" fmla="*/ 196 h 236"/>
                <a:gd name="T36" fmla="*/ 178 w 312"/>
                <a:gd name="T37" fmla="*/ 196 h 236"/>
                <a:gd name="T38" fmla="*/ 272 w 312"/>
                <a:gd name="T39" fmla="*/ 103 h 236"/>
                <a:gd name="T40" fmla="*/ 272 w 312"/>
                <a:gd name="T41" fmla="*/ 153 h 236"/>
                <a:gd name="T42" fmla="*/ 156 w 312"/>
                <a:gd name="T43" fmla="*/ 130 h 236"/>
                <a:gd name="T44" fmla="*/ 156 w 312"/>
                <a:gd name="T45" fmla="*/ 84 h 236"/>
                <a:gd name="T46" fmla="*/ 198 w 312"/>
                <a:gd name="T47" fmla="*/ 40 h 236"/>
                <a:gd name="T48" fmla="*/ 246 w 312"/>
                <a:gd name="T49" fmla="*/ 40 h 236"/>
                <a:gd name="T50" fmla="*/ 156 w 312"/>
                <a:gd name="T51" fmla="*/ 130 h 236"/>
                <a:gd name="T52" fmla="*/ 156 w 312"/>
                <a:gd name="T53" fmla="*/ 65 h 236"/>
                <a:gd name="T54" fmla="*/ 156 w 312"/>
                <a:gd name="T55" fmla="*/ 40 h 236"/>
                <a:gd name="T56" fmla="*/ 179 w 312"/>
                <a:gd name="T57" fmla="*/ 40 h 236"/>
                <a:gd name="T58" fmla="*/ 156 w 312"/>
                <a:gd name="T59" fmla="*/ 65 h 236"/>
                <a:gd name="T60" fmla="*/ 258 w 312"/>
                <a:gd name="T61" fmla="*/ 196 h 236"/>
                <a:gd name="T62" fmla="*/ 248 w 312"/>
                <a:gd name="T63" fmla="*/ 196 h 236"/>
                <a:gd name="T64" fmla="*/ 272 w 312"/>
                <a:gd name="T65" fmla="*/ 172 h 236"/>
                <a:gd name="T66" fmla="*/ 272 w 312"/>
                <a:gd name="T67" fmla="*/ 182 h 236"/>
                <a:gd name="T68" fmla="*/ 258 w 312"/>
                <a:gd name="T69" fmla="*/ 19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12" h="236">
                  <a:moveTo>
                    <a:pt x="55" y="236"/>
                  </a:moveTo>
                  <a:cubicBezTo>
                    <a:pt x="258" y="236"/>
                    <a:pt x="258" y="236"/>
                    <a:pt x="258" y="236"/>
                  </a:cubicBezTo>
                  <a:cubicBezTo>
                    <a:pt x="288" y="236"/>
                    <a:pt x="312" y="212"/>
                    <a:pt x="312" y="182"/>
                  </a:cubicBezTo>
                  <a:cubicBezTo>
                    <a:pt x="312" y="54"/>
                    <a:pt x="312" y="54"/>
                    <a:pt x="312" y="54"/>
                  </a:cubicBezTo>
                  <a:cubicBezTo>
                    <a:pt x="312" y="24"/>
                    <a:pt x="288" y="0"/>
                    <a:pt x="258" y="0"/>
                  </a:cubicBezTo>
                  <a:cubicBezTo>
                    <a:pt x="55" y="0"/>
                    <a:pt x="55" y="0"/>
                    <a:pt x="55" y="0"/>
                  </a:cubicBezTo>
                  <a:cubicBezTo>
                    <a:pt x="25" y="0"/>
                    <a:pt x="0" y="24"/>
                    <a:pt x="0" y="54"/>
                  </a:cubicBezTo>
                  <a:cubicBezTo>
                    <a:pt x="0" y="182"/>
                    <a:pt x="0" y="182"/>
                    <a:pt x="0" y="182"/>
                  </a:cubicBezTo>
                  <a:cubicBezTo>
                    <a:pt x="0" y="212"/>
                    <a:pt x="25" y="236"/>
                    <a:pt x="55" y="236"/>
                  </a:cubicBezTo>
                  <a:close/>
                  <a:moveTo>
                    <a:pt x="272" y="54"/>
                  </a:moveTo>
                  <a:cubicBezTo>
                    <a:pt x="272" y="84"/>
                    <a:pt x="272" y="84"/>
                    <a:pt x="272" y="84"/>
                  </a:cubicBezTo>
                  <a:cubicBezTo>
                    <a:pt x="159" y="196"/>
                    <a:pt x="159" y="196"/>
                    <a:pt x="159" y="196"/>
                  </a:cubicBezTo>
                  <a:cubicBezTo>
                    <a:pt x="156" y="196"/>
                    <a:pt x="156" y="196"/>
                    <a:pt x="156" y="196"/>
                  </a:cubicBezTo>
                  <a:cubicBezTo>
                    <a:pt x="156" y="149"/>
                    <a:pt x="156" y="149"/>
                    <a:pt x="156" y="149"/>
                  </a:cubicBezTo>
                  <a:cubicBezTo>
                    <a:pt x="264" y="42"/>
                    <a:pt x="264" y="42"/>
                    <a:pt x="264" y="42"/>
                  </a:cubicBezTo>
                  <a:cubicBezTo>
                    <a:pt x="268" y="44"/>
                    <a:pt x="272" y="49"/>
                    <a:pt x="272" y="54"/>
                  </a:cubicBezTo>
                  <a:close/>
                  <a:moveTo>
                    <a:pt x="272" y="153"/>
                  </a:moveTo>
                  <a:cubicBezTo>
                    <a:pt x="229" y="196"/>
                    <a:pt x="229" y="196"/>
                    <a:pt x="229" y="196"/>
                  </a:cubicBezTo>
                  <a:cubicBezTo>
                    <a:pt x="178" y="196"/>
                    <a:pt x="178" y="196"/>
                    <a:pt x="178" y="196"/>
                  </a:cubicBezTo>
                  <a:cubicBezTo>
                    <a:pt x="272" y="103"/>
                    <a:pt x="272" y="103"/>
                    <a:pt x="272" y="103"/>
                  </a:cubicBezTo>
                  <a:lnTo>
                    <a:pt x="272" y="153"/>
                  </a:lnTo>
                  <a:close/>
                  <a:moveTo>
                    <a:pt x="156" y="130"/>
                  </a:moveTo>
                  <a:cubicBezTo>
                    <a:pt x="156" y="84"/>
                    <a:pt x="156" y="84"/>
                    <a:pt x="156" y="84"/>
                  </a:cubicBezTo>
                  <a:cubicBezTo>
                    <a:pt x="198" y="40"/>
                    <a:pt x="198" y="40"/>
                    <a:pt x="198" y="40"/>
                  </a:cubicBezTo>
                  <a:cubicBezTo>
                    <a:pt x="246" y="40"/>
                    <a:pt x="246" y="40"/>
                    <a:pt x="246" y="40"/>
                  </a:cubicBezTo>
                  <a:lnTo>
                    <a:pt x="156" y="130"/>
                  </a:lnTo>
                  <a:close/>
                  <a:moveTo>
                    <a:pt x="156" y="65"/>
                  </a:moveTo>
                  <a:cubicBezTo>
                    <a:pt x="156" y="40"/>
                    <a:pt x="156" y="40"/>
                    <a:pt x="156" y="40"/>
                  </a:cubicBezTo>
                  <a:cubicBezTo>
                    <a:pt x="179" y="40"/>
                    <a:pt x="179" y="40"/>
                    <a:pt x="179" y="40"/>
                  </a:cubicBezTo>
                  <a:lnTo>
                    <a:pt x="156" y="65"/>
                  </a:lnTo>
                  <a:close/>
                  <a:moveTo>
                    <a:pt x="258" y="196"/>
                  </a:moveTo>
                  <a:cubicBezTo>
                    <a:pt x="248" y="196"/>
                    <a:pt x="248" y="196"/>
                    <a:pt x="248" y="196"/>
                  </a:cubicBezTo>
                  <a:cubicBezTo>
                    <a:pt x="272" y="172"/>
                    <a:pt x="272" y="172"/>
                    <a:pt x="272" y="172"/>
                  </a:cubicBezTo>
                  <a:cubicBezTo>
                    <a:pt x="272" y="182"/>
                    <a:pt x="272" y="182"/>
                    <a:pt x="272" y="182"/>
                  </a:cubicBezTo>
                  <a:cubicBezTo>
                    <a:pt x="272" y="189"/>
                    <a:pt x="265" y="196"/>
                    <a:pt x="258" y="1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grpSp>
      <p:sp>
        <p:nvSpPr>
          <p:cNvPr id="40" name="Freeform 120"/>
          <p:cNvSpPr>
            <a:spLocks noEditPoints="1"/>
          </p:cNvSpPr>
          <p:nvPr userDrawn="1"/>
        </p:nvSpPr>
        <p:spPr bwMode="auto">
          <a:xfrm>
            <a:off x="2074671" y="4452917"/>
            <a:ext cx="470055" cy="415833"/>
          </a:xfrm>
          <a:custGeom>
            <a:avLst/>
            <a:gdLst>
              <a:gd name="T0" fmla="*/ 0 w 1278"/>
              <a:gd name="T1" fmla="*/ 311 h 1165"/>
              <a:gd name="T2" fmla="*/ 22 w 1278"/>
              <a:gd name="T3" fmla="*/ 202 h 1165"/>
              <a:gd name="T4" fmla="*/ 82 w 1278"/>
              <a:gd name="T5" fmla="*/ 113 h 1165"/>
              <a:gd name="T6" fmla="*/ 171 w 1278"/>
              <a:gd name="T7" fmla="*/ 52 h 1165"/>
              <a:gd name="T8" fmla="*/ 281 w 1278"/>
              <a:gd name="T9" fmla="*/ 30 h 1165"/>
              <a:gd name="T10" fmla="*/ 390 w 1278"/>
              <a:gd name="T11" fmla="*/ 52 h 1165"/>
              <a:gd name="T12" fmla="*/ 479 w 1278"/>
              <a:gd name="T13" fmla="*/ 113 h 1165"/>
              <a:gd name="T14" fmla="*/ 540 w 1278"/>
              <a:gd name="T15" fmla="*/ 202 h 1165"/>
              <a:gd name="T16" fmla="*/ 561 w 1278"/>
              <a:gd name="T17" fmla="*/ 311 h 1165"/>
              <a:gd name="T18" fmla="*/ 540 w 1278"/>
              <a:gd name="T19" fmla="*/ 421 h 1165"/>
              <a:gd name="T20" fmla="*/ 479 w 1278"/>
              <a:gd name="T21" fmla="*/ 510 h 1165"/>
              <a:gd name="T22" fmla="*/ 390 w 1278"/>
              <a:gd name="T23" fmla="*/ 570 h 1165"/>
              <a:gd name="T24" fmla="*/ 281 w 1278"/>
              <a:gd name="T25" fmla="*/ 592 h 1165"/>
              <a:gd name="T26" fmla="*/ 171 w 1278"/>
              <a:gd name="T27" fmla="*/ 570 h 1165"/>
              <a:gd name="T28" fmla="*/ 82 w 1278"/>
              <a:gd name="T29" fmla="*/ 510 h 1165"/>
              <a:gd name="T30" fmla="*/ 22 w 1278"/>
              <a:gd name="T31" fmla="*/ 421 h 1165"/>
              <a:gd name="T32" fmla="*/ 0 w 1278"/>
              <a:gd name="T33" fmla="*/ 311 h 1165"/>
              <a:gd name="T34" fmla="*/ 417 w 1278"/>
              <a:gd name="T35" fmla="*/ 311 h 1165"/>
              <a:gd name="T36" fmla="*/ 377 w 1278"/>
              <a:gd name="T37" fmla="*/ 215 h 1165"/>
              <a:gd name="T38" fmla="*/ 281 w 1278"/>
              <a:gd name="T39" fmla="*/ 175 h 1165"/>
              <a:gd name="T40" fmla="*/ 184 w 1278"/>
              <a:gd name="T41" fmla="*/ 215 h 1165"/>
              <a:gd name="T42" fmla="*/ 145 w 1278"/>
              <a:gd name="T43" fmla="*/ 311 h 1165"/>
              <a:gd name="T44" fmla="*/ 184 w 1278"/>
              <a:gd name="T45" fmla="*/ 408 h 1165"/>
              <a:gd name="T46" fmla="*/ 281 w 1278"/>
              <a:gd name="T47" fmla="*/ 447 h 1165"/>
              <a:gd name="T48" fmla="*/ 377 w 1278"/>
              <a:gd name="T49" fmla="*/ 408 h 1165"/>
              <a:gd name="T50" fmla="*/ 417 w 1278"/>
              <a:gd name="T51" fmla="*/ 311 h 1165"/>
              <a:gd name="T52" fmla="*/ 892 w 1278"/>
              <a:gd name="T53" fmla="*/ 0 h 1165"/>
              <a:gd name="T54" fmla="*/ 1017 w 1278"/>
              <a:gd name="T55" fmla="*/ 58 h 1165"/>
              <a:gd name="T56" fmla="*/ 389 w 1278"/>
              <a:gd name="T57" fmla="*/ 1165 h 1165"/>
              <a:gd name="T58" fmla="*/ 264 w 1278"/>
              <a:gd name="T59" fmla="*/ 1108 h 1165"/>
              <a:gd name="T60" fmla="*/ 892 w 1278"/>
              <a:gd name="T61" fmla="*/ 0 h 1165"/>
              <a:gd name="T62" fmla="*/ 717 w 1278"/>
              <a:gd name="T63" fmla="*/ 855 h 1165"/>
              <a:gd name="T64" fmla="*/ 739 w 1278"/>
              <a:gd name="T65" fmla="*/ 745 h 1165"/>
              <a:gd name="T66" fmla="*/ 799 w 1278"/>
              <a:gd name="T67" fmla="*/ 656 h 1165"/>
              <a:gd name="T68" fmla="*/ 888 w 1278"/>
              <a:gd name="T69" fmla="*/ 596 h 1165"/>
              <a:gd name="T70" fmla="*/ 998 w 1278"/>
              <a:gd name="T71" fmla="*/ 574 h 1165"/>
              <a:gd name="T72" fmla="*/ 1107 w 1278"/>
              <a:gd name="T73" fmla="*/ 596 h 1165"/>
              <a:gd name="T74" fmla="*/ 1196 w 1278"/>
              <a:gd name="T75" fmla="*/ 656 h 1165"/>
              <a:gd name="T76" fmla="*/ 1257 w 1278"/>
              <a:gd name="T77" fmla="*/ 745 h 1165"/>
              <a:gd name="T78" fmla="*/ 1278 w 1278"/>
              <a:gd name="T79" fmla="*/ 855 h 1165"/>
              <a:gd name="T80" fmla="*/ 1257 w 1278"/>
              <a:gd name="T81" fmla="*/ 964 h 1165"/>
              <a:gd name="T82" fmla="*/ 1196 w 1278"/>
              <a:gd name="T83" fmla="*/ 1053 h 1165"/>
              <a:gd name="T84" fmla="*/ 1107 w 1278"/>
              <a:gd name="T85" fmla="*/ 1113 h 1165"/>
              <a:gd name="T86" fmla="*/ 998 w 1278"/>
              <a:gd name="T87" fmla="*/ 1135 h 1165"/>
              <a:gd name="T88" fmla="*/ 888 w 1278"/>
              <a:gd name="T89" fmla="*/ 1113 h 1165"/>
              <a:gd name="T90" fmla="*/ 799 w 1278"/>
              <a:gd name="T91" fmla="*/ 1053 h 1165"/>
              <a:gd name="T92" fmla="*/ 739 w 1278"/>
              <a:gd name="T93" fmla="*/ 964 h 1165"/>
              <a:gd name="T94" fmla="*/ 717 w 1278"/>
              <a:gd name="T95" fmla="*/ 855 h 1165"/>
              <a:gd name="T96" fmla="*/ 1134 w 1278"/>
              <a:gd name="T97" fmla="*/ 855 h 1165"/>
              <a:gd name="T98" fmla="*/ 1094 w 1278"/>
              <a:gd name="T99" fmla="*/ 758 h 1165"/>
              <a:gd name="T100" fmla="*/ 998 w 1278"/>
              <a:gd name="T101" fmla="*/ 719 h 1165"/>
              <a:gd name="T102" fmla="*/ 901 w 1278"/>
              <a:gd name="T103" fmla="*/ 758 h 1165"/>
              <a:gd name="T104" fmla="*/ 862 w 1278"/>
              <a:gd name="T105" fmla="*/ 855 h 1165"/>
              <a:gd name="T106" fmla="*/ 901 w 1278"/>
              <a:gd name="T107" fmla="*/ 951 h 1165"/>
              <a:gd name="T108" fmla="*/ 998 w 1278"/>
              <a:gd name="T109" fmla="*/ 990 h 1165"/>
              <a:gd name="T110" fmla="*/ 1094 w 1278"/>
              <a:gd name="T111" fmla="*/ 951 h 1165"/>
              <a:gd name="T112" fmla="*/ 1134 w 1278"/>
              <a:gd name="T113" fmla="*/ 85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78" h="1165">
                <a:moveTo>
                  <a:pt x="0" y="311"/>
                </a:moveTo>
                <a:cubicBezTo>
                  <a:pt x="0" y="272"/>
                  <a:pt x="7" y="235"/>
                  <a:pt x="22" y="202"/>
                </a:cubicBezTo>
                <a:cubicBezTo>
                  <a:pt x="36" y="168"/>
                  <a:pt x="57" y="138"/>
                  <a:pt x="82" y="113"/>
                </a:cubicBezTo>
                <a:cubicBezTo>
                  <a:pt x="108" y="87"/>
                  <a:pt x="138" y="67"/>
                  <a:pt x="171" y="52"/>
                </a:cubicBezTo>
                <a:cubicBezTo>
                  <a:pt x="205" y="38"/>
                  <a:pt x="241" y="30"/>
                  <a:pt x="281" y="30"/>
                </a:cubicBezTo>
                <a:cubicBezTo>
                  <a:pt x="320" y="30"/>
                  <a:pt x="356" y="38"/>
                  <a:pt x="390" y="52"/>
                </a:cubicBezTo>
                <a:cubicBezTo>
                  <a:pt x="424" y="67"/>
                  <a:pt x="454" y="87"/>
                  <a:pt x="479" y="113"/>
                </a:cubicBezTo>
                <a:cubicBezTo>
                  <a:pt x="505" y="138"/>
                  <a:pt x="525" y="168"/>
                  <a:pt x="540" y="202"/>
                </a:cubicBezTo>
                <a:cubicBezTo>
                  <a:pt x="554" y="235"/>
                  <a:pt x="561" y="272"/>
                  <a:pt x="561" y="311"/>
                </a:cubicBezTo>
                <a:cubicBezTo>
                  <a:pt x="561" y="350"/>
                  <a:pt x="554" y="387"/>
                  <a:pt x="540" y="421"/>
                </a:cubicBezTo>
                <a:cubicBezTo>
                  <a:pt x="525" y="454"/>
                  <a:pt x="505" y="484"/>
                  <a:pt x="479" y="510"/>
                </a:cubicBezTo>
                <a:cubicBezTo>
                  <a:pt x="454" y="535"/>
                  <a:pt x="424" y="555"/>
                  <a:pt x="390" y="570"/>
                </a:cubicBezTo>
                <a:cubicBezTo>
                  <a:pt x="356" y="585"/>
                  <a:pt x="320" y="592"/>
                  <a:pt x="281" y="592"/>
                </a:cubicBezTo>
                <a:cubicBezTo>
                  <a:pt x="241" y="592"/>
                  <a:pt x="205" y="585"/>
                  <a:pt x="171" y="570"/>
                </a:cubicBezTo>
                <a:cubicBezTo>
                  <a:pt x="138" y="555"/>
                  <a:pt x="108" y="535"/>
                  <a:pt x="82" y="510"/>
                </a:cubicBezTo>
                <a:cubicBezTo>
                  <a:pt x="57" y="484"/>
                  <a:pt x="36" y="454"/>
                  <a:pt x="22" y="421"/>
                </a:cubicBezTo>
                <a:cubicBezTo>
                  <a:pt x="7" y="387"/>
                  <a:pt x="0" y="350"/>
                  <a:pt x="0" y="311"/>
                </a:cubicBezTo>
                <a:close/>
                <a:moveTo>
                  <a:pt x="417" y="311"/>
                </a:moveTo>
                <a:cubicBezTo>
                  <a:pt x="417" y="273"/>
                  <a:pt x="403" y="241"/>
                  <a:pt x="377" y="215"/>
                </a:cubicBezTo>
                <a:cubicBezTo>
                  <a:pt x="351" y="188"/>
                  <a:pt x="319" y="175"/>
                  <a:pt x="281" y="175"/>
                </a:cubicBezTo>
                <a:cubicBezTo>
                  <a:pt x="242" y="175"/>
                  <a:pt x="210" y="188"/>
                  <a:pt x="184" y="215"/>
                </a:cubicBezTo>
                <a:cubicBezTo>
                  <a:pt x="158" y="241"/>
                  <a:pt x="145" y="273"/>
                  <a:pt x="145" y="311"/>
                </a:cubicBezTo>
                <a:cubicBezTo>
                  <a:pt x="145" y="349"/>
                  <a:pt x="158" y="382"/>
                  <a:pt x="184" y="408"/>
                </a:cubicBezTo>
                <a:cubicBezTo>
                  <a:pt x="210" y="434"/>
                  <a:pt x="242" y="447"/>
                  <a:pt x="281" y="447"/>
                </a:cubicBezTo>
                <a:cubicBezTo>
                  <a:pt x="319" y="447"/>
                  <a:pt x="351" y="434"/>
                  <a:pt x="377" y="408"/>
                </a:cubicBezTo>
                <a:cubicBezTo>
                  <a:pt x="403" y="382"/>
                  <a:pt x="417" y="349"/>
                  <a:pt x="417" y="311"/>
                </a:cubicBezTo>
                <a:close/>
                <a:moveTo>
                  <a:pt x="892" y="0"/>
                </a:moveTo>
                <a:cubicBezTo>
                  <a:pt x="1017" y="58"/>
                  <a:pt x="1017" y="58"/>
                  <a:pt x="1017" y="58"/>
                </a:cubicBezTo>
                <a:cubicBezTo>
                  <a:pt x="389" y="1165"/>
                  <a:pt x="389" y="1165"/>
                  <a:pt x="389" y="1165"/>
                </a:cubicBezTo>
                <a:cubicBezTo>
                  <a:pt x="264" y="1108"/>
                  <a:pt x="264" y="1108"/>
                  <a:pt x="264" y="1108"/>
                </a:cubicBezTo>
                <a:lnTo>
                  <a:pt x="892" y="0"/>
                </a:lnTo>
                <a:close/>
                <a:moveTo>
                  <a:pt x="717" y="855"/>
                </a:moveTo>
                <a:cubicBezTo>
                  <a:pt x="717" y="815"/>
                  <a:pt x="724" y="779"/>
                  <a:pt x="739" y="745"/>
                </a:cubicBezTo>
                <a:cubicBezTo>
                  <a:pt x="753" y="711"/>
                  <a:pt x="774" y="682"/>
                  <a:pt x="799" y="656"/>
                </a:cubicBezTo>
                <a:cubicBezTo>
                  <a:pt x="825" y="630"/>
                  <a:pt x="855" y="610"/>
                  <a:pt x="888" y="596"/>
                </a:cubicBezTo>
                <a:cubicBezTo>
                  <a:pt x="922" y="581"/>
                  <a:pt x="958" y="574"/>
                  <a:pt x="998" y="574"/>
                </a:cubicBezTo>
                <a:cubicBezTo>
                  <a:pt x="1037" y="574"/>
                  <a:pt x="1073" y="581"/>
                  <a:pt x="1107" y="596"/>
                </a:cubicBezTo>
                <a:cubicBezTo>
                  <a:pt x="1141" y="610"/>
                  <a:pt x="1171" y="630"/>
                  <a:pt x="1196" y="656"/>
                </a:cubicBezTo>
                <a:cubicBezTo>
                  <a:pt x="1222" y="682"/>
                  <a:pt x="1242" y="711"/>
                  <a:pt x="1257" y="745"/>
                </a:cubicBezTo>
                <a:cubicBezTo>
                  <a:pt x="1271" y="779"/>
                  <a:pt x="1278" y="815"/>
                  <a:pt x="1278" y="855"/>
                </a:cubicBezTo>
                <a:cubicBezTo>
                  <a:pt x="1278" y="894"/>
                  <a:pt x="1271" y="930"/>
                  <a:pt x="1257" y="964"/>
                </a:cubicBezTo>
                <a:cubicBezTo>
                  <a:pt x="1242" y="998"/>
                  <a:pt x="1222" y="1027"/>
                  <a:pt x="1196" y="1053"/>
                </a:cubicBezTo>
                <a:cubicBezTo>
                  <a:pt x="1171" y="1079"/>
                  <a:pt x="1141" y="1099"/>
                  <a:pt x="1107" y="1113"/>
                </a:cubicBezTo>
                <a:cubicBezTo>
                  <a:pt x="1073" y="1128"/>
                  <a:pt x="1037" y="1135"/>
                  <a:pt x="998" y="1135"/>
                </a:cubicBezTo>
                <a:cubicBezTo>
                  <a:pt x="958" y="1135"/>
                  <a:pt x="922" y="1128"/>
                  <a:pt x="888" y="1113"/>
                </a:cubicBezTo>
                <a:cubicBezTo>
                  <a:pt x="855" y="1099"/>
                  <a:pt x="825" y="1079"/>
                  <a:pt x="799" y="1053"/>
                </a:cubicBezTo>
                <a:cubicBezTo>
                  <a:pt x="774" y="1027"/>
                  <a:pt x="753" y="998"/>
                  <a:pt x="739" y="964"/>
                </a:cubicBezTo>
                <a:cubicBezTo>
                  <a:pt x="724" y="930"/>
                  <a:pt x="717" y="894"/>
                  <a:pt x="717" y="855"/>
                </a:cubicBezTo>
                <a:close/>
                <a:moveTo>
                  <a:pt x="1134" y="855"/>
                </a:moveTo>
                <a:cubicBezTo>
                  <a:pt x="1134" y="816"/>
                  <a:pt x="1120" y="784"/>
                  <a:pt x="1094" y="758"/>
                </a:cubicBezTo>
                <a:cubicBezTo>
                  <a:pt x="1068" y="732"/>
                  <a:pt x="1036" y="719"/>
                  <a:pt x="998" y="719"/>
                </a:cubicBezTo>
                <a:cubicBezTo>
                  <a:pt x="959" y="719"/>
                  <a:pt x="927" y="732"/>
                  <a:pt x="901" y="758"/>
                </a:cubicBezTo>
                <a:cubicBezTo>
                  <a:pt x="875" y="784"/>
                  <a:pt x="862" y="816"/>
                  <a:pt x="862" y="855"/>
                </a:cubicBezTo>
                <a:cubicBezTo>
                  <a:pt x="862" y="893"/>
                  <a:pt x="875" y="925"/>
                  <a:pt x="901" y="951"/>
                </a:cubicBezTo>
                <a:cubicBezTo>
                  <a:pt x="927" y="977"/>
                  <a:pt x="959" y="990"/>
                  <a:pt x="998" y="990"/>
                </a:cubicBezTo>
                <a:cubicBezTo>
                  <a:pt x="1036" y="990"/>
                  <a:pt x="1068" y="977"/>
                  <a:pt x="1094" y="951"/>
                </a:cubicBezTo>
                <a:cubicBezTo>
                  <a:pt x="1120" y="925"/>
                  <a:pt x="1134" y="893"/>
                  <a:pt x="1134" y="855"/>
                </a:cubicBezTo>
                <a:close/>
              </a:path>
            </a:pathLst>
          </a:custGeom>
          <a:solidFill>
            <a:schemeClr val="accent4"/>
          </a:solidFill>
          <a:ln>
            <a:noFill/>
          </a:ln>
          <a:extLst/>
        </p:spPr>
        <p:txBody>
          <a:bodyPr vert="horz" wrap="square" lIns="80682" tIns="40341" rIns="80682" bIns="40341" numCol="1" anchor="t" anchorCtr="0" compatLnSpc="1">
            <a:prstTxWarp prst="textNoShape">
              <a:avLst/>
            </a:prstTxWarp>
          </a:bodyPr>
          <a:lstStyle/>
          <a:p>
            <a:endParaRPr lang="en-GB" sz="1588" dirty="0"/>
          </a:p>
        </p:txBody>
      </p:sp>
      <p:grpSp>
        <p:nvGrpSpPr>
          <p:cNvPr id="52" name="Group 51"/>
          <p:cNvGrpSpPr/>
          <p:nvPr userDrawn="1"/>
        </p:nvGrpSpPr>
        <p:grpSpPr>
          <a:xfrm>
            <a:off x="1980416" y="5434503"/>
            <a:ext cx="590350" cy="331586"/>
            <a:chOff x="14892338" y="14236700"/>
            <a:chExt cx="1684338" cy="974725"/>
          </a:xfrm>
          <a:solidFill>
            <a:schemeClr val="accent3">
              <a:lumMod val="75000"/>
            </a:schemeClr>
          </a:solidFill>
        </p:grpSpPr>
        <p:sp>
          <p:nvSpPr>
            <p:cNvPr id="41" name="Freeform 132"/>
            <p:cNvSpPr>
              <a:spLocks/>
            </p:cNvSpPr>
            <p:nvPr userDrawn="1"/>
          </p:nvSpPr>
          <p:spPr bwMode="auto">
            <a:xfrm>
              <a:off x="16168688" y="14508163"/>
              <a:ext cx="407988" cy="169863"/>
            </a:xfrm>
            <a:custGeom>
              <a:avLst/>
              <a:gdLst>
                <a:gd name="T0" fmla="*/ 0 w 257"/>
                <a:gd name="T1" fmla="*/ 107 h 107"/>
                <a:gd name="T2" fmla="*/ 257 w 257"/>
                <a:gd name="T3" fmla="*/ 46 h 107"/>
                <a:gd name="T4" fmla="*/ 257 w 257"/>
                <a:gd name="T5" fmla="*/ 17 h 107"/>
                <a:gd name="T6" fmla="*/ 257 w 257"/>
                <a:gd name="T7" fmla="*/ 0 h 107"/>
                <a:gd name="T8" fmla="*/ 0 w 257"/>
                <a:gd name="T9" fmla="*/ 61 h 107"/>
                <a:gd name="T10" fmla="*/ 0 w 257"/>
                <a:gd name="T11" fmla="*/ 107 h 107"/>
              </a:gdLst>
              <a:ahLst/>
              <a:cxnLst>
                <a:cxn ang="0">
                  <a:pos x="T0" y="T1"/>
                </a:cxn>
                <a:cxn ang="0">
                  <a:pos x="T2" y="T3"/>
                </a:cxn>
                <a:cxn ang="0">
                  <a:pos x="T4" y="T5"/>
                </a:cxn>
                <a:cxn ang="0">
                  <a:pos x="T6" y="T7"/>
                </a:cxn>
                <a:cxn ang="0">
                  <a:pos x="T8" y="T9"/>
                </a:cxn>
                <a:cxn ang="0">
                  <a:pos x="T10" y="T11"/>
                </a:cxn>
              </a:cxnLst>
              <a:rect l="0" t="0" r="r" b="b"/>
              <a:pathLst>
                <a:path w="257" h="107">
                  <a:moveTo>
                    <a:pt x="0" y="107"/>
                  </a:moveTo>
                  <a:lnTo>
                    <a:pt x="257" y="46"/>
                  </a:lnTo>
                  <a:lnTo>
                    <a:pt x="257" y="17"/>
                  </a:lnTo>
                  <a:lnTo>
                    <a:pt x="257" y="0"/>
                  </a:lnTo>
                  <a:lnTo>
                    <a:pt x="0" y="61"/>
                  </a:lnTo>
                  <a:lnTo>
                    <a:pt x="0" y="1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42" name="Freeform 133"/>
            <p:cNvSpPr>
              <a:spLocks/>
            </p:cNvSpPr>
            <p:nvPr userDrawn="1"/>
          </p:nvSpPr>
          <p:spPr bwMode="auto">
            <a:xfrm>
              <a:off x="14892338" y="14578013"/>
              <a:ext cx="836613" cy="301625"/>
            </a:xfrm>
            <a:custGeom>
              <a:avLst/>
              <a:gdLst>
                <a:gd name="T0" fmla="*/ 527 w 527"/>
                <a:gd name="T1" fmla="*/ 129 h 190"/>
                <a:gd name="T2" fmla="*/ 527 w 527"/>
                <a:gd name="T3" fmla="*/ 83 h 190"/>
                <a:gd name="T4" fmla="*/ 276 w 527"/>
                <a:gd name="T5" fmla="*/ 143 h 190"/>
                <a:gd name="T6" fmla="*/ 267 w 527"/>
                <a:gd name="T7" fmla="*/ 145 h 190"/>
                <a:gd name="T8" fmla="*/ 259 w 527"/>
                <a:gd name="T9" fmla="*/ 140 h 190"/>
                <a:gd name="T10" fmla="*/ 0 w 527"/>
                <a:gd name="T11" fmla="*/ 0 h 190"/>
                <a:gd name="T12" fmla="*/ 0 w 527"/>
                <a:gd name="T13" fmla="*/ 2 h 190"/>
                <a:gd name="T14" fmla="*/ 0 w 527"/>
                <a:gd name="T15" fmla="*/ 44 h 190"/>
                <a:gd name="T16" fmla="*/ 270 w 527"/>
                <a:gd name="T17" fmla="*/ 190 h 190"/>
                <a:gd name="T18" fmla="*/ 527 w 527"/>
                <a:gd name="T19" fmla="*/ 12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7" h="190">
                  <a:moveTo>
                    <a:pt x="527" y="129"/>
                  </a:moveTo>
                  <a:lnTo>
                    <a:pt x="527" y="83"/>
                  </a:lnTo>
                  <a:lnTo>
                    <a:pt x="276" y="143"/>
                  </a:lnTo>
                  <a:lnTo>
                    <a:pt x="267" y="145"/>
                  </a:lnTo>
                  <a:lnTo>
                    <a:pt x="259" y="140"/>
                  </a:lnTo>
                  <a:lnTo>
                    <a:pt x="0" y="0"/>
                  </a:lnTo>
                  <a:lnTo>
                    <a:pt x="0" y="2"/>
                  </a:lnTo>
                  <a:lnTo>
                    <a:pt x="0" y="44"/>
                  </a:lnTo>
                  <a:lnTo>
                    <a:pt x="270" y="190"/>
                  </a:lnTo>
                  <a:lnTo>
                    <a:pt x="527" y="1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43" name="Freeform 134"/>
            <p:cNvSpPr>
              <a:spLocks/>
            </p:cNvSpPr>
            <p:nvPr userDrawn="1"/>
          </p:nvSpPr>
          <p:spPr bwMode="auto">
            <a:xfrm>
              <a:off x="16168688" y="14614525"/>
              <a:ext cx="407988" cy="169863"/>
            </a:xfrm>
            <a:custGeom>
              <a:avLst/>
              <a:gdLst>
                <a:gd name="T0" fmla="*/ 0 w 257"/>
                <a:gd name="T1" fmla="*/ 107 h 107"/>
                <a:gd name="T2" fmla="*/ 257 w 257"/>
                <a:gd name="T3" fmla="*/ 46 h 107"/>
                <a:gd name="T4" fmla="*/ 257 w 257"/>
                <a:gd name="T5" fmla="*/ 17 h 107"/>
                <a:gd name="T6" fmla="*/ 257 w 257"/>
                <a:gd name="T7" fmla="*/ 0 h 107"/>
                <a:gd name="T8" fmla="*/ 0 w 257"/>
                <a:gd name="T9" fmla="*/ 61 h 107"/>
                <a:gd name="T10" fmla="*/ 0 w 257"/>
                <a:gd name="T11" fmla="*/ 107 h 107"/>
              </a:gdLst>
              <a:ahLst/>
              <a:cxnLst>
                <a:cxn ang="0">
                  <a:pos x="T0" y="T1"/>
                </a:cxn>
                <a:cxn ang="0">
                  <a:pos x="T2" y="T3"/>
                </a:cxn>
                <a:cxn ang="0">
                  <a:pos x="T4" y="T5"/>
                </a:cxn>
                <a:cxn ang="0">
                  <a:pos x="T6" y="T7"/>
                </a:cxn>
                <a:cxn ang="0">
                  <a:pos x="T8" y="T9"/>
                </a:cxn>
                <a:cxn ang="0">
                  <a:pos x="T10" y="T11"/>
                </a:cxn>
              </a:cxnLst>
              <a:rect l="0" t="0" r="r" b="b"/>
              <a:pathLst>
                <a:path w="257" h="107">
                  <a:moveTo>
                    <a:pt x="0" y="107"/>
                  </a:moveTo>
                  <a:lnTo>
                    <a:pt x="257" y="46"/>
                  </a:lnTo>
                  <a:lnTo>
                    <a:pt x="257" y="17"/>
                  </a:lnTo>
                  <a:lnTo>
                    <a:pt x="257" y="0"/>
                  </a:lnTo>
                  <a:lnTo>
                    <a:pt x="0" y="61"/>
                  </a:lnTo>
                  <a:lnTo>
                    <a:pt x="0" y="1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44" name="Freeform 135"/>
            <p:cNvSpPr>
              <a:spLocks/>
            </p:cNvSpPr>
            <p:nvPr userDrawn="1"/>
          </p:nvSpPr>
          <p:spPr bwMode="auto">
            <a:xfrm>
              <a:off x="14892338" y="14685963"/>
              <a:ext cx="836613" cy="301625"/>
            </a:xfrm>
            <a:custGeom>
              <a:avLst/>
              <a:gdLst>
                <a:gd name="T0" fmla="*/ 527 w 527"/>
                <a:gd name="T1" fmla="*/ 128 h 190"/>
                <a:gd name="T2" fmla="*/ 527 w 527"/>
                <a:gd name="T3" fmla="*/ 82 h 190"/>
                <a:gd name="T4" fmla="*/ 276 w 527"/>
                <a:gd name="T5" fmla="*/ 141 h 190"/>
                <a:gd name="T6" fmla="*/ 267 w 527"/>
                <a:gd name="T7" fmla="*/ 144 h 190"/>
                <a:gd name="T8" fmla="*/ 259 w 527"/>
                <a:gd name="T9" fmla="*/ 140 h 190"/>
                <a:gd name="T10" fmla="*/ 0 w 527"/>
                <a:gd name="T11" fmla="*/ 0 h 190"/>
                <a:gd name="T12" fmla="*/ 0 w 527"/>
                <a:gd name="T13" fmla="*/ 1 h 190"/>
                <a:gd name="T14" fmla="*/ 0 w 527"/>
                <a:gd name="T15" fmla="*/ 43 h 190"/>
                <a:gd name="T16" fmla="*/ 270 w 527"/>
                <a:gd name="T17" fmla="*/ 190 h 190"/>
                <a:gd name="T18" fmla="*/ 527 w 527"/>
                <a:gd name="T19" fmla="*/ 128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7" h="190">
                  <a:moveTo>
                    <a:pt x="527" y="128"/>
                  </a:moveTo>
                  <a:lnTo>
                    <a:pt x="527" y="82"/>
                  </a:lnTo>
                  <a:lnTo>
                    <a:pt x="276" y="141"/>
                  </a:lnTo>
                  <a:lnTo>
                    <a:pt x="267" y="144"/>
                  </a:lnTo>
                  <a:lnTo>
                    <a:pt x="259" y="140"/>
                  </a:lnTo>
                  <a:lnTo>
                    <a:pt x="0" y="0"/>
                  </a:lnTo>
                  <a:lnTo>
                    <a:pt x="0" y="1"/>
                  </a:lnTo>
                  <a:lnTo>
                    <a:pt x="0" y="43"/>
                  </a:lnTo>
                  <a:lnTo>
                    <a:pt x="270" y="190"/>
                  </a:lnTo>
                  <a:lnTo>
                    <a:pt x="527" y="12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45" name="Freeform 136"/>
            <p:cNvSpPr>
              <a:spLocks/>
            </p:cNvSpPr>
            <p:nvPr userDrawn="1"/>
          </p:nvSpPr>
          <p:spPr bwMode="auto">
            <a:xfrm>
              <a:off x="16168688" y="14725650"/>
              <a:ext cx="407988" cy="169863"/>
            </a:xfrm>
            <a:custGeom>
              <a:avLst/>
              <a:gdLst>
                <a:gd name="T0" fmla="*/ 0 w 257"/>
                <a:gd name="T1" fmla="*/ 107 h 107"/>
                <a:gd name="T2" fmla="*/ 257 w 257"/>
                <a:gd name="T3" fmla="*/ 47 h 107"/>
                <a:gd name="T4" fmla="*/ 257 w 257"/>
                <a:gd name="T5" fmla="*/ 17 h 107"/>
                <a:gd name="T6" fmla="*/ 257 w 257"/>
                <a:gd name="T7" fmla="*/ 0 h 107"/>
                <a:gd name="T8" fmla="*/ 0 w 257"/>
                <a:gd name="T9" fmla="*/ 61 h 107"/>
                <a:gd name="T10" fmla="*/ 0 w 257"/>
                <a:gd name="T11" fmla="*/ 107 h 107"/>
              </a:gdLst>
              <a:ahLst/>
              <a:cxnLst>
                <a:cxn ang="0">
                  <a:pos x="T0" y="T1"/>
                </a:cxn>
                <a:cxn ang="0">
                  <a:pos x="T2" y="T3"/>
                </a:cxn>
                <a:cxn ang="0">
                  <a:pos x="T4" y="T5"/>
                </a:cxn>
                <a:cxn ang="0">
                  <a:pos x="T6" y="T7"/>
                </a:cxn>
                <a:cxn ang="0">
                  <a:pos x="T8" y="T9"/>
                </a:cxn>
                <a:cxn ang="0">
                  <a:pos x="T10" y="T11"/>
                </a:cxn>
              </a:cxnLst>
              <a:rect l="0" t="0" r="r" b="b"/>
              <a:pathLst>
                <a:path w="257" h="107">
                  <a:moveTo>
                    <a:pt x="0" y="107"/>
                  </a:moveTo>
                  <a:lnTo>
                    <a:pt x="257" y="47"/>
                  </a:lnTo>
                  <a:lnTo>
                    <a:pt x="257" y="17"/>
                  </a:lnTo>
                  <a:lnTo>
                    <a:pt x="257" y="0"/>
                  </a:lnTo>
                  <a:lnTo>
                    <a:pt x="0" y="61"/>
                  </a:lnTo>
                  <a:lnTo>
                    <a:pt x="0" y="1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46" name="Freeform 137"/>
            <p:cNvSpPr>
              <a:spLocks/>
            </p:cNvSpPr>
            <p:nvPr userDrawn="1"/>
          </p:nvSpPr>
          <p:spPr bwMode="auto">
            <a:xfrm>
              <a:off x="14892338" y="14797088"/>
              <a:ext cx="836613" cy="301625"/>
            </a:xfrm>
            <a:custGeom>
              <a:avLst/>
              <a:gdLst>
                <a:gd name="T0" fmla="*/ 527 w 527"/>
                <a:gd name="T1" fmla="*/ 129 h 190"/>
                <a:gd name="T2" fmla="*/ 527 w 527"/>
                <a:gd name="T3" fmla="*/ 82 h 190"/>
                <a:gd name="T4" fmla="*/ 276 w 527"/>
                <a:gd name="T5" fmla="*/ 142 h 190"/>
                <a:gd name="T6" fmla="*/ 267 w 527"/>
                <a:gd name="T7" fmla="*/ 144 h 190"/>
                <a:gd name="T8" fmla="*/ 259 w 527"/>
                <a:gd name="T9" fmla="*/ 140 h 190"/>
                <a:gd name="T10" fmla="*/ 0 w 527"/>
                <a:gd name="T11" fmla="*/ 0 h 190"/>
                <a:gd name="T12" fmla="*/ 0 w 527"/>
                <a:gd name="T13" fmla="*/ 2 h 190"/>
                <a:gd name="T14" fmla="*/ 0 w 527"/>
                <a:gd name="T15" fmla="*/ 44 h 190"/>
                <a:gd name="T16" fmla="*/ 270 w 527"/>
                <a:gd name="T17" fmla="*/ 190 h 190"/>
                <a:gd name="T18" fmla="*/ 527 w 527"/>
                <a:gd name="T19" fmla="*/ 12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7" h="190">
                  <a:moveTo>
                    <a:pt x="527" y="129"/>
                  </a:moveTo>
                  <a:lnTo>
                    <a:pt x="527" y="82"/>
                  </a:lnTo>
                  <a:lnTo>
                    <a:pt x="276" y="142"/>
                  </a:lnTo>
                  <a:lnTo>
                    <a:pt x="267" y="144"/>
                  </a:lnTo>
                  <a:lnTo>
                    <a:pt x="259" y="140"/>
                  </a:lnTo>
                  <a:lnTo>
                    <a:pt x="0" y="0"/>
                  </a:lnTo>
                  <a:lnTo>
                    <a:pt x="0" y="2"/>
                  </a:lnTo>
                  <a:lnTo>
                    <a:pt x="0" y="44"/>
                  </a:lnTo>
                  <a:lnTo>
                    <a:pt x="270" y="190"/>
                  </a:lnTo>
                  <a:lnTo>
                    <a:pt x="527" y="1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47" name="Freeform 138"/>
            <p:cNvSpPr>
              <a:spLocks/>
            </p:cNvSpPr>
            <p:nvPr userDrawn="1"/>
          </p:nvSpPr>
          <p:spPr bwMode="auto">
            <a:xfrm>
              <a:off x="16168688" y="14839950"/>
              <a:ext cx="407988" cy="169863"/>
            </a:xfrm>
            <a:custGeom>
              <a:avLst/>
              <a:gdLst>
                <a:gd name="T0" fmla="*/ 0 w 257"/>
                <a:gd name="T1" fmla="*/ 107 h 107"/>
                <a:gd name="T2" fmla="*/ 257 w 257"/>
                <a:gd name="T3" fmla="*/ 46 h 107"/>
                <a:gd name="T4" fmla="*/ 257 w 257"/>
                <a:gd name="T5" fmla="*/ 17 h 107"/>
                <a:gd name="T6" fmla="*/ 257 w 257"/>
                <a:gd name="T7" fmla="*/ 0 h 107"/>
                <a:gd name="T8" fmla="*/ 0 w 257"/>
                <a:gd name="T9" fmla="*/ 61 h 107"/>
                <a:gd name="T10" fmla="*/ 0 w 257"/>
                <a:gd name="T11" fmla="*/ 107 h 107"/>
              </a:gdLst>
              <a:ahLst/>
              <a:cxnLst>
                <a:cxn ang="0">
                  <a:pos x="T0" y="T1"/>
                </a:cxn>
                <a:cxn ang="0">
                  <a:pos x="T2" y="T3"/>
                </a:cxn>
                <a:cxn ang="0">
                  <a:pos x="T4" y="T5"/>
                </a:cxn>
                <a:cxn ang="0">
                  <a:pos x="T6" y="T7"/>
                </a:cxn>
                <a:cxn ang="0">
                  <a:pos x="T8" y="T9"/>
                </a:cxn>
                <a:cxn ang="0">
                  <a:pos x="T10" y="T11"/>
                </a:cxn>
              </a:cxnLst>
              <a:rect l="0" t="0" r="r" b="b"/>
              <a:pathLst>
                <a:path w="257" h="107">
                  <a:moveTo>
                    <a:pt x="0" y="107"/>
                  </a:moveTo>
                  <a:lnTo>
                    <a:pt x="257" y="46"/>
                  </a:lnTo>
                  <a:lnTo>
                    <a:pt x="257" y="17"/>
                  </a:lnTo>
                  <a:lnTo>
                    <a:pt x="257" y="0"/>
                  </a:lnTo>
                  <a:lnTo>
                    <a:pt x="0" y="61"/>
                  </a:lnTo>
                  <a:lnTo>
                    <a:pt x="0" y="1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48" name="Freeform 139"/>
            <p:cNvSpPr>
              <a:spLocks/>
            </p:cNvSpPr>
            <p:nvPr userDrawn="1"/>
          </p:nvSpPr>
          <p:spPr bwMode="auto">
            <a:xfrm>
              <a:off x="14892338" y="14909800"/>
              <a:ext cx="836613" cy="301625"/>
            </a:xfrm>
            <a:custGeom>
              <a:avLst/>
              <a:gdLst>
                <a:gd name="T0" fmla="*/ 276 w 527"/>
                <a:gd name="T1" fmla="*/ 142 h 190"/>
                <a:gd name="T2" fmla="*/ 267 w 527"/>
                <a:gd name="T3" fmla="*/ 145 h 190"/>
                <a:gd name="T4" fmla="*/ 259 w 527"/>
                <a:gd name="T5" fmla="*/ 140 h 190"/>
                <a:gd name="T6" fmla="*/ 0 w 527"/>
                <a:gd name="T7" fmla="*/ 0 h 190"/>
                <a:gd name="T8" fmla="*/ 0 w 527"/>
                <a:gd name="T9" fmla="*/ 2 h 190"/>
                <a:gd name="T10" fmla="*/ 0 w 527"/>
                <a:gd name="T11" fmla="*/ 44 h 190"/>
                <a:gd name="T12" fmla="*/ 270 w 527"/>
                <a:gd name="T13" fmla="*/ 190 h 190"/>
                <a:gd name="T14" fmla="*/ 527 w 527"/>
                <a:gd name="T15" fmla="*/ 129 h 190"/>
                <a:gd name="T16" fmla="*/ 527 w 527"/>
                <a:gd name="T17" fmla="*/ 83 h 190"/>
                <a:gd name="T18" fmla="*/ 276 w 527"/>
                <a:gd name="T19" fmla="*/ 142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7" h="190">
                  <a:moveTo>
                    <a:pt x="276" y="142"/>
                  </a:moveTo>
                  <a:lnTo>
                    <a:pt x="267" y="145"/>
                  </a:lnTo>
                  <a:lnTo>
                    <a:pt x="259" y="140"/>
                  </a:lnTo>
                  <a:lnTo>
                    <a:pt x="0" y="0"/>
                  </a:lnTo>
                  <a:lnTo>
                    <a:pt x="0" y="2"/>
                  </a:lnTo>
                  <a:lnTo>
                    <a:pt x="0" y="44"/>
                  </a:lnTo>
                  <a:lnTo>
                    <a:pt x="270" y="190"/>
                  </a:lnTo>
                  <a:lnTo>
                    <a:pt x="527" y="129"/>
                  </a:lnTo>
                  <a:lnTo>
                    <a:pt x="527" y="83"/>
                  </a:lnTo>
                  <a:lnTo>
                    <a:pt x="276" y="1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49" name="Freeform 140"/>
            <p:cNvSpPr>
              <a:spLocks/>
            </p:cNvSpPr>
            <p:nvPr userDrawn="1"/>
          </p:nvSpPr>
          <p:spPr bwMode="auto">
            <a:xfrm>
              <a:off x="15755938" y="14236700"/>
              <a:ext cx="820738" cy="328613"/>
            </a:xfrm>
            <a:custGeom>
              <a:avLst/>
              <a:gdLst>
                <a:gd name="T0" fmla="*/ 433 w 860"/>
                <a:gd name="T1" fmla="*/ 331 h 344"/>
                <a:gd name="T2" fmla="*/ 433 w 860"/>
                <a:gd name="T3" fmla="*/ 344 h 344"/>
                <a:gd name="T4" fmla="*/ 860 w 860"/>
                <a:gd name="T5" fmla="*/ 243 h 344"/>
                <a:gd name="T6" fmla="*/ 410 w 860"/>
                <a:gd name="T7" fmla="*/ 0 h 344"/>
                <a:gd name="T8" fmla="*/ 0 w 860"/>
                <a:gd name="T9" fmla="*/ 97 h 344"/>
                <a:gd name="T10" fmla="*/ 55 w 860"/>
                <a:gd name="T11" fmla="*/ 127 h 344"/>
                <a:gd name="T12" fmla="*/ 299 w 860"/>
                <a:gd name="T13" fmla="*/ 69 h 344"/>
                <a:gd name="T14" fmla="*/ 302 w 860"/>
                <a:gd name="T15" fmla="*/ 71 h 344"/>
                <a:gd name="T16" fmla="*/ 384 w 860"/>
                <a:gd name="T17" fmla="*/ 87 h 344"/>
                <a:gd name="T18" fmla="*/ 439 w 860"/>
                <a:gd name="T19" fmla="*/ 81 h 344"/>
                <a:gd name="T20" fmla="*/ 440 w 860"/>
                <a:gd name="T21" fmla="*/ 81 h 344"/>
                <a:gd name="T22" fmla="*/ 667 w 860"/>
                <a:gd name="T23" fmla="*/ 203 h 344"/>
                <a:gd name="T24" fmla="*/ 666 w 860"/>
                <a:gd name="T25" fmla="*/ 203 h 344"/>
                <a:gd name="T26" fmla="*/ 638 w 860"/>
                <a:gd name="T27" fmla="*/ 252 h 344"/>
                <a:gd name="T28" fmla="*/ 638 w 860"/>
                <a:gd name="T29" fmla="*/ 253 h 344"/>
                <a:gd name="T30" fmla="*/ 396 w 860"/>
                <a:gd name="T31" fmla="*/ 310 h 344"/>
                <a:gd name="T32" fmla="*/ 433 w 860"/>
                <a:gd name="T33" fmla="*/ 331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60" h="344">
                  <a:moveTo>
                    <a:pt x="433" y="331"/>
                  </a:moveTo>
                  <a:cubicBezTo>
                    <a:pt x="433" y="344"/>
                    <a:pt x="433" y="344"/>
                    <a:pt x="433" y="344"/>
                  </a:cubicBezTo>
                  <a:cubicBezTo>
                    <a:pt x="860" y="243"/>
                    <a:pt x="860" y="243"/>
                    <a:pt x="860" y="243"/>
                  </a:cubicBezTo>
                  <a:cubicBezTo>
                    <a:pt x="410" y="0"/>
                    <a:pt x="410" y="0"/>
                    <a:pt x="410" y="0"/>
                  </a:cubicBezTo>
                  <a:cubicBezTo>
                    <a:pt x="0" y="97"/>
                    <a:pt x="0" y="97"/>
                    <a:pt x="0" y="97"/>
                  </a:cubicBezTo>
                  <a:cubicBezTo>
                    <a:pt x="55" y="127"/>
                    <a:pt x="55" y="127"/>
                    <a:pt x="55" y="127"/>
                  </a:cubicBezTo>
                  <a:cubicBezTo>
                    <a:pt x="299" y="69"/>
                    <a:pt x="299" y="69"/>
                    <a:pt x="299" y="69"/>
                  </a:cubicBezTo>
                  <a:cubicBezTo>
                    <a:pt x="300" y="70"/>
                    <a:pt x="301" y="70"/>
                    <a:pt x="302" y="71"/>
                  </a:cubicBezTo>
                  <a:cubicBezTo>
                    <a:pt x="321" y="81"/>
                    <a:pt x="352" y="87"/>
                    <a:pt x="384" y="87"/>
                  </a:cubicBezTo>
                  <a:cubicBezTo>
                    <a:pt x="403" y="87"/>
                    <a:pt x="422" y="85"/>
                    <a:pt x="439" y="81"/>
                  </a:cubicBezTo>
                  <a:cubicBezTo>
                    <a:pt x="440" y="81"/>
                    <a:pt x="440" y="81"/>
                    <a:pt x="440" y="81"/>
                  </a:cubicBezTo>
                  <a:cubicBezTo>
                    <a:pt x="667" y="203"/>
                    <a:pt x="667" y="203"/>
                    <a:pt x="667" y="203"/>
                  </a:cubicBezTo>
                  <a:cubicBezTo>
                    <a:pt x="666" y="203"/>
                    <a:pt x="666" y="203"/>
                    <a:pt x="666" y="203"/>
                  </a:cubicBezTo>
                  <a:cubicBezTo>
                    <a:pt x="620" y="214"/>
                    <a:pt x="608" y="236"/>
                    <a:pt x="638" y="252"/>
                  </a:cubicBezTo>
                  <a:cubicBezTo>
                    <a:pt x="638" y="252"/>
                    <a:pt x="638" y="252"/>
                    <a:pt x="638" y="253"/>
                  </a:cubicBezTo>
                  <a:cubicBezTo>
                    <a:pt x="396" y="310"/>
                    <a:pt x="396" y="310"/>
                    <a:pt x="396" y="310"/>
                  </a:cubicBezTo>
                  <a:lnTo>
                    <a:pt x="433" y="33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50" name="Freeform 141"/>
            <p:cNvSpPr>
              <a:spLocks/>
            </p:cNvSpPr>
            <p:nvPr userDrawn="1"/>
          </p:nvSpPr>
          <p:spPr bwMode="auto">
            <a:xfrm>
              <a:off x="14892338" y="14441488"/>
              <a:ext cx="819150" cy="325438"/>
            </a:xfrm>
            <a:custGeom>
              <a:avLst/>
              <a:gdLst>
                <a:gd name="T0" fmla="*/ 859 w 859"/>
                <a:gd name="T1" fmla="*/ 243 h 340"/>
                <a:gd name="T2" fmla="*/ 805 w 859"/>
                <a:gd name="T3" fmla="*/ 213 h 340"/>
                <a:gd name="T4" fmla="*/ 565 w 859"/>
                <a:gd name="T5" fmla="*/ 270 h 340"/>
                <a:gd name="T6" fmla="*/ 565 w 859"/>
                <a:gd name="T7" fmla="*/ 270 h 340"/>
                <a:gd name="T8" fmla="*/ 482 w 859"/>
                <a:gd name="T9" fmla="*/ 254 h 340"/>
                <a:gd name="T10" fmla="*/ 427 w 859"/>
                <a:gd name="T11" fmla="*/ 260 h 340"/>
                <a:gd name="T12" fmla="*/ 423 w 859"/>
                <a:gd name="T13" fmla="*/ 261 h 340"/>
                <a:gd name="T14" fmla="*/ 196 w 859"/>
                <a:gd name="T15" fmla="*/ 139 h 340"/>
                <a:gd name="T16" fmla="*/ 201 w 859"/>
                <a:gd name="T17" fmla="*/ 138 h 340"/>
                <a:gd name="T18" fmla="*/ 229 w 859"/>
                <a:gd name="T19" fmla="*/ 88 h 340"/>
                <a:gd name="T20" fmla="*/ 225 w 859"/>
                <a:gd name="T21" fmla="*/ 87 h 340"/>
                <a:gd name="T22" fmla="*/ 464 w 859"/>
                <a:gd name="T23" fmla="*/ 30 h 340"/>
                <a:gd name="T24" fmla="*/ 410 w 859"/>
                <a:gd name="T25" fmla="*/ 0 h 340"/>
                <a:gd name="T26" fmla="*/ 0 w 859"/>
                <a:gd name="T27" fmla="*/ 97 h 340"/>
                <a:gd name="T28" fmla="*/ 450 w 859"/>
                <a:gd name="T29" fmla="*/ 340 h 340"/>
                <a:gd name="T30" fmla="*/ 859 w 859"/>
                <a:gd name="T31" fmla="*/ 243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59" h="340">
                  <a:moveTo>
                    <a:pt x="859" y="243"/>
                  </a:moveTo>
                  <a:cubicBezTo>
                    <a:pt x="805" y="213"/>
                    <a:pt x="805" y="213"/>
                    <a:pt x="805" y="213"/>
                  </a:cubicBezTo>
                  <a:cubicBezTo>
                    <a:pt x="565" y="270"/>
                    <a:pt x="565" y="270"/>
                    <a:pt x="565" y="270"/>
                  </a:cubicBezTo>
                  <a:cubicBezTo>
                    <a:pt x="565" y="270"/>
                    <a:pt x="565" y="270"/>
                    <a:pt x="565" y="270"/>
                  </a:cubicBezTo>
                  <a:cubicBezTo>
                    <a:pt x="546" y="259"/>
                    <a:pt x="514" y="254"/>
                    <a:pt x="482" y="254"/>
                  </a:cubicBezTo>
                  <a:cubicBezTo>
                    <a:pt x="463" y="254"/>
                    <a:pt x="444" y="256"/>
                    <a:pt x="427" y="260"/>
                  </a:cubicBezTo>
                  <a:cubicBezTo>
                    <a:pt x="426" y="260"/>
                    <a:pt x="424" y="261"/>
                    <a:pt x="423" y="261"/>
                  </a:cubicBezTo>
                  <a:cubicBezTo>
                    <a:pt x="196" y="139"/>
                    <a:pt x="196" y="139"/>
                    <a:pt x="196" y="139"/>
                  </a:cubicBezTo>
                  <a:cubicBezTo>
                    <a:pt x="198" y="138"/>
                    <a:pt x="199" y="138"/>
                    <a:pt x="201" y="138"/>
                  </a:cubicBezTo>
                  <a:cubicBezTo>
                    <a:pt x="247" y="127"/>
                    <a:pt x="259" y="105"/>
                    <a:pt x="229" y="88"/>
                  </a:cubicBezTo>
                  <a:cubicBezTo>
                    <a:pt x="228" y="88"/>
                    <a:pt x="226" y="87"/>
                    <a:pt x="225" y="87"/>
                  </a:cubicBezTo>
                  <a:cubicBezTo>
                    <a:pt x="464" y="30"/>
                    <a:pt x="464" y="30"/>
                    <a:pt x="464" y="30"/>
                  </a:cubicBezTo>
                  <a:cubicBezTo>
                    <a:pt x="410" y="0"/>
                    <a:pt x="410" y="0"/>
                    <a:pt x="410" y="0"/>
                  </a:cubicBezTo>
                  <a:cubicBezTo>
                    <a:pt x="0" y="97"/>
                    <a:pt x="0" y="97"/>
                    <a:pt x="0" y="97"/>
                  </a:cubicBezTo>
                  <a:cubicBezTo>
                    <a:pt x="450" y="340"/>
                    <a:pt x="450" y="340"/>
                    <a:pt x="450" y="340"/>
                  </a:cubicBezTo>
                  <a:lnTo>
                    <a:pt x="859" y="24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51" name="Freeform 142"/>
            <p:cNvSpPr>
              <a:spLocks/>
            </p:cNvSpPr>
            <p:nvPr userDrawn="1"/>
          </p:nvSpPr>
          <p:spPr bwMode="auto">
            <a:xfrm>
              <a:off x="15354300" y="14351000"/>
              <a:ext cx="771525" cy="746125"/>
            </a:xfrm>
            <a:custGeom>
              <a:avLst/>
              <a:gdLst>
                <a:gd name="T0" fmla="*/ 0 w 486"/>
                <a:gd name="T1" fmla="*/ 51 h 470"/>
                <a:gd name="T2" fmla="*/ 263 w 486"/>
                <a:gd name="T3" fmla="*/ 193 h 470"/>
                <a:gd name="T4" fmla="*/ 263 w 486"/>
                <a:gd name="T5" fmla="*/ 470 h 470"/>
                <a:gd name="T6" fmla="*/ 486 w 486"/>
                <a:gd name="T7" fmla="*/ 417 h 470"/>
                <a:gd name="T8" fmla="*/ 486 w 486"/>
                <a:gd name="T9" fmla="*/ 143 h 470"/>
                <a:gd name="T10" fmla="*/ 220 w 486"/>
                <a:gd name="T11" fmla="*/ 0 h 470"/>
                <a:gd name="T12" fmla="*/ 0 w 486"/>
                <a:gd name="T13" fmla="*/ 51 h 470"/>
              </a:gdLst>
              <a:ahLst/>
              <a:cxnLst>
                <a:cxn ang="0">
                  <a:pos x="T0" y="T1"/>
                </a:cxn>
                <a:cxn ang="0">
                  <a:pos x="T2" y="T3"/>
                </a:cxn>
                <a:cxn ang="0">
                  <a:pos x="T4" y="T5"/>
                </a:cxn>
                <a:cxn ang="0">
                  <a:pos x="T6" y="T7"/>
                </a:cxn>
                <a:cxn ang="0">
                  <a:pos x="T8" y="T9"/>
                </a:cxn>
                <a:cxn ang="0">
                  <a:pos x="T10" y="T11"/>
                </a:cxn>
                <a:cxn ang="0">
                  <a:pos x="T12" y="T13"/>
                </a:cxn>
              </a:cxnLst>
              <a:rect l="0" t="0" r="r" b="b"/>
              <a:pathLst>
                <a:path w="486" h="470">
                  <a:moveTo>
                    <a:pt x="0" y="51"/>
                  </a:moveTo>
                  <a:lnTo>
                    <a:pt x="263" y="193"/>
                  </a:lnTo>
                  <a:lnTo>
                    <a:pt x="263" y="470"/>
                  </a:lnTo>
                  <a:lnTo>
                    <a:pt x="486" y="417"/>
                  </a:lnTo>
                  <a:lnTo>
                    <a:pt x="486" y="143"/>
                  </a:lnTo>
                  <a:lnTo>
                    <a:pt x="220" y="0"/>
                  </a:lnTo>
                  <a:lnTo>
                    <a:pt x="0" y="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grpSp>
    </p:spTree>
    <p:extLst>
      <p:ext uri="{BB962C8B-B14F-4D97-AF65-F5344CB8AC3E}">
        <p14:creationId xmlns:p14="http://schemas.microsoft.com/office/powerpoint/2010/main" val="1033051085"/>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D93E7FF3-ED48-498D-9E75-98B0BEDD14AF}" type="datetime1">
              <a:rPr lang="en-US" smtClean="0"/>
              <a:t>10/7/2017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F48F03-1037-497D-98A0-A1692CD7CC6F}" type="slidenum">
              <a:rPr lang="en-IN" smtClean="0"/>
              <a:pPr/>
              <a:t>‹#›</a:t>
            </a:fld>
            <a:endParaRPr lang="en-I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AAE5D94-8D8D-4F4D-AA1D-F263E957E278}" type="datetime1">
              <a:rPr lang="en-US" smtClean="0"/>
              <a:t>10/7/2017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F48F03-1037-497D-98A0-A1692CD7CC6F}" type="slidenum">
              <a:rPr lang="en-IN" smtClean="0"/>
              <a:pPr/>
              <a:t>‹#›</a:t>
            </a:fld>
            <a:endParaRPr lang="en-I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EE745C-3887-4221-B21E-E650654D7F6E}" type="datetime1">
              <a:rPr lang="en-US" smtClean="0"/>
              <a:t>10/7/2017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F48F03-1037-497D-98A0-A1692CD7CC6F}" type="slidenum">
              <a:rPr lang="en-IN" smtClean="0"/>
              <a:pPr/>
              <a:t>‹#›</a:t>
            </a:fld>
            <a:endParaRPr lang="en-I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205897AB-ED73-42F8-848D-499E95162A2C}" type="datetime1">
              <a:rPr lang="en-US" smtClean="0"/>
              <a:t>10/7/2017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F48F03-1037-497D-98A0-A1692CD7CC6F}" type="slidenum">
              <a:rPr lang="en-IN" smtClean="0"/>
              <a:pPr/>
              <a:t>‹#›</a:t>
            </a:fld>
            <a:endParaRPr lang="en-I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75030687-E178-4042-BF82-B863A847CCEA}" type="datetime1">
              <a:rPr lang="en-US" smtClean="0"/>
              <a:t>10/7/2017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0F48F03-1037-497D-98A0-A1692CD7CC6F}" type="slidenum">
              <a:rPr lang="en-IN" smtClean="0"/>
              <a:pPr/>
              <a:t>‹#›</a:t>
            </a:fld>
            <a:endParaRPr lang="en-I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B9B9CFA0-B40E-497C-BBD9-7AE173E15F74}" type="datetime1">
              <a:rPr lang="en-US" smtClean="0"/>
              <a:t>10/7/2017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0F48F03-1037-497D-98A0-A1692CD7CC6F}" type="slidenum">
              <a:rPr lang="en-IN" smtClean="0"/>
              <a:pPr/>
              <a:t>‹#›</a:t>
            </a:fld>
            <a:endParaRPr lang="en-I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7BD9F1-EA42-44C9-8891-45570B1FD6C2}" type="datetime1">
              <a:rPr lang="en-US" smtClean="0"/>
              <a:t>10/7/2017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0F48F03-1037-497D-98A0-A1692CD7CC6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25D6BE57-ECA1-467B-AFD3-8E2D99EB7F7A}" type="datetime1">
              <a:rPr lang="en-US" smtClean="0"/>
              <a:t>10/7/2017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4551E8-1125-4767-8734-F5EA1C8CF950}" type="slidenum">
              <a:rPr lang="en-IN" smtClean="0"/>
              <a:pPr/>
              <a:t>‹#›</a:t>
            </a:fld>
            <a:endParaRPr lang="en-I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683CE09-A9AA-45C0-88ED-5FE403A80E8A}" type="datetime1">
              <a:rPr lang="en-US" smtClean="0"/>
              <a:t>10/7/2017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F48F03-1037-497D-98A0-A1692CD7CC6F}" type="slidenum">
              <a:rPr lang="en-IN" smtClean="0"/>
              <a:pPr/>
              <a:t>‹#›</a:t>
            </a:fld>
            <a:endParaRPr lang="en-I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F0C646-35BD-4BF6-91CC-D87825AF374F}" type="datetime1">
              <a:rPr lang="en-US" smtClean="0"/>
              <a:t>10/7/2017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F48F03-1037-497D-98A0-A1692CD7CC6F}" type="slidenum">
              <a:rPr lang="en-IN" smtClean="0"/>
              <a:pPr/>
              <a:t>‹#›</a:t>
            </a:fld>
            <a:endParaRPr lang="en-I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1D84727-D4EE-47BF-99EF-68D24056CA9C}" type="datetime1">
              <a:rPr lang="en-US" smtClean="0"/>
              <a:t>10/7/2017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F48F03-1037-497D-98A0-A1692CD7CC6F}" type="slidenum">
              <a:rPr lang="en-IN" smtClean="0"/>
              <a:pPr/>
              <a:t>‹#›</a:t>
            </a:fld>
            <a:endParaRPr lang="en-IN"/>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508B707A-8C84-46D8-961C-B0AC2AE3DD84}" type="datetime1">
              <a:rPr lang="en-US" smtClean="0"/>
              <a:t>10/7/2017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F48F03-1037-497D-98A0-A1692CD7CC6F}" type="slidenum">
              <a:rPr lang="en-IN" smtClean="0"/>
              <a:pPr/>
              <a:t>‹#›</a:t>
            </a:fld>
            <a:endParaRPr lang="en-IN"/>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Divider Slide with Image 1">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b="6110"/>
          <a:stretch/>
        </p:blipFill>
        <p:spPr>
          <a:xfrm>
            <a:off x="-1" y="0"/>
            <a:ext cx="9148865" cy="6252883"/>
          </a:xfrm>
          <a:prstGeom prst="rect">
            <a:avLst/>
          </a:prstGeom>
        </p:spPr>
      </p:pic>
      <p:sp>
        <p:nvSpPr>
          <p:cNvPr id="2" name="Title 1"/>
          <p:cNvSpPr>
            <a:spLocks noGrp="1"/>
          </p:cNvSpPr>
          <p:nvPr>
            <p:ph type="title"/>
          </p:nvPr>
        </p:nvSpPr>
        <p:spPr>
          <a:xfrm>
            <a:off x="3325091" y="2602946"/>
            <a:ext cx="5611091" cy="1296701"/>
          </a:xfrm>
        </p:spPr>
        <p:txBody>
          <a:bodyPr anchor="ctr">
            <a:noAutofit/>
          </a:bodyPr>
          <a:lstStyle>
            <a:lvl1pPr marL="0" algn="l" defTabSz="887553" rtl="0" eaLnBrk="1" latinLnBrk="0" hangingPunct="1">
              <a:spcBef>
                <a:spcPct val="0"/>
              </a:spcBef>
              <a:buNone/>
              <a:defRPr lang="en-GB" sz="2471" b="1" kern="1200" cap="none" baseline="0" dirty="0">
                <a:solidFill>
                  <a:schemeClr val="bg1"/>
                </a:solidFill>
                <a:latin typeface="+mj-lt"/>
                <a:ea typeface="+mj-ea"/>
                <a:cs typeface="+mj-cs"/>
              </a:defRPr>
            </a:lvl1pPr>
          </a:lstStyle>
          <a:p>
            <a:r>
              <a:rPr lang="en-US" dirty="0"/>
              <a:t>Click to edit Master title style</a:t>
            </a:r>
            <a:endParaRPr lang="en-GB" dirty="0"/>
          </a:p>
        </p:txBody>
      </p:sp>
      <p:sp>
        <p:nvSpPr>
          <p:cNvPr id="3" name="Oval 2"/>
          <p:cNvSpPr/>
          <p:nvPr userDrawn="1"/>
        </p:nvSpPr>
        <p:spPr>
          <a:xfrm>
            <a:off x="1940258" y="658802"/>
            <a:ext cx="709714" cy="68884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dirty="0"/>
          </a:p>
        </p:txBody>
      </p:sp>
      <p:sp>
        <p:nvSpPr>
          <p:cNvPr id="10" name="Oval 9"/>
          <p:cNvSpPr/>
          <p:nvPr userDrawn="1"/>
        </p:nvSpPr>
        <p:spPr>
          <a:xfrm>
            <a:off x="1940258" y="1619560"/>
            <a:ext cx="709714" cy="68884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dirty="0"/>
          </a:p>
        </p:txBody>
      </p:sp>
      <p:sp>
        <p:nvSpPr>
          <p:cNvPr id="12" name="Oval 11"/>
          <p:cNvSpPr/>
          <p:nvPr userDrawn="1"/>
        </p:nvSpPr>
        <p:spPr>
          <a:xfrm>
            <a:off x="1940258" y="4322939"/>
            <a:ext cx="709714" cy="68884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dirty="0"/>
          </a:p>
        </p:txBody>
      </p:sp>
      <p:sp>
        <p:nvSpPr>
          <p:cNvPr id="13" name="Oval 12"/>
          <p:cNvSpPr/>
          <p:nvPr userDrawn="1"/>
        </p:nvSpPr>
        <p:spPr>
          <a:xfrm>
            <a:off x="1940258" y="5230199"/>
            <a:ext cx="709714" cy="68884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dirty="0"/>
          </a:p>
        </p:txBody>
      </p:sp>
      <p:sp>
        <p:nvSpPr>
          <p:cNvPr id="14" name="Oval 13"/>
          <p:cNvSpPr/>
          <p:nvPr userDrawn="1"/>
        </p:nvSpPr>
        <p:spPr>
          <a:xfrm>
            <a:off x="1549032" y="2550552"/>
            <a:ext cx="1521334" cy="147658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dirty="0"/>
          </a:p>
        </p:txBody>
      </p:sp>
      <p:grpSp>
        <p:nvGrpSpPr>
          <p:cNvPr id="4" name="Group 3"/>
          <p:cNvGrpSpPr/>
          <p:nvPr userDrawn="1"/>
        </p:nvGrpSpPr>
        <p:grpSpPr>
          <a:xfrm>
            <a:off x="2027738" y="719301"/>
            <a:ext cx="490252" cy="477615"/>
            <a:chOff x="9090025" y="8066088"/>
            <a:chExt cx="1271588" cy="1276350"/>
          </a:xfrm>
          <a:solidFill>
            <a:schemeClr val="accent3"/>
          </a:solidFill>
        </p:grpSpPr>
        <p:sp>
          <p:nvSpPr>
            <p:cNvPr id="15" name="Freeform 54"/>
            <p:cNvSpPr>
              <a:spLocks noEditPoints="1"/>
            </p:cNvSpPr>
            <p:nvPr userDrawn="1"/>
          </p:nvSpPr>
          <p:spPr bwMode="auto">
            <a:xfrm>
              <a:off x="9090025" y="9174163"/>
              <a:ext cx="349250" cy="166688"/>
            </a:xfrm>
            <a:custGeom>
              <a:avLst/>
              <a:gdLst>
                <a:gd name="T0" fmla="*/ 365 w 365"/>
                <a:gd name="T1" fmla="*/ 112 h 175"/>
                <a:gd name="T2" fmla="*/ 365 w 365"/>
                <a:gd name="T3" fmla="*/ 63 h 175"/>
                <a:gd name="T4" fmla="*/ 182 w 365"/>
                <a:gd name="T5" fmla="*/ 0 h 175"/>
                <a:gd name="T6" fmla="*/ 0 w 365"/>
                <a:gd name="T7" fmla="*/ 63 h 175"/>
                <a:gd name="T8" fmla="*/ 0 w 365"/>
                <a:gd name="T9" fmla="*/ 112 h 175"/>
                <a:gd name="T10" fmla="*/ 182 w 365"/>
                <a:gd name="T11" fmla="*/ 175 h 175"/>
                <a:gd name="T12" fmla="*/ 365 w 365"/>
                <a:gd name="T13" fmla="*/ 112 h 175"/>
                <a:gd name="T14" fmla="*/ 333 w 365"/>
                <a:gd name="T15" fmla="*/ 141 h 175"/>
                <a:gd name="T16" fmla="*/ 309 w 365"/>
                <a:gd name="T17" fmla="*/ 151 h 175"/>
                <a:gd name="T18" fmla="*/ 309 w 365"/>
                <a:gd name="T19" fmla="*/ 104 h 175"/>
                <a:gd name="T20" fmla="*/ 333 w 365"/>
                <a:gd name="T21" fmla="*/ 94 h 175"/>
                <a:gd name="T22" fmla="*/ 333 w 365"/>
                <a:gd name="T23" fmla="*/ 141 h 175"/>
                <a:gd name="T24" fmla="*/ 58 w 365"/>
                <a:gd name="T25" fmla="*/ 33 h 175"/>
                <a:gd name="T26" fmla="*/ 182 w 365"/>
                <a:gd name="T27" fmla="*/ 15 h 175"/>
                <a:gd name="T28" fmla="*/ 307 w 365"/>
                <a:gd name="T29" fmla="*/ 33 h 175"/>
                <a:gd name="T30" fmla="*/ 350 w 365"/>
                <a:gd name="T31" fmla="*/ 63 h 175"/>
                <a:gd name="T32" fmla="*/ 307 w 365"/>
                <a:gd name="T33" fmla="*/ 94 h 175"/>
                <a:gd name="T34" fmla="*/ 182 w 365"/>
                <a:gd name="T35" fmla="*/ 112 h 175"/>
                <a:gd name="T36" fmla="*/ 58 w 365"/>
                <a:gd name="T37" fmla="*/ 94 h 175"/>
                <a:gd name="T38" fmla="*/ 15 w 365"/>
                <a:gd name="T39" fmla="*/ 63 h 175"/>
                <a:gd name="T40" fmla="*/ 58 w 365"/>
                <a:gd name="T41" fmla="*/ 33 h 175"/>
                <a:gd name="T42" fmla="*/ 41 w 365"/>
                <a:gd name="T43" fmla="*/ 145 h 175"/>
                <a:gd name="T44" fmla="*/ 17 w 365"/>
                <a:gd name="T45" fmla="*/ 131 h 175"/>
                <a:gd name="T46" fmla="*/ 17 w 365"/>
                <a:gd name="T47" fmla="*/ 84 h 175"/>
                <a:gd name="T48" fmla="*/ 41 w 365"/>
                <a:gd name="T49" fmla="*/ 98 h 175"/>
                <a:gd name="T50" fmla="*/ 41 w 365"/>
                <a:gd name="T51" fmla="*/ 145 h 175"/>
                <a:gd name="T52" fmla="*/ 77 w 365"/>
                <a:gd name="T53" fmla="*/ 157 h 175"/>
                <a:gd name="T54" fmla="*/ 53 w 365"/>
                <a:gd name="T55" fmla="*/ 150 h 175"/>
                <a:gd name="T56" fmla="*/ 53 w 365"/>
                <a:gd name="T57" fmla="*/ 103 h 175"/>
                <a:gd name="T58" fmla="*/ 77 w 365"/>
                <a:gd name="T59" fmla="*/ 110 h 175"/>
                <a:gd name="T60" fmla="*/ 77 w 365"/>
                <a:gd name="T61" fmla="*/ 157 h 175"/>
                <a:gd name="T62" fmla="*/ 113 w 365"/>
                <a:gd name="T63" fmla="*/ 165 h 175"/>
                <a:gd name="T64" fmla="*/ 88 w 365"/>
                <a:gd name="T65" fmla="*/ 160 h 175"/>
                <a:gd name="T66" fmla="*/ 88 w 365"/>
                <a:gd name="T67" fmla="*/ 113 h 175"/>
                <a:gd name="T68" fmla="*/ 113 w 365"/>
                <a:gd name="T69" fmla="*/ 117 h 175"/>
                <a:gd name="T70" fmla="*/ 113 w 365"/>
                <a:gd name="T71" fmla="*/ 165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5" h="175">
                  <a:moveTo>
                    <a:pt x="365" y="112"/>
                  </a:moveTo>
                  <a:cubicBezTo>
                    <a:pt x="365" y="63"/>
                    <a:pt x="365" y="63"/>
                    <a:pt x="365" y="63"/>
                  </a:cubicBezTo>
                  <a:cubicBezTo>
                    <a:pt x="365" y="28"/>
                    <a:pt x="283" y="0"/>
                    <a:pt x="182" y="0"/>
                  </a:cubicBezTo>
                  <a:cubicBezTo>
                    <a:pt x="81" y="0"/>
                    <a:pt x="0" y="28"/>
                    <a:pt x="0" y="63"/>
                  </a:cubicBezTo>
                  <a:cubicBezTo>
                    <a:pt x="0" y="112"/>
                    <a:pt x="0" y="112"/>
                    <a:pt x="0" y="112"/>
                  </a:cubicBezTo>
                  <a:cubicBezTo>
                    <a:pt x="0" y="147"/>
                    <a:pt x="81" y="175"/>
                    <a:pt x="182" y="175"/>
                  </a:cubicBezTo>
                  <a:cubicBezTo>
                    <a:pt x="283" y="175"/>
                    <a:pt x="365" y="147"/>
                    <a:pt x="365" y="112"/>
                  </a:cubicBezTo>
                  <a:close/>
                  <a:moveTo>
                    <a:pt x="333" y="141"/>
                  </a:moveTo>
                  <a:cubicBezTo>
                    <a:pt x="326" y="145"/>
                    <a:pt x="318" y="148"/>
                    <a:pt x="309" y="151"/>
                  </a:cubicBezTo>
                  <a:cubicBezTo>
                    <a:pt x="309" y="104"/>
                    <a:pt x="309" y="104"/>
                    <a:pt x="309" y="104"/>
                  </a:cubicBezTo>
                  <a:cubicBezTo>
                    <a:pt x="318" y="101"/>
                    <a:pt x="326" y="97"/>
                    <a:pt x="333" y="94"/>
                  </a:cubicBezTo>
                  <a:lnTo>
                    <a:pt x="333" y="141"/>
                  </a:lnTo>
                  <a:close/>
                  <a:moveTo>
                    <a:pt x="58" y="33"/>
                  </a:moveTo>
                  <a:cubicBezTo>
                    <a:pt x="91" y="21"/>
                    <a:pt x="135" y="15"/>
                    <a:pt x="182" y="15"/>
                  </a:cubicBezTo>
                  <a:cubicBezTo>
                    <a:pt x="230" y="15"/>
                    <a:pt x="274" y="21"/>
                    <a:pt x="307" y="33"/>
                  </a:cubicBezTo>
                  <a:cubicBezTo>
                    <a:pt x="337" y="43"/>
                    <a:pt x="350" y="56"/>
                    <a:pt x="350" y="63"/>
                  </a:cubicBezTo>
                  <a:cubicBezTo>
                    <a:pt x="350" y="71"/>
                    <a:pt x="337" y="84"/>
                    <a:pt x="307" y="94"/>
                  </a:cubicBezTo>
                  <a:cubicBezTo>
                    <a:pt x="274" y="106"/>
                    <a:pt x="230" y="112"/>
                    <a:pt x="182" y="112"/>
                  </a:cubicBezTo>
                  <a:cubicBezTo>
                    <a:pt x="135" y="112"/>
                    <a:pt x="91" y="106"/>
                    <a:pt x="58" y="94"/>
                  </a:cubicBezTo>
                  <a:cubicBezTo>
                    <a:pt x="28" y="84"/>
                    <a:pt x="15" y="71"/>
                    <a:pt x="15" y="63"/>
                  </a:cubicBezTo>
                  <a:cubicBezTo>
                    <a:pt x="15" y="56"/>
                    <a:pt x="28" y="43"/>
                    <a:pt x="58" y="33"/>
                  </a:cubicBezTo>
                  <a:close/>
                  <a:moveTo>
                    <a:pt x="41" y="145"/>
                  </a:moveTo>
                  <a:cubicBezTo>
                    <a:pt x="31" y="141"/>
                    <a:pt x="23" y="136"/>
                    <a:pt x="17" y="131"/>
                  </a:cubicBezTo>
                  <a:cubicBezTo>
                    <a:pt x="17" y="84"/>
                    <a:pt x="17" y="84"/>
                    <a:pt x="17" y="84"/>
                  </a:cubicBezTo>
                  <a:cubicBezTo>
                    <a:pt x="23" y="89"/>
                    <a:pt x="31" y="94"/>
                    <a:pt x="41" y="98"/>
                  </a:cubicBezTo>
                  <a:lnTo>
                    <a:pt x="41" y="145"/>
                  </a:lnTo>
                  <a:close/>
                  <a:moveTo>
                    <a:pt x="77" y="157"/>
                  </a:moveTo>
                  <a:cubicBezTo>
                    <a:pt x="68" y="155"/>
                    <a:pt x="60" y="153"/>
                    <a:pt x="53" y="150"/>
                  </a:cubicBezTo>
                  <a:cubicBezTo>
                    <a:pt x="53" y="103"/>
                    <a:pt x="53" y="103"/>
                    <a:pt x="53" y="103"/>
                  </a:cubicBezTo>
                  <a:cubicBezTo>
                    <a:pt x="60" y="105"/>
                    <a:pt x="68" y="108"/>
                    <a:pt x="77" y="110"/>
                  </a:cubicBezTo>
                  <a:lnTo>
                    <a:pt x="77" y="157"/>
                  </a:lnTo>
                  <a:close/>
                  <a:moveTo>
                    <a:pt x="113" y="165"/>
                  </a:moveTo>
                  <a:cubicBezTo>
                    <a:pt x="104" y="163"/>
                    <a:pt x="96" y="162"/>
                    <a:pt x="88" y="160"/>
                  </a:cubicBezTo>
                  <a:cubicBezTo>
                    <a:pt x="88" y="113"/>
                    <a:pt x="88" y="113"/>
                    <a:pt x="88" y="113"/>
                  </a:cubicBezTo>
                  <a:cubicBezTo>
                    <a:pt x="96" y="115"/>
                    <a:pt x="104" y="116"/>
                    <a:pt x="113" y="117"/>
                  </a:cubicBezTo>
                  <a:lnTo>
                    <a:pt x="113" y="16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16" name="Freeform 55"/>
            <p:cNvSpPr>
              <a:spLocks/>
            </p:cNvSpPr>
            <p:nvPr userDrawn="1"/>
          </p:nvSpPr>
          <p:spPr bwMode="auto">
            <a:xfrm>
              <a:off x="9204325" y="9196388"/>
              <a:ext cx="120650" cy="76200"/>
            </a:xfrm>
            <a:custGeom>
              <a:avLst/>
              <a:gdLst>
                <a:gd name="T0" fmla="*/ 6 w 127"/>
                <a:gd name="T1" fmla="*/ 32 h 81"/>
                <a:gd name="T2" fmla="*/ 20 w 127"/>
                <a:gd name="T3" fmla="*/ 39 h 81"/>
                <a:gd name="T4" fmla="*/ 52 w 127"/>
                <a:gd name="T5" fmla="*/ 46 h 81"/>
                <a:gd name="T6" fmla="*/ 68 w 127"/>
                <a:gd name="T7" fmla="*/ 51 h 81"/>
                <a:gd name="T8" fmla="*/ 71 w 127"/>
                <a:gd name="T9" fmla="*/ 60 h 81"/>
                <a:gd name="T10" fmla="*/ 68 w 127"/>
                <a:gd name="T11" fmla="*/ 63 h 81"/>
                <a:gd name="T12" fmla="*/ 60 w 127"/>
                <a:gd name="T13" fmla="*/ 64 h 81"/>
                <a:gd name="T14" fmla="*/ 53 w 127"/>
                <a:gd name="T15" fmla="*/ 63 h 81"/>
                <a:gd name="T16" fmla="*/ 51 w 127"/>
                <a:gd name="T17" fmla="*/ 54 h 81"/>
                <a:gd name="T18" fmla="*/ 51 w 127"/>
                <a:gd name="T19" fmla="*/ 50 h 81"/>
                <a:gd name="T20" fmla="*/ 1 w 127"/>
                <a:gd name="T21" fmla="*/ 50 h 81"/>
                <a:gd name="T22" fmla="*/ 1 w 127"/>
                <a:gd name="T23" fmla="*/ 53 h 81"/>
                <a:gd name="T24" fmla="*/ 16 w 127"/>
                <a:gd name="T25" fmla="*/ 69 h 81"/>
                <a:gd name="T26" fmla="*/ 51 w 127"/>
                <a:gd name="T27" fmla="*/ 74 h 81"/>
                <a:gd name="T28" fmla="*/ 51 w 127"/>
                <a:gd name="T29" fmla="*/ 81 h 81"/>
                <a:gd name="T30" fmla="*/ 75 w 127"/>
                <a:gd name="T31" fmla="*/ 81 h 81"/>
                <a:gd name="T32" fmla="*/ 75 w 127"/>
                <a:gd name="T33" fmla="*/ 75 h 81"/>
                <a:gd name="T34" fmla="*/ 114 w 127"/>
                <a:gd name="T35" fmla="*/ 68 h 81"/>
                <a:gd name="T36" fmla="*/ 127 w 127"/>
                <a:gd name="T37" fmla="*/ 54 h 81"/>
                <a:gd name="T38" fmla="*/ 122 w 127"/>
                <a:gd name="T39" fmla="*/ 44 h 81"/>
                <a:gd name="T40" fmla="*/ 110 w 127"/>
                <a:gd name="T41" fmla="*/ 38 h 81"/>
                <a:gd name="T42" fmla="*/ 84 w 127"/>
                <a:gd name="T43" fmla="*/ 32 h 81"/>
                <a:gd name="T44" fmla="*/ 56 w 127"/>
                <a:gd name="T45" fmla="*/ 26 h 81"/>
                <a:gd name="T46" fmla="*/ 52 w 127"/>
                <a:gd name="T47" fmla="*/ 20 h 81"/>
                <a:gd name="T48" fmla="*/ 54 w 127"/>
                <a:gd name="T49" fmla="*/ 17 h 81"/>
                <a:gd name="T50" fmla="*/ 61 w 127"/>
                <a:gd name="T51" fmla="*/ 16 h 81"/>
                <a:gd name="T52" fmla="*/ 68 w 127"/>
                <a:gd name="T53" fmla="*/ 17 h 81"/>
                <a:gd name="T54" fmla="*/ 70 w 127"/>
                <a:gd name="T55" fmla="*/ 23 h 81"/>
                <a:gd name="T56" fmla="*/ 70 w 127"/>
                <a:gd name="T57" fmla="*/ 26 h 81"/>
                <a:gd name="T58" fmla="*/ 121 w 127"/>
                <a:gd name="T59" fmla="*/ 26 h 81"/>
                <a:gd name="T60" fmla="*/ 121 w 127"/>
                <a:gd name="T61" fmla="*/ 23 h 81"/>
                <a:gd name="T62" fmla="*/ 110 w 127"/>
                <a:gd name="T63" fmla="*/ 11 h 81"/>
                <a:gd name="T64" fmla="*/ 75 w 127"/>
                <a:gd name="T65" fmla="*/ 5 h 81"/>
                <a:gd name="T66" fmla="*/ 75 w 127"/>
                <a:gd name="T67" fmla="*/ 0 h 81"/>
                <a:gd name="T68" fmla="*/ 51 w 127"/>
                <a:gd name="T69" fmla="*/ 0 h 81"/>
                <a:gd name="T70" fmla="*/ 51 w 127"/>
                <a:gd name="T71" fmla="*/ 5 h 81"/>
                <a:gd name="T72" fmla="*/ 13 w 127"/>
                <a:gd name="T73" fmla="*/ 11 h 81"/>
                <a:gd name="T74" fmla="*/ 0 w 127"/>
                <a:gd name="T75" fmla="*/ 23 h 81"/>
                <a:gd name="T76" fmla="*/ 6 w 127"/>
                <a:gd name="T77" fmla="*/ 32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7" h="81">
                  <a:moveTo>
                    <a:pt x="6" y="32"/>
                  </a:moveTo>
                  <a:cubicBezTo>
                    <a:pt x="10" y="35"/>
                    <a:pt x="15" y="37"/>
                    <a:pt x="20" y="39"/>
                  </a:cubicBezTo>
                  <a:cubicBezTo>
                    <a:pt x="26" y="40"/>
                    <a:pt x="37" y="43"/>
                    <a:pt x="52" y="46"/>
                  </a:cubicBezTo>
                  <a:cubicBezTo>
                    <a:pt x="61" y="48"/>
                    <a:pt x="67" y="50"/>
                    <a:pt x="68" y="51"/>
                  </a:cubicBezTo>
                  <a:cubicBezTo>
                    <a:pt x="70" y="53"/>
                    <a:pt x="71" y="56"/>
                    <a:pt x="71" y="60"/>
                  </a:cubicBezTo>
                  <a:cubicBezTo>
                    <a:pt x="71" y="61"/>
                    <a:pt x="70" y="62"/>
                    <a:pt x="68" y="63"/>
                  </a:cubicBezTo>
                  <a:cubicBezTo>
                    <a:pt x="66" y="64"/>
                    <a:pt x="64" y="64"/>
                    <a:pt x="60" y="64"/>
                  </a:cubicBezTo>
                  <a:cubicBezTo>
                    <a:pt x="56" y="64"/>
                    <a:pt x="54" y="64"/>
                    <a:pt x="53" y="63"/>
                  </a:cubicBezTo>
                  <a:cubicBezTo>
                    <a:pt x="52" y="61"/>
                    <a:pt x="51" y="59"/>
                    <a:pt x="51" y="54"/>
                  </a:cubicBezTo>
                  <a:cubicBezTo>
                    <a:pt x="51" y="50"/>
                    <a:pt x="51" y="50"/>
                    <a:pt x="51" y="50"/>
                  </a:cubicBezTo>
                  <a:cubicBezTo>
                    <a:pt x="1" y="50"/>
                    <a:pt x="1" y="50"/>
                    <a:pt x="1" y="50"/>
                  </a:cubicBezTo>
                  <a:cubicBezTo>
                    <a:pt x="1" y="53"/>
                    <a:pt x="1" y="53"/>
                    <a:pt x="1" y="53"/>
                  </a:cubicBezTo>
                  <a:cubicBezTo>
                    <a:pt x="1" y="61"/>
                    <a:pt x="6" y="66"/>
                    <a:pt x="16" y="69"/>
                  </a:cubicBezTo>
                  <a:cubicBezTo>
                    <a:pt x="26" y="72"/>
                    <a:pt x="38" y="74"/>
                    <a:pt x="51" y="74"/>
                  </a:cubicBezTo>
                  <a:cubicBezTo>
                    <a:pt x="51" y="81"/>
                    <a:pt x="51" y="81"/>
                    <a:pt x="51" y="81"/>
                  </a:cubicBezTo>
                  <a:cubicBezTo>
                    <a:pt x="75" y="81"/>
                    <a:pt x="75" y="81"/>
                    <a:pt x="75" y="81"/>
                  </a:cubicBezTo>
                  <a:cubicBezTo>
                    <a:pt x="75" y="75"/>
                    <a:pt x="75" y="75"/>
                    <a:pt x="75" y="75"/>
                  </a:cubicBezTo>
                  <a:cubicBezTo>
                    <a:pt x="92" y="74"/>
                    <a:pt x="105" y="72"/>
                    <a:pt x="114" y="68"/>
                  </a:cubicBezTo>
                  <a:cubicBezTo>
                    <a:pt x="122" y="65"/>
                    <a:pt x="127" y="60"/>
                    <a:pt x="127" y="54"/>
                  </a:cubicBezTo>
                  <a:cubicBezTo>
                    <a:pt x="127" y="50"/>
                    <a:pt x="125" y="47"/>
                    <a:pt x="122" y="44"/>
                  </a:cubicBezTo>
                  <a:cubicBezTo>
                    <a:pt x="119" y="42"/>
                    <a:pt x="115" y="40"/>
                    <a:pt x="110" y="38"/>
                  </a:cubicBezTo>
                  <a:cubicBezTo>
                    <a:pt x="105" y="37"/>
                    <a:pt x="97" y="35"/>
                    <a:pt x="84" y="32"/>
                  </a:cubicBezTo>
                  <a:cubicBezTo>
                    <a:pt x="69" y="29"/>
                    <a:pt x="60" y="27"/>
                    <a:pt x="56" y="26"/>
                  </a:cubicBezTo>
                  <a:cubicBezTo>
                    <a:pt x="53" y="25"/>
                    <a:pt x="52" y="23"/>
                    <a:pt x="52" y="20"/>
                  </a:cubicBezTo>
                  <a:cubicBezTo>
                    <a:pt x="52" y="19"/>
                    <a:pt x="52" y="18"/>
                    <a:pt x="54" y="17"/>
                  </a:cubicBezTo>
                  <a:cubicBezTo>
                    <a:pt x="56" y="16"/>
                    <a:pt x="58" y="16"/>
                    <a:pt x="61" y="16"/>
                  </a:cubicBezTo>
                  <a:cubicBezTo>
                    <a:pt x="65" y="16"/>
                    <a:pt x="67" y="16"/>
                    <a:pt x="68" y="17"/>
                  </a:cubicBezTo>
                  <a:cubicBezTo>
                    <a:pt x="70" y="18"/>
                    <a:pt x="70" y="20"/>
                    <a:pt x="70" y="23"/>
                  </a:cubicBezTo>
                  <a:cubicBezTo>
                    <a:pt x="70" y="26"/>
                    <a:pt x="70" y="26"/>
                    <a:pt x="70" y="26"/>
                  </a:cubicBezTo>
                  <a:cubicBezTo>
                    <a:pt x="121" y="26"/>
                    <a:pt x="121" y="26"/>
                    <a:pt x="121" y="26"/>
                  </a:cubicBezTo>
                  <a:cubicBezTo>
                    <a:pt x="121" y="24"/>
                    <a:pt x="121" y="23"/>
                    <a:pt x="121" y="23"/>
                  </a:cubicBezTo>
                  <a:cubicBezTo>
                    <a:pt x="121" y="17"/>
                    <a:pt x="117" y="14"/>
                    <a:pt x="110" y="11"/>
                  </a:cubicBezTo>
                  <a:cubicBezTo>
                    <a:pt x="102" y="8"/>
                    <a:pt x="90" y="6"/>
                    <a:pt x="75" y="5"/>
                  </a:cubicBezTo>
                  <a:cubicBezTo>
                    <a:pt x="75" y="0"/>
                    <a:pt x="75" y="0"/>
                    <a:pt x="75" y="0"/>
                  </a:cubicBezTo>
                  <a:cubicBezTo>
                    <a:pt x="51" y="0"/>
                    <a:pt x="51" y="0"/>
                    <a:pt x="51" y="0"/>
                  </a:cubicBezTo>
                  <a:cubicBezTo>
                    <a:pt x="51" y="5"/>
                    <a:pt x="51" y="5"/>
                    <a:pt x="51" y="5"/>
                  </a:cubicBezTo>
                  <a:cubicBezTo>
                    <a:pt x="34" y="6"/>
                    <a:pt x="21" y="8"/>
                    <a:pt x="13" y="11"/>
                  </a:cubicBezTo>
                  <a:cubicBezTo>
                    <a:pt x="4" y="14"/>
                    <a:pt x="0" y="18"/>
                    <a:pt x="0" y="23"/>
                  </a:cubicBezTo>
                  <a:cubicBezTo>
                    <a:pt x="0" y="26"/>
                    <a:pt x="2" y="29"/>
                    <a:pt x="6"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17" name="Freeform 56"/>
            <p:cNvSpPr>
              <a:spLocks noEditPoints="1"/>
            </p:cNvSpPr>
            <p:nvPr userDrawn="1"/>
          </p:nvSpPr>
          <p:spPr bwMode="auto">
            <a:xfrm>
              <a:off x="9542463" y="8875713"/>
              <a:ext cx="349250" cy="168275"/>
            </a:xfrm>
            <a:custGeom>
              <a:avLst/>
              <a:gdLst>
                <a:gd name="T0" fmla="*/ 366 w 366"/>
                <a:gd name="T1" fmla="*/ 64 h 176"/>
                <a:gd name="T2" fmla="*/ 183 w 366"/>
                <a:gd name="T3" fmla="*/ 0 h 176"/>
                <a:gd name="T4" fmla="*/ 0 w 366"/>
                <a:gd name="T5" fmla="*/ 64 h 176"/>
                <a:gd name="T6" fmla="*/ 0 w 366"/>
                <a:gd name="T7" fmla="*/ 112 h 176"/>
                <a:gd name="T8" fmla="*/ 183 w 366"/>
                <a:gd name="T9" fmla="*/ 176 h 176"/>
                <a:gd name="T10" fmla="*/ 366 w 366"/>
                <a:gd name="T11" fmla="*/ 112 h 176"/>
                <a:gd name="T12" fmla="*/ 366 w 366"/>
                <a:gd name="T13" fmla="*/ 64 h 176"/>
                <a:gd name="T14" fmla="*/ 42 w 366"/>
                <a:gd name="T15" fmla="*/ 146 h 176"/>
                <a:gd name="T16" fmla="*/ 17 w 366"/>
                <a:gd name="T17" fmla="*/ 132 h 176"/>
                <a:gd name="T18" fmla="*/ 17 w 366"/>
                <a:gd name="T19" fmla="*/ 84 h 176"/>
                <a:gd name="T20" fmla="*/ 42 w 366"/>
                <a:gd name="T21" fmla="*/ 98 h 176"/>
                <a:gd name="T22" fmla="*/ 42 w 366"/>
                <a:gd name="T23" fmla="*/ 146 h 176"/>
                <a:gd name="T24" fmla="*/ 78 w 366"/>
                <a:gd name="T25" fmla="*/ 158 h 176"/>
                <a:gd name="T26" fmla="*/ 53 w 366"/>
                <a:gd name="T27" fmla="*/ 150 h 176"/>
                <a:gd name="T28" fmla="*/ 53 w 366"/>
                <a:gd name="T29" fmla="*/ 103 h 176"/>
                <a:gd name="T30" fmla="*/ 78 w 366"/>
                <a:gd name="T31" fmla="*/ 111 h 176"/>
                <a:gd name="T32" fmla="*/ 78 w 366"/>
                <a:gd name="T33" fmla="*/ 158 h 176"/>
                <a:gd name="T34" fmla="*/ 114 w 366"/>
                <a:gd name="T35" fmla="*/ 165 h 176"/>
                <a:gd name="T36" fmla="*/ 89 w 366"/>
                <a:gd name="T37" fmla="*/ 161 h 176"/>
                <a:gd name="T38" fmla="*/ 89 w 366"/>
                <a:gd name="T39" fmla="*/ 113 h 176"/>
                <a:gd name="T40" fmla="*/ 114 w 366"/>
                <a:gd name="T41" fmla="*/ 118 h 176"/>
                <a:gd name="T42" fmla="*/ 114 w 366"/>
                <a:gd name="T43" fmla="*/ 165 h 176"/>
                <a:gd name="T44" fmla="*/ 334 w 366"/>
                <a:gd name="T45" fmla="*/ 141 h 176"/>
                <a:gd name="T46" fmla="*/ 309 w 366"/>
                <a:gd name="T47" fmla="*/ 152 h 176"/>
                <a:gd name="T48" fmla="*/ 309 w 366"/>
                <a:gd name="T49" fmla="*/ 104 h 176"/>
                <a:gd name="T50" fmla="*/ 334 w 366"/>
                <a:gd name="T51" fmla="*/ 94 h 176"/>
                <a:gd name="T52" fmla="*/ 334 w 366"/>
                <a:gd name="T53" fmla="*/ 141 h 176"/>
                <a:gd name="T54" fmla="*/ 307 w 366"/>
                <a:gd name="T55" fmla="*/ 95 h 176"/>
                <a:gd name="T56" fmla="*/ 183 w 366"/>
                <a:gd name="T57" fmla="*/ 112 h 176"/>
                <a:gd name="T58" fmla="*/ 59 w 366"/>
                <a:gd name="T59" fmla="*/ 95 h 176"/>
                <a:gd name="T60" fmla="*/ 15 w 366"/>
                <a:gd name="T61" fmla="*/ 64 h 176"/>
                <a:gd name="T62" fmla="*/ 59 w 366"/>
                <a:gd name="T63" fmla="*/ 33 h 176"/>
                <a:gd name="T64" fmla="*/ 183 w 366"/>
                <a:gd name="T65" fmla="*/ 15 h 176"/>
                <a:gd name="T66" fmla="*/ 307 w 366"/>
                <a:gd name="T67" fmla="*/ 33 h 176"/>
                <a:gd name="T68" fmla="*/ 351 w 366"/>
                <a:gd name="T69" fmla="*/ 64 h 176"/>
                <a:gd name="T70" fmla="*/ 307 w 366"/>
                <a:gd name="T71" fmla="*/ 95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6" h="176">
                  <a:moveTo>
                    <a:pt x="366" y="64"/>
                  </a:moveTo>
                  <a:cubicBezTo>
                    <a:pt x="366" y="29"/>
                    <a:pt x="284" y="0"/>
                    <a:pt x="183" y="0"/>
                  </a:cubicBezTo>
                  <a:cubicBezTo>
                    <a:pt x="82" y="0"/>
                    <a:pt x="0" y="29"/>
                    <a:pt x="0" y="64"/>
                  </a:cubicBezTo>
                  <a:cubicBezTo>
                    <a:pt x="0" y="112"/>
                    <a:pt x="0" y="112"/>
                    <a:pt x="0" y="112"/>
                  </a:cubicBezTo>
                  <a:cubicBezTo>
                    <a:pt x="0" y="147"/>
                    <a:pt x="82" y="176"/>
                    <a:pt x="183" y="176"/>
                  </a:cubicBezTo>
                  <a:cubicBezTo>
                    <a:pt x="284" y="176"/>
                    <a:pt x="366" y="147"/>
                    <a:pt x="366" y="112"/>
                  </a:cubicBezTo>
                  <a:lnTo>
                    <a:pt x="366" y="64"/>
                  </a:lnTo>
                  <a:close/>
                  <a:moveTo>
                    <a:pt x="42" y="146"/>
                  </a:moveTo>
                  <a:cubicBezTo>
                    <a:pt x="32" y="142"/>
                    <a:pt x="24" y="137"/>
                    <a:pt x="17" y="132"/>
                  </a:cubicBezTo>
                  <a:cubicBezTo>
                    <a:pt x="17" y="84"/>
                    <a:pt x="17" y="84"/>
                    <a:pt x="17" y="84"/>
                  </a:cubicBezTo>
                  <a:cubicBezTo>
                    <a:pt x="24" y="89"/>
                    <a:pt x="32" y="94"/>
                    <a:pt x="42" y="98"/>
                  </a:cubicBezTo>
                  <a:lnTo>
                    <a:pt x="42" y="146"/>
                  </a:lnTo>
                  <a:close/>
                  <a:moveTo>
                    <a:pt x="78" y="158"/>
                  </a:moveTo>
                  <a:cubicBezTo>
                    <a:pt x="69" y="156"/>
                    <a:pt x="61" y="153"/>
                    <a:pt x="53" y="150"/>
                  </a:cubicBezTo>
                  <a:cubicBezTo>
                    <a:pt x="53" y="103"/>
                    <a:pt x="53" y="103"/>
                    <a:pt x="53" y="103"/>
                  </a:cubicBezTo>
                  <a:cubicBezTo>
                    <a:pt x="61" y="106"/>
                    <a:pt x="69" y="108"/>
                    <a:pt x="78" y="111"/>
                  </a:cubicBezTo>
                  <a:lnTo>
                    <a:pt x="78" y="158"/>
                  </a:lnTo>
                  <a:close/>
                  <a:moveTo>
                    <a:pt x="114" y="165"/>
                  </a:moveTo>
                  <a:cubicBezTo>
                    <a:pt x="105" y="164"/>
                    <a:pt x="97" y="162"/>
                    <a:pt x="89" y="161"/>
                  </a:cubicBezTo>
                  <a:cubicBezTo>
                    <a:pt x="89" y="113"/>
                    <a:pt x="89" y="113"/>
                    <a:pt x="89" y="113"/>
                  </a:cubicBezTo>
                  <a:cubicBezTo>
                    <a:pt x="97" y="115"/>
                    <a:pt x="105" y="116"/>
                    <a:pt x="114" y="118"/>
                  </a:cubicBezTo>
                  <a:lnTo>
                    <a:pt x="114" y="165"/>
                  </a:lnTo>
                  <a:close/>
                  <a:moveTo>
                    <a:pt x="334" y="141"/>
                  </a:moveTo>
                  <a:cubicBezTo>
                    <a:pt x="327" y="145"/>
                    <a:pt x="318" y="149"/>
                    <a:pt x="309" y="152"/>
                  </a:cubicBezTo>
                  <a:cubicBezTo>
                    <a:pt x="309" y="104"/>
                    <a:pt x="309" y="104"/>
                    <a:pt x="309" y="104"/>
                  </a:cubicBezTo>
                  <a:cubicBezTo>
                    <a:pt x="318" y="101"/>
                    <a:pt x="327" y="98"/>
                    <a:pt x="334" y="94"/>
                  </a:cubicBezTo>
                  <a:lnTo>
                    <a:pt x="334" y="141"/>
                  </a:lnTo>
                  <a:close/>
                  <a:moveTo>
                    <a:pt x="307" y="95"/>
                  </a:moveTo>
                  <a:cubicBezTo>
                    <a:pt x="274" y="106"/>
                    <a:pt x="230" y="112"/>
                    <a:pt x="183" y="112"/>
                  </a:cubicBezTo>
                  <a:cubicBezTo>
                    <a:pt x="136" y="112"/>
                    <a:pt x="92" y="106"/>
                    <a:pt x="59" y="95"/>
                  </a:cubicBezTo>
                  <a:cubicBezTo>
                    <a:pt x="29" y="84"/>
                    <a:pt x="15" y="72"/>
                    <a:pt x="15" y="64"/>
                  </a:cubicBezTo>
                  <a:cubicBezTo>
                    <a:pt x="15" y="56"/>
                    <a:pt x="29" y="44"/>
                    <a:pt x="59" y="33"/>
                  </a:cubicBezTo>
                  <a:cubicBezTo>
                    <a:pt x="92" y="22"/>
                    <a:pt x="136" y="15"/>
                    <a:pt x="183" y="15"/>
                  </a:cubicBezTo>
                  <a:cubicBezTo>
                    <a:pt x="230" y="15"/>
                    <a:pt x="274" y="22"/>
                    <a:pt x="307" y="33"/>
                  </a:cubicBezTo>
                  <a:cubicBezTo>
                    <a:pt x="337" y="44"/>
                    <a:pt x="351" y="56"/>
                    <a:pt x="351" y="64"/>
                  </a:cubicBezTo>
                  <a:cubicBezTo>
                    <a:pt x="351" y="72"/>
                    <a:pt x="337" y="84"/>
                    <a:pt x="307" y="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18" name="Freeform 57"/>
            <p:cNvSpPr>
              <a:spLocks/>
            </p:cNvSpPr>
            <p:nvPr userDrawn="1"/>
          </p:nvSpPr>
          <p:spPr bwMode="auto">
            <a:xfrm>
              <a:off x="9656763" y="8897938"/>
              <a:ext cx="120650" cy="77788"/>
            </a:xfrm>
            <a:custGeom>
              <a:avLst/>
              <a:gdLst>
                <a:gd name="T0" fmla="*/ 110 w 126"/>
                <a:gd name="T1" fmla="*/ 39 h 82"/>
                <a:gd name="T2" fmla="*/ 83 w 126"/>
                <a:gd name="T3" fmla="*/ 33 h 82"/>
                <a:gd name="T4" fmla="*/ 56 w 126"/>
                <a:gd name="T5" fmla="*/ 26 h 82"/>
                <a:gd name="T6" fmla="*/ 51 w 126"/>
                <a:gd name="T7" fmla="*/ 21 h 82"/>
                <a:gd name="T8" fmla="*/ 54 w 126"/>
                <a:gd name="T9" fmla="*/ 17 h 82"/>
                <a:gd name="T10" fmla="*/ 61 w 126"/>
                <a:gd name="T11" fmla="*/ 16 h 82"/>
                <a:gd name="T12" fmla="*/ 68 w 126"/>
                <a:gd name="T13" fmla="*/ 17 h 82"/>
                <a:gd name="T14" fmla="*/ 70 w 126"/>
                <a:gd name="T15" fmla="*/ 23 h 82"/>
                <a:gd name="T16" fmla="*/ 70 w 126"/>
                <a:gd name="T17" fmla="*/ 26 h 82"/>
                <a:gd name="T18" fmla="*/ 121 w 126"/>
                <a:gd name="T19" fmla="*/ 26 h 82"/>
                <a:gd name="T20" fmla="*/ 121 w 126"/>
                <a:gd name="T21" fmla="*/ 23 h 82"/>
                <a:gd name="T22" fmla="*/ 109 w 126"/>
                <a:gd name="T23" fmla="*/ 11 h 82"/>
                <a:gd name="T24" fmla="*/ 74 w 126"/>
                <a:gd name="T25" fmla="*/ 6 h 82"/>
                <a:gd name="T26" fmla="*/ 74 w 126"/>
                <a:gd name="T27" fmla="*/ 0 h 82"/>
                <a:gd name="T28" fmla="*/ 51 w 126"/>
                <a:gd name="T29" fmla="*/ 0 h 82"/>
                <a:gd name="T30" fmla="*/ 51 w 126"/>
                <a:gd name="T31" fmla="*/ 6 h 82"/>
                <a:gd name="T32" fmla="*/ 12 w 126"/>
                <a:gd name="T33" fmla="*/ 11 h 82"/>
                <a:gd name="T34" fmla="*/ 0 w 126"/>
                <a:gd name="T35" fmla="*/ 23 h 82"/>
                <a:gd name="T36" fmla="*/ 6 w 126"/>
                <a:gd name="T37" fmla="*/ 33 h 82"/>
                <a:gd name="T38" fmla="*/ 20 w 126"/>
                <a:gd name="T39" fmla="*/ 39 h 82"/>
                <a:gd name="T40" fmla="*/ 52 w 126"/>
                <a:gd name="T41" fmla="*/ 46 h 82"/>
                <a:gd name="T42" fmla="*/ 68 w 126"/>
                <a:gd name="T43" fmla="*/ 52 h 82"/>
                <a:gd name="T44" fmla="*/ 70 w 126"/>
                <a:gd name="T45" fmla="*/ 60 h 82"/>
                <a:gd name="T46" fmla="*/ 68 w 126"/>
                <a:gd name="T47" fmla="*/ 63 h 82"/>
                <a:gd name="T48" fmla="*/ 60 w 126"/>
                <a:gd name="T49" fmla="*/ 65 h 82"/>
                <a:gd name="T50" fmla="*/ 53 w 126"/>
                <a:gd name="T51" fmla="*/ 63 h 82"/>
                <a:gd name="T52" fmla="*/ 51 w 126"/>
                <a:gd name="T53" fmla="*/ 54 h 82"/>
                <a:gd name="T54" fmla="*/ 51 w 126"/>
                <a:gd name="T55" fmla="*/ 50 h 82"/>
                <a:gd name="T56" fmla="*/ 0 w 126"/>
                <a:gd name="T57" fmla="*/ 50 h 82"/>
                <a:gd name="T58" fmla="*/ 0 w 126"/>
                <a:gd name="T59" fmla="*/ 54 h 82"/>
                <a:gd name="T60" fmla="*/ 16 w 126"/>
                <a:gd name="T61" fmla="*/ 70 h 82"/>
                <a:gd name="T62" fmla="*/ 51 w 126"/>
                <a:gd name="T63" fmla="*/ 75 h 82"/>
                <a:gd name="T64" fmla="*/ 51 w 126"/>
                <a:gd name="T65" fmla="*/ 82 h 82"/>
                <a:gd name="T66" fmla="*/ 74 w 126"/>
                <a:gd name="T67" fmla="*/ 82 h 82"/>
                <a:gd name="T68" fmla="*/ 74 w 126"/>
                <a:gd name="T69" fmla="*/ 75 h 82"/>
                <a:gd name="T70" fmla="*/ 113 w 126"/>
                <a:gd name="T71" fmla="*/ 69 h 82"/>
                <a:gd name="T72" fmla="*/ 126 w 126"/>
                <a:gd name="T73" fmla="*/ 54 h 82"/>
                <a:gd name="T74" fmla="*/ 122 w 126"/>
                <a:gd name="T75" fmla="*/ 45 h 82"/>
                <a:gd name="T76" fmla="*/ 110 w 126"/>
                <a:gd name="T77" fmla="*/ 39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6" h="82">
                  <a:moveTo>
                    <a:pt x="110" y="39"/>
                  </a:moveTo>
                  <a:cubicBezTo>
                    <a:pt x="105" y="37"/>
                    <a:pt x="96" y="35"/>
                    <a:pt x="83" y="33"/>
                  </a:cubicBezTo>
                  <a:cubicBezTo>
                    <a:pt x="68" y="30"/>
                    <a:pt x="59" y="28"/>
                    <a:pt x="56" y="26"/>
                  </a:cubicBezTo>
                  <a:cubicBezTo>
                    <a:pt x="53" y="25"/>
                    <a:pt x="51" y="24"/>
                    <a:pt x="51" y="21"/>
                  </a:cubicBezTo>
                  <a:cubicBezTo>
                    <a:pt x="51" y="19"/>
                    <a:pt x="52" y="18"/>
                    <a:pt x="54" y="17"/>
                  </a:cubicBezTo>
                  <a:cubicBezTo>
                    <a:pt x="55" y="16"/>
                    <a:pt x="58" y="16"/>
                    <a:pt x="61" y="16"/>
                  </a:cubicBezTo>
                  <a:cubicBezTo>
                    <a:pt x="65" y="16"/>
                    <a:pt x="67" y="16"/>
                    <a:pt x="68" y="17"/>
                  </a:cubicBezTo>
                  <a:cubicBezTo>
                    <a:pt x="69" y="18"/>
                    <a:pt x="70" y="20"/>
                    <a:pt x="70" y="23"/>
                  </a:cubicBezTo>
                  <a:cubicBezTo>
                    <a:pt x="70" y="26"/>
                    <a:pt x="70" y="26"/>
                    <a:pt x="70" y="26"/>
                  </a:cubicBezTo>
                  <a:cubicBezTo>
                    <a:pt x="121" y="26"/>
                    <a:pt x="121" y="26"/>
                    <a:pt x="121" y="26"/>
                  </a:cubicBezTo>
                  <a:cubicBezTo>
                    <a:pt x="121" y="25"/>
                    <a:pt x="121" y="24"/>
                    <a:pt x="121" y="23"/>
                  </a:cubicBezTo>
                  <a:cubicBezTo>
                    <a:pt x="121" y="18"/>
                    <a:pt x="117" y="14"/>
                    <a:pt x="109" y="11"/>
                  </a:cubicBezTo>
                  <a:cubicBezTo>
                    <a:pt x="102" y="8"/>
                    <a:pt x="90" y="6"/>
                    <a:pt x="74" y="6"/>
                  </a:cubicBezTo>
                  <a:cubicBezTo>
                    <a:pt x="74" y="0"/>
                    <a:pt x="74" y="0"/>
                    <a:pt x="74" y="0"/>
                  </a:cubicBezTo>
                  <a:cubicBezTo>
                    <a:pt x="51" y="0"/>
                    <a:pt x="51" y="0"/>
                    <a:pt x="51" y="0"/>
                  </a:cubicBezTo>
                  <a:cubicBezTo>
                    <a:pt x="51" y="6"/>
                    <a:pt x="51" y="6"/>
                    <a:pt x="51" y="6"/>
                  </a:cubicBezTo>
                  <a:cubicBezTo>
                    <a:pt x="34" y="6"/>
                    <a:pt x="21" y="8"/>
                    <a:pt x="12" y="11"/>
                  </a:cubicBezTo>
                  <a:cubicBezTo>
                    <a:pt x="4" y="14"/>
                    <a:pt x="0" y="18"/>
                    <a:pt x="0" y="23"/>
                  </a:cubicBezTo>
                  <a:cubicBezTo>
                    <a:pt x="0" y="27"/>
                    <a:pt x="2" y="30"/>
                    <a:pt x="6" y="33"/>
                  </a:cubicBezTo>
                  <a:cubicBezTo>
                    <a:pt x="10" y="35"/>
                    <a:pt x="15" y="38"/>
                    <a:pt x="20" y="39"/>
                  </a:cubicBezTo>
                  <a:cubicBezTo>
                    <a:pt x="26" y="41"/>
                    <a:pt x="36" y="43"/>
                    <a:pt x="52" y="46"/>
                  </a:cubicBezTo>
                  <a:cubicBezTo>
                    <a:pt x="61" y="48"/>
                    <a:pt x="66" y="50"/>
                    <a:pt x="68" y="52"/>
                  </a:cubicBezTo>
                  <a:cubicBezTo>
                    <a:pt x="70" y="53"/>
                    <a:pt x="70" y="56"/>
                    <a:pt x="70" y="60"/>
                  </a:cubicBezTo>
                  <a:cubicBezTo>
                    <a:pt x="70" y="62"/>
                    <a:pt x="69" y="63"/>
                    <a:pt x="68" y="63"/>
                  </a:cubicBezTo>
                  <a:cubicBezTo>
                    <a:pt x="66" y="64"/>
                    <a:pt x="64" y="65"/>
                    <a:pt x="60" y="65"/>
                  </a:cubicBezTo>
                  <a:cubicBezTo>
                    <a:pt x="56" y="65"/>
                    <a:pt x="54" y="64"/>
                    <a:pt x="53" y="63"/>
                  </a:cubicBezTo>
                  <a:cubicBezTo>
                    <a:pt x="52" y="62"/>
                    <a:pt x="51" y="59"/>
                    <a:pt x="51" y="54"/>
                  </a:cubicBezTo>
                  <a:cubicBezTo>
                    <a:pt x="51" y="50"/>
                    <a:pt x="51" y="50"/>
                    <a:pt x="51" y="50"/>
                  </a:cubicBezTo>
                  <a:cubicBezTo>
                    <a:pt x="0" y="50"/>
                    <a:pt x="0" y="50"/>
                    <a:pt x="0" y="50"/>
                  </a:cubicBezTo>
                  <a:cubicBezTo>
                    <a:pt x="0" y="54"/>
                    <a:pt x="0" y="54"/>
                    <a:pt x="0" y="54"/>
                  </a:cubicBezTo>
                  <a:cubicBezTo>
                    <a:pt x="0" y="61"/>
                    <a:pt x="5" y="67"/>
                    <a:pt x="16" y="70"/>
                  </a:cubicBezTo>
                  <a:cubicBezTo>
                    <a:pt x="26" y="73"/>
                    <a:pt x="38" y="74"/>
                    <a:pt x="51" y="75"/>
                  </a:cubicBezTo>
                  <a:cubicBezTo>
                    <a:pt x="51" y="82"/>
                    <a:pt x="51" y="82"/>
                    <a:pt x="51" y="82"/>
                  </a:cubicBezTo>
                  <a:cubicBezTo>
                    <a:pt x="74" y="82"/>
                    <a:pt x="74" y="82"/>
                    <a:pt x="74" y="82"/>
                  </a:cubicBezTo>
                  <a:cubicBezTo>
                    <a:pt x="74" y="75"/>
                    <a:pt x="74" y="75"/>
                    <a:pt x="74" y="75"/>
                  </a:cubicBezTo>
                  <a:cubicBezTo>
                    <a:pt x="92" y="74"/>
                    <a:pt x="105" y="72"/>
                    <a:pt x="113" y="69"/>
                  </a:cubicBezTo>
                  <a:cubicBezTo>
                    <a:pt x="122" y="65"/>
                    <a:pt x="126" y="60"/>
                    <a:pt x="126" y="54"/>
                  </a:cubicBezTo>
                  <a:cubicBezTo>
                    <a:pt x="126" y="50"/>
                    <a:pt x="125" y="47"/>
                    <a:pt x="122" y="45"/>
                  </a:cubicBezTo>
                  <a:cubicBezTo>
                    <a:pt x="118" y="42"/>
                    <a:pt x="114" y="40"/>
                    <a:pt x="110"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19" name="Freeform 58"/>
            <p:cNvSpPr>
              <a:spLocks noEditPoints="1"/>
            </p:cNvSpPr>
            <p:nvPr userDrawn="1"/>
          </p:nvSpPr>
          <p:spPr bwMode="auto">
            <a:xfrm>
              <a:off x="9542463" y="9004300"/>
              <a:ext cx="349250" cy="112713"/>
            </a:xfrm>
            <a:custGeom>
              <a:avLst/>
              <a:gdLst>
                <a:gd name="T0" fmla="*/ 366 w 366"/>
                <a:gd name="T1" fmla="*/ 7 h 119"/>
                <a:gd name="T2" fmla="*/ 365 w 366"/>
                <a:gd name="T3" fmla="*/ 0 h 119"/>
                <a:gd name="T4" fmla="*/ 183 w 366"/>
                <a:gd name="T5" fmla="*/ 57 h 119"/>
                <a:gd name="T6" fmla="*/ 1 w 366"/>
                <a:gd name="T7" fmla="*/ 0 h 119"/>
                <a:gd name="T8" fmla="*/ 0 w 366"/>
                <a:gd name="T9" fmla="*/ 7 h 119"/>
                <a:gd name="T10" fmla="*/ 0 w 366"/>
                <a:gd name="T11" fmla="*/ 55 h 119"/>
                <a:gd name="T12" fmla="*/ 183 w 366"/>
                <a:gd name="T13" fmla="*/ 119 h 119"/>
                <a:gd name="T14" fmla="*/ 366 w 366"/>
                <a:gd name="T15" fmla="*/ 55 h 119"/>
                <a:gd name="T16" fmla="*/ 366 w 366"/>
                <a:gd name="T17" fmla="*/ 7 h 119"/>
                <a:gd name="T18" fmla="*/ 42 w 366"/>
                <a:gd name="T19" fmla="*/ 89 h 119"/>
                <a:gd name="T20" fmla="*/ 17 w 366"/>
                <a:gd name="T21" fmla="*/ 75 h 119"/>
                <a:gd name="T22" fmla="*/ 17 w 366"/>
                <a:gd name="T23" fmla="*/ 27 h 119"/>
                <a:gd name="T24" fmla="*/ 42 w 366"/>
                <a:gd name="T25" fmla="*/ 41 h 119"/>
                <a:gd name="T26" fmla="*/ 42 w 366"/>
                <a:gd name="T27" fmla="*/ 89 h 119"/>
                <a:gd name="T28" fmla="*/ 78 w 366"/>
                <a:gd name="T29" fmla="*/ 101 h 119"/>
                <a:gd name="T30" fmla="*/ 53 w 366"/>
                <a:gd name="T31" fmla="*/ 93 h 119"/>
                <a:gd name="T32" fmla="*/ 53 w 366"/>
                <a:gd name="T33" fmla="*/ 46 h 119"/>
                <a:gd name="T34" fmla="*/ 78 w 366"/>
                <a:gd name="T35" fmla="*/ 53 h 119"/>
                <a:gd name="T36" fmla="*/ 78 w 366"/>
                <a:gd name="T37" fmla="*/ 101 h 119"/>
                <a:gd name="T38" fmla="*/ 114 w 366"/>
                <a:gd name="T39" fmla="*/ 108 h 119"/>
                <a:gd name="T40" fmla="*/ 89 w 366"/>
                <a:gd name="T41" fmla="*/ 104 h 119"/>
                <a:gd name="T42" fmla="*/ 89 w 366"/>
                <a:gd name="T43" fmla="*/ 56 h 119"/>
                <a:gd name="T44" fmla="*/ 114 w 366"/>
                <a:gd name="T45" fmla="*/ 61 h 119"/>
                <a:gd name="T46" fmla="*/ 114 w 366"/>
                <a:gd name="T47" fmla="*/ 108 h 119"/>
                <a:gd name="T48" fmla="*/ 334 w 366"/>
                <a:gd name="T49" fmla="*/ 84 h 119"/>
                <a:gd name="T50" fmla="*/ 309 w 366"/>
                <a:gd name="T51" fmla="*/ 95 h 119"/>
                <a:gd name="T52" fmla="*/ 309 w 366"/>
                <a:gd name="T53" fmla="*/ 47 h 119"/>
                <a:gd name="T54" fmla="*/ 334 w 366"/>
                <a:gd name="T55" fmla="*/ 37 h 119"/>
                <a:gd name="T56" fmla="*/ 334 w 366"/>
                <a:gd name="T57" fmla="*/ 84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6" h="119">
                  <a:moveTo>
                    <a:pt x="366" y="7"/>
                  </a:moveTo>
                  <a:cubicBezTo>
                    <a:pt x="366" y="5"/>
                    <a:pt x="366" y="2"/>
                    <a:pt x="365" y="0"/>
                  </a:cubicBezTo>
                  <a:cubicBezTo>
                    <a:pt x="355" y="32"/>
                    <a:pt x="278" y="57"/>
                    <a:pt x="183" y="57"/>
                  </a:cubicBezTo>
                  <a:cubicBezTo>
                    <a:pt x="89" y="57"/>
                    <a:pt x="11" y="32"/>
                    <a:pt x="1" y="0"/>
                  </a:cubicBezTo>
                  <a:cubicBezTo>
                    <a:pt x="1" y="2"/>
                    <a:pt x="0" y="5"/>
                    <a:pt x="0" y="7"/>
                  </a:cubicBezTo>
                  <a:cubicBezTo>
                    <a:pt x="0" y="55"/>
                    <a:pt x="0" y="55"/>
                    <a:pt x="0" y="55"/>
                  </a:cubicBezTo>
                  <a:cubicBezTo>
                    <a:pt x="0" y="90"/>
                    <a:pt x="82" y="119"/>
                    <a:pt x="183" y="119"/>
                  </a:cubicBezTo>
                  <a:cubicBezTo>
                    <a:pt x="284" y="119"/>
                    <a:pt x="366" y="90"/>
                    <a:pt x="366" y="55"/>
                  </a:cubicBezTo>
                  <a:lnTo>
                    <a:pt x="366" y="7"/>
                  </a:lnTo>
                  <a:close/>
                  <a:moveTo>
                    <a:pt x="42" y="89"/>
                  </a:moveTo>
                  <a:cubicBezTo>
                    <a:pt x="32" y="84"/>
                    <a:pt x="24" y="80"/>
                    <a:pt x="17" y="75"/>
                  </a:cubicBezTo>
                  <a:cubicBezTo>
                    <a:pt x="17" y="27"/>
                    <a:pt x="17" y="27"/>
                    <a:pt x="17" y="27"/>
                  </a:cubicBezTo>
                  <a:cubicBezTo>
                    <a:pt x="24" y="32"/>
                    <a:pt x="32" y="37"/>
                    <a:pt x="42" y="41"/>
                  </a:cubicBezTo>
                  <a:lnTo>
                    <a:pt x="42" y="89"/>
                  </a:lnTo>
                  <a:close/>
                  <a:moveTo>
                    <a:pt x="78" y="101"/>
                  </a:moveTo>
                  <a:cubicBezTo>
                    <a:pt x="69" y="99"/>
                    <a:pt x="61" y="96"/>
                    <a:pt x="53" y="93"/>
                  </a:cubicBezTo>
                  <a:cubicBezTo>
                    <a:pt x="53" y="46"/>
                    <a:pt x="53" y="46"/>
                    <a:pt x="53" y="46"/>
                  </a:cubicBezTo>
                  <a:cubicBezTo>
                    <a:pt x="61" y="49"/>
                    <a:pt x="69" y="51"/>
                    <a:pt x="78" y="53"/>
                  </a:cubicBezTo>
                  <a:lnTo>
                    <a:pt x="78" y="101"/>
                  </a:lnTo>
                  <a:close/>
                  <a:moveTo>
                    <a:pt x="114" y="108"/>
                  </a:moveTo>
                  <a:cubicBezTo>
                    <a:pt x="105" y="107"/>
                    <a:pt x="97" y="105"/>
                    <a:pt x="89" y="104"/>
                  </a:cubicBezTo>
                  <a:cubicBezTo>
                    <a:pt x="89" y="56"/>
                    <a:pt x="89" y="56"/>
                    <a:pt x="89" y="56"/>
                  </a:cubicBezTo>
                  <a:cubicBezTo>
                    <a:pt x="97" y="58"/>
                    <a:pt x="105" y="59"/>
                    <a:pt x="114" y="61"/>
                  </a:cubicBezTo>
                  <a:lnTo>
                    <a:pt x="114" y="108"/>
                  </a:lnTo>
                  <a:close/>
                  <a:moveTo>
                    <a:pt x="334" y="84"/>
                  </a:moveTo>
                  <a:cubicBezTo>
                    <a:pt x="327" y="88"/>
                    <a:pt x="318" y="91"/>
                    <a:pt x="309" y="95"/>
                  </a:cubicBezTo>
                  <a:cubicBezTo>
                    <a:pt x="309" y="47"/>
                    <a:pt x="309" y="47"/>
                    <a:pt x="309" y="47"/>
                  </a:cubicBezTo>
                  <a:cubicBezTo>
                    <a:pt x="318" y="44"/>
                    <a:pt x="327" y="41"/>
                    <a:pt x="334" y="37"/>
                  </a:cubicBezTo>
                  <a:lnTo>
                    <a:pt x="334"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20" name="Freeform 59"/>
            <p:cNvSpPr>
              <a:spLocks noEditPoints="1"/>
            </p:cNvSpPr>
            <p:nvPr userDrawn="1"/>
          </p:nvSpPr>
          <p:spPr bwMode="auto">
            <a:xfrm>
              <a:off x="9542463" y="9078913"/>
              <a:ext cx="349250" cy="114300"/>
            </a:xfrm>
            <a:custGeom>
              <a:avLst/>
              <a:gdLst>
                <a:gd name="T0" fmla="*/ 366 w 366"/>
                <a:gd name="T1" fmla="*/ 7 h 119"/>
                <a:gd name="T2" fmla="*/ 365 w 366"/>
                <a:gd name="T3" fmla="*/ 0 h 119"/>
                <a:gd name="T4" fmla="*/ 183 w 366"/>
                <a:gd name="T5" fmla="*/ 57 h 119"/>
                <a:gd name="T6" fmla="*/ 1 w 366"/>
                <a:gd name="T7" fmla="*/ 0 h 119"/>
                <a:gd name="T8" fmla="*/ 0 w 366"/>
                <a:gd name="T9" fmla="*/ 7 h 119"/>
                <a:gd name="T10" fmla="*/ 0 w 366"/>
                <a:gd name="T11" fmla="*/ 55 h 119"/>
                <a:gd name="T12" fmla="*/ 183 w 366"/>
                <a:gd name="T13" fmla="*/ 119 h 119"/>
                <a:gd name="T14" fmla="*/ 366 w 366"/>
                <a:gd name="T15" fmla="*/ 55 h 119"/>
                <a:gd name="T16" fmla="*/ 366 w 366"/>
                <a:gd name="T17" fmla="*/ 7 h 119"/>
                <a:gd name="T18" fmla="*/ 42 w 366"/>
                <a:gd name="T19" fmla="*/ 89 h 119"/>
                <a:gd name="T20" fmla="*/ 17 w 366"/>
                <a:gd name="T21" fmla="*/ 75 h 119"/>
                <a:gd name="T22" fmla="*/ 17 w 366"/>
                <a:gd name="T23" fmla="*/ 27 h 119"/>
                <a:gd name="T24" fmla="*/ 42 w 366"/>
                <a:gd name="T25" fmla="*/ 41 h 119"/>
                <a:gd name="T26" fmla="*/ 42 w 366"/>
                <a:gd name="T27" fmla="*/ 89 h 119"/>
                <a:gd name="T28" fmla="*/ 78 w 366"/>
                <a:gd name="T29" fmla="*/ 101 h 119"/>
                <a:gd name="T30" fmla="*/ 53 w 366"/>
                <a:gd name="T31" fmla="*/ 93 h 119"/>
                <a:gd name="T32" fmla="*/ 53 w 366"/>
                <a:gd name="T33" fmla="*/ 46 h 119"/>
                <a:gd name="T34" fmla="*/ 78 w 366"/>
                <a:gd name="T35" fmla="*/ 53 h 119"/>
                <a:gd name="T36" fmla="*/ 78 w 366"/>
                <a:gd name="T37" fmla="*/ 101 h 119"/>
                <a:gd name="T38" fmla="*/ 114 w 366"/>
                <a:gd name="T39" fmla="*/ 108 h 119"/>
                <a:gd name="T40" fmla="*/ 89 w 366"/>
                <a:gd name="T41" fmla="*/ 103 h 119"/>
                <a:gd name="T42" fmla="*/ 89 w 366"/>
                <a:gd name="T43" fmla="*/ 56 h 119"/>
                <a:gd name="T44" fmla="*/ 114 w 366"/>
                <a:gd name="T45" fmla="*/ 60 h 119"/>
                <a:gd name="T46" fmla="*/ 114 w 366"/>
                <a:gd name="T47" fmla="*/ 108 h 119"/>
                <a:gd name="T48" fmla="*/ 334 w 366"/>
                <a:gd name="T49" fmla="*/ 84 h 119"/>
                <a:gd name="T50" fmla="*/ 309 w 366"/>
                <a:gd name="T51" fmla="*/ 95 h 119"/>
                <a:gd name="T52" fmla="*/ 309 w 366"/>
                <a:gd name="T53" fmla="*/ 47 h 119"/>
                <a:gd name="T54" fmla="*/ 334 w 366"/>
                <a:gd name="T55" fmla="*/ 37 h 119"/>
                <a:gd name="T56" fmla="*/ 334 w 366"/>
                <a:gd name="T57" fmla="*/ 84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6" h="119">
                  <a:moveTo>
                    <a:pt x="366" y="7"/>
                  </a:moveTo>
                  <a:cubicBezTo>
                    <a:pt x="366" y="4"/>
                    <a:pt x="366" y="2"/>
                    <a:pt x="365" y="0"/>
                  </a:cubicBezTo>
                  <a:cubicBezTo>
                    <a:pt x="355" y="32"/>
                    <a:pt x="278" y="57"/>
                    <a:pt x="183" y="57"/>
                  </a:cubicBezTo>
                  <a:cubicBezTo>
                    <a:pt x="89" y="57"/>
                    <a:pt x="11" y="32"/>
                    <a:pt x="1" y="0"/>
                  </a:cubicBezTo>
                  <a:cubicBezTo>
                    <a:pt x="1" y="2"/>
                    <a:pt x="0" y="4"/>
                    <a:pt x="0" y="7"/>
                  </a:cubicBezTo>
                  <a:cubicBezTo>
                    <a:pt x="0" y="55"/>
                    <a:pt x="0" y="55"/>
                    <a:pt x="0" y="55"/>
                  </a:cubicBezTo>
                  <a:cubicBezTo>
                    <a:pt x="0" y="90"/>
                    <a:pt x="82" y="119"/>
                    <a:pt x="183" y="119"/>
                  </a:cubicBezTo>
                  <a:cubicBezTo>
                    <a:pt x="284" y="119"/>
                    <a:pt x="366" y="90"/>
                    <a:pt x="366" y="55"/>
                  </a:cubicBezTo>
                  <a:lnTo>
                    <a:pt x="366" y="7"/>
                  </a:lnTo>
                  <a:close/>
                  <a:moveTo>
                    <a:pt x="42" y="89"/>
                  </a:moveTo>
                  <a:cubicBezTo>
                    <a:pt x="32" y="84"/>
                    <a:pt x="24" y="80"/>
                    <a:pt x="17" y="75"/>
                  </a:cubicBezTo>
                  <a:cubicBezTo>
                    <a:pt x="17" y="27"/>
                    <a:pt x="17" y="27"/>
                    <a:pt x="17" y="27"/>
                  </a:cubicBezTo>
                  <a:cubicBezTo>
                    <a:pt x="24" y="32"/>
                    <a:pt x="32" y="37"/>
                    <a:pt x="42" y="41"/>
                  </a:cubicBezTo>
                  <a:lnTo>
                    <a:pt x="42" y="89"/>
                  </a:lnTo>
                  <a:close/>
                  <a:moveTo>
                    <a:pt x="78" y="101"/>
                  </a:moveTo>
                  <a:cubicBezTo>
                    <a:pt x="69" y="98"/>
                    <a:pt x="61" y="96"/>
                    <a:pt x="53" y="93"/>
                  </a:cubicBezTo>
                  <a:cubicBezTo>
                    <a:pt x="53" y="46"/>
                    <a:pt x="53" y="46"/>
                    <a:pt x="53" y="46"/>
                  </a:cubicBezTo>
                  <a:cubicBezTo>
                    <a:pt x="61" y="49"/>
                    <a:pt x="69" y="51"/>
                    <a:pt x="78" y="53"/>
                  </a:cubicBezTo>
                  <a:lnTo>
                    <a:pt x="78" y="101"/>
                  </a:lnTo>
                  <a:close/>
                  <a:moveTo>
                    <a:pt x="114" y="108"/>
                  </a:moveTo>
                  <a:cubicBezTo>
                    <a:pt x="105" y="107"/>
                    <a:pt x="97" y="105"/>
                    <a:pt x="89" y="103"/>
                  </a:cubicBezTo>
                  <a:cubicBezTo>
                    <a:pt x="89" y="56"/>
                    <a:pt x="89" y="56"/>
                    <a:pt x="89" y="56"/>
                  </a:cubicBezTo>
                  <a:cubicBezTo>
                    <a:pt x="97" y="58"/>
                    <a:pt x="105" y="59"/>
                    <a:pt x="114" y="60"/>
                  </a:cubicBezTo>
                  <a:lnTo>
                    <a:pt x="114" y="108"/>
                  </a:lnTo>
                  <a:close/>
                  <a:moveTo>
                    <a:pt x="334" y="84"/>
                  </a:moveTo>
                  <a:cubicBezTo>
                    <a:pt x="327" y="88"/>
                    <a:pt x="318" y="91"/>
                    <a:pt x="309" y="95"/>
                  </a:cubicBezTo>
                  <a:cubicBezTo>
                    <a:pt x="309" y="47"/>
                    <a:pt x="309" y="47"/>
                    <a:pt x="309" y="47"/>
                  </a:cubicBezTo>
                  <a:cubicBezTo>
                    <a:pt x="318" y="44"/>
                    <a:pt x="327" y="41"/>
                    <a:pt x="334" y="37"/>
                  </a:cubicBezTo>
                  <a:lnTo>
                    <a:pt x="334"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21" name="Freeform 60"/>
            <p:cNvSpPr>
              <a:spLocks noEditPoints="1"/>
            </p:cNvSpPr>
            <p:nvPr userDrawn="1"/>
          </p:nvSpPr>
          <p:spPr bwMode="auto">
            <a:xfrm>
              <a:off x="9542463" y="9155113"/>
              <a:ext cx="349250" cy="112713"/>
            </a:xfrm>
            <a:custGeom>
              <a:avLst/>
              <a:gdLst>
                <a:gd name="T0" fmla="*/ 366 w 366"/>
                <a:gd name="T1" fmla="*/ 7 h 118"/>
                <a:gd name="T2" fmla="*/ 365 w 366"/>
                <a:gd name="T3" fmla="*/ 0 h 118"/>
                <a:gd name="T4" fmla="*/ 183 w 366"/>
                <a:gd name="T5" fmla="*/ 57 h 118"/>
                <a:gd name="T6" fmla="*/ 1 w 366"/>
                <a:gd name="T7" fmla="*/ 0 h 118"/>
                <a:gd name="T8" fmla="*/ 0 w 366"/>
                <a:gd name="T9" fmla="*/ 7 h 118"/>
                <a:gd name="T10" fmla="*/ 0 w 366"/>
                <a:gd name="T11" fmla="*/ 55 h 118"/>
                <a:gd name="T12" fmla="*/ 183 w 366"/>
                <a:gd name="T13" fmla="*/ 118 h 118"/>
                <a:gd name="T14" fmla="*/ 366 w 366"/>
                <a:gd name="T15" fmla="*/ 55 h 118"/>
                <a:gd name="T16" fmla="*/ 366 w 366"/>
                <a:gd name="T17" fmla="*/ 7 h 118"/>
                <a:gd name="T18" fmla="*/ 42 w 366"/>
                <a:gd name="T19" fmla="*/ 89 h 118"/>
                <a:gd name="T20" fmla="*/ 17 w 366"/>
                <a:gd name="T21" fmla="*/ 75 h 118"/>
                <a:gd name="T22" fmla="*/ 17 w 366"/>
                <a:gd name="T23" fmla="*/ 27 h 118"/>
                <a:gd name="T24" fmla="*/ 42 w 366"/>
                <a:gd name="T25" fmla="*/ 41 h 118"/>
                <a:gd name="T26" fmla="*/ 42 w 366"/>
                <a:gd name="T27" fmla="*/ 89 h 118"/>
                <a:gd name="T28" fmla="*/ 78 w 366"/>
                <a:gd name="T29" fmla="*/ 101 h 118"/>
                <a:gd name="T30" fmla="*/ 53 w 366"/>
                <a:gd name="T31" fmla="*/ 93 h 118"/>
                <a:gd name="T32" fmla="*/ 53 w 366"/>
                <a:gd name="T33" fmla="*/ 46 h 118"/>
                <a:gd name="T34" fmla="*/ 78 w 366"/>
                <a:gd name="T35" fmla="*/ 53 h 118"/>
                <a:gd name="T36" fmla="*/ 78 w 366"/>
                <a:gd name="T37" fmla="*/ 101 h 118"/>
                <a:gd name="T38" fmla="*/ 114 w 366"/>
                <a:gd name="T39" fmla="*/ 108 h 118"/>
                <a:gd name="T40" fmla="*/ 89 w 366"/>
                <a:gd name="T41" fmla="*/ 103 h 118"/>
                <a:gd name="T42" fmla="*/ 89 w 366"/>
                <a:gd name="T43" fmla="*/ 56 h 118"/>
                <a:gd name="T44" fmla="*/ 114 w 366"/>
                <a:gd name="T45" fmla="*/ 60 h 118"/>
                <a:gd name="T46" fmla="*/ 114 w 366"/>
                <a:gd name="T47" fmla="*/ 108 h 118"/>
                <a:gd name="T48" fmla="*/ 334 w 366"/>
                <a:gd name="T49" fmla="*/ 84 h 118"/>
                <a:gd name="T50" fmla="*/ 309 w 366"/>
                <a:gd name="T51" fmla="*/ 94 h 118"/>
                <a:gd name="T52" fmla="*/ 309 w 366"/>
                <a:gd name="T53" fmla="*/ 47 h 118"/>
                <a:gd name="T54" fmla="*/ 334 w 366"/>
                <a:gd name="T55" fmla="*/ 37 h 118"/>
                <a:gd name="T56" fmla="*/ 334 w 366"/>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6" h="118">
                  <a:moveTo>
                    <a:pt x="366" y="7"/>
                  </a:moveTo>
                  <a:cubicBezTo>
                    <a:pt x="366" y="4"/>
                    <a:pt x="366" y="2"/>
                    <a:pt x="365" y="0"/>
                  </a:cubicBezTo>
                  <a:cubicBezTo>
                    <a:pt x="355" y="32"/>
                    <a:pt x="278" y="57"/>
                    <a:pt x="183" y="57"/>
                  </a:cubicBezTo>
                  <a:cubicBezTo>
                    <a:pt x="89" y="57"/>
                    <a:pt x="11" y="32"/>
                    <a:pt x="1" y="0"/>
                  </a:cubicBezTo>
                  <a:cubicBezTo>
                    <a:pt x="1" y="2"/>
                    <a:pt x="0" y="4"/>
                    <a:pt x="0" y="7"/>
                  </a:cubicBezTo>
                  <a:cubicBezTo>
                    <a:pt x="0" y="55"/>
                    <a:pt x="0" y="55"/>
                    <a:pt x="0" y="55"/>
                  </a:cubicBezTo>
                  <a:cubicBezTo>
                    <a:pt x="0" y="90"/>
                    <a:pt x="82" y="118"/>
                    <a:pt x="183" y="118"/>
                  </a:cubicBezTo>
                  <a:cubicBezTo>
                    <a:pt x="284" y="118"/>
                    <a:pt x="366" y="90"/>
                    <a:pt x="366" y="55"/>
                  </a:cubicBezTo>
                  <a:lnTo>
                    <a:pt x="366" y="7"/>
                  </a:lnTo>
                  <a:close/>
                  <a:moveTo>
                    <a:pt x="42" y="89"/>
                  </a:moveTo>
                  <a:cubicBezTo>
                    <a:pt x="32" y="84"/>
                    <a:pt x="24" y="80"/>
                    <a:pt x="17" y="75"/>
                  </a:cubicBezTo>
                  <a:cubicBezTo>
                    <a:pt x="17" y="27"/>
                    <a:pt x="17" y="27"/>
                    <a:pt x="17" y="27"/>
                  </a:cubicBezTo>
                  <a:cubicBezTo>
                    <a:pt x="24" y="32"/>
                    <a:pt x="32" y="37"/>
                    <a:pt x="42" y="41"/>
                  </a:cubicBezTo>
                  <a:lnTo>
                    <a:pt x="42" y="89"/>
                  </a:lnTo>
                  <a:close/>
                  <a:moveTo>
                    <a:pt x="78" y="101"/>
                  </a:moveTo>
                  <a:cubicBezTo>
                    <a:pt x="69" y="98"/>
                    <a:pt x="61" y="96"/>
                    <a:pt x="53" y="93"/>
                  </a:cubicBezTo>
                  <a:cubicBezTo>
                    <a:pt x="53" y="46"/>
                    <a:pt x="53" y="46"/>
                    <a:pt x="53" y="46"/>
                  </a:cubicBezTo>
                  <a:cubicBezTo>
                    <a:pt x="61" y="48"/>
                    <a:pt x="69" y="51"/>
                    <a:pt x="78" y="53"/>
                  </a:cubicBezTo>
                  <a:lnTo>
                    <a:pt x="78" y="101"/>
                  </a:lnTo>
                  <a:close/>
                  <a:moveTo>
                    <a:pt x="114" y="108"/>
                  </a:moveTo>
                  <a:cubicBezTo>
                    <a:pt x="105" y="106"/>
                    <a:pt x="97" y="105"/>
                    <a:pt x="89" y="103"/>
                  </a:cubicBezTo>
                  <a:cubicBezTo>
                    <a:pt x="89" y="56"/>
                    <a:pt x="89" y="56"/>
                    <a:pt x="89" y="56"/>
                  </a:cubicBezTo>
                  <a:cubicBezTo>
                    <a:pt x="97" y="58"/>
                    <a:pt x="105" y="59"/>
                    <a:pt x="114" y="60"/>
                  </a:cubicBezTo>
                  <a:lnTo>
                    <a:pt x="114" y="108"/>
                  </a:lnTo>
                  <a:close/>
                  <a:moveTo>
                    <a:pt x="334" y="84"/>
                  </a:moveTo>
                  <a:cubicBezTo>
                    <a:pt x="327" y="88"/>
                    <a:pt x="318" y="91"/>
                    <a:pt x="309" y="94"/>
                  </a:cubicBezTo>
                  <a:cubicBezTo>
                    <a:pt x="309" y="47"/>
                    <a:pt x="309" y="47"/>
                    <a:pt x="309" y="47"/>
                  </a:cubicBezTo>
                  <a:cubicBezTo>
                    <a:pt x="318" y="44"/>
                    <a:pt x="327" y="40"/>
                    <a:pt x="334" y="37"/>
                  </a:cubicBezTo>
                  <a:lnTo>
                    <a:pt x="334"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22" name="Freeform 61"/>
            <p:cNvSpPr>
              <a:spLocks noEditPoints="1"/>
            </p:cNvSpPr>
            <p:nvPr userDrawn="1"/>
          </p:nvSpPr>
          <p:spPr bwMode="auto">
            <a:xfrm>
              <a:off x="9542463" y="9229725"/>
              <a:ext cx="349250" cy="112713"/>
            </a:xfrm>
            <a:custGeom>
              <a:avLst/>
              <a:gdLst>
                <a:gd name="T0" fmla="*/ 183 w 366"/>
                <a:gd name="T1" fmla="*/ 57 h 118"/>
                <a:gd name="T2" fmla="*/ 1 w 366"/>
                <a:gd name="T3" fmla="*/ 0 h 118"/>
                <a:gd name="T4" fmla="*/ 0 w 366"/>
                <a:gd name="T5" fmla="*/ 6 h 118"/>
                <a:gd name="T6" fmla="*/ 0 w 366"/>
                <a:gd name="T7" fmla="*/ 55 h 118"/>
                <a:gd name="T8" fmla="*/ 183 w 366"/>
                <a:gd name="T9" fmla="*/ 118 h 118"/>
                <a:gd name="T10" fmla="*/ 366 w 366"/>
                <a:gd name="T11" fmla="*/ 55 h 118"/>
                <a:gd name="T12" fmla="*/ 366 w 366"/>
                <a:gd name="T13" fmla="*/ 6 h 118"/>
                <a:gd name="T14" fmla="*/ 365 w 366"/>
                <a:gd name="T15" fmla="*/ 0 h 118"/>
                <a:gd name="T16" fmla="*/ 183 w 366"/>
                <a:gd name="T17" fmla="*/ 57 h 118"/>
                <a:gd name="T18" fmla="*/ 42 w 366"/>
                <a:gd name="T19" fmla="*/ 88 h 118"/>
                <a:gd name="T20" fmla="*/ 17 w 366"/>
                <a:gd name="T21" fmla="*/ 74 h 118"/>
                <a:gd name="T22" fmla="*/ 17 w 366"/>
                <a:gd name="T23" fmla="*/ 27 h 118"/>
                <a:gd name="T24" fmla="*/ 42 w 366"/>
                <a:gd name="T25" fmla="*/ 41 h 118"/>
                <a:gd name="T26" fmla="*/ 42 w 366"/>
                <a:gd name="T27" fmla="*/ 88 h 118"/>
                <a:gd name="T28" fmla="*/ 78 w 366"/>
                <a:gd name="T29" fmla="*/ 101 h 118"/>
                <a:gd name="T30" fmla="*/ 53 w 366"/>
                <a:gd name="T31" fmla="*/ 93 h 118"/>
                <a:gd name="T32" fmla="*/ 53 w 366"/>
                <a:gd name="T33" fmla="*/ 46 h 118"/>
                <a:gd name="T34" fmla="*/ 78 w 366"/>
                <a:gd name="T35" fmla="*/ 53 h 118"/>
                <a:gd name="T36" fmla="*/ 78 w 366"/>
                <a:gd name="T37" fmla="*/ 101 h 118"/>
                <a:gd name="T38" fmla="*/ 114 w 366"/>
                <a:gd name="T39" fmla="*/ 108 h 118"/>
                <a:gd name="T40" fmla="*/ 89 w 366"/>
                <a:gd name="T41" fmla="*/ 103 h 118"/>
                <a:gd name="T42" fmla="*/ 89 w 366"/>
                <a:gd name="T43" fmla="*/ 56 h 118"/>
                <a:gd name="T44" fmla="*/ 114 w 366"/>
                <a:gd name="T45" fmla="*/ 60 h 118"/>
                <a:gd name="T46" fmla="*/ 114 w 366"/>
                <a:gd name="T47" fmla="*/ 108 h 118"/>
                <a:gd name="T48" fmla="*/ 334 w 366"/>
                <a:gd name="T49" fmla="*/ 84 h 118"/>
                <a:gd name="T50" fmla="*/ 309 w 366"/>
                <a:gd name="T51" fmla="*/ 94 h 118"/>
                <a:gd name="T52" fmla="*/ 309 w 366"/>
                <a:gd name="T53" fmla="*/ 47 h 118"/>
                <a:gd name="T54" fmla="*/ 334 w 366"/>
                <a:gd name="T55" fmla="*/ 37 h 118"/>
                <a:gd name="T56" fmla="*/ 334 w 366"/>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6" h="118">
                  <a:moveTo>
                    <a:pt x="183" y="57"/>
                  </a:moveTo>
                  <a:cubicBezTo>
                    <a:pt x="89" y="57"/>
                    <a:pt x="11" y="32"/>
                    <a:pt x="1" y="0"/>
                  </a:cubicBezTo>
                  <a:cubicBezTo>
                    <a:pt x="1" y="2"/>
                    <a:pt x="0" y="4"/>
                    <a:pt x="0" y="6"/>
                  </a:cubicBezTo>
                  <a:cubicBezTo>
                    <a:pt x="0" y="55"/>
                    <a:pt x="0" y="55"/>
                    <a:pt x="0" y="55"/>
                  </a:cubicBezTo>
                  <a:cubicBezTo>
                    <a:pt x="0" y="90"/>
                    <a:pt x="82" y="118"/>
                    <a:pt x="183" y="118"/>
                  </a:cubicBezTo>
                  <a:cubicBezTo>
                    <a:pt x="284" y="118"/>
                    <a:pt x="366" y="90"/>
                    <a:pt x="366" y="55"/>
                  </a:cubicBezTo>
                  <a:cubicBezTo>
                    <a:pt x="366" y="6"/>
                    <a:pt x="366" y="6"/>
                    <a:pt x="366" y="6"/>
                  </a:cubicBezTo>
                  <a:cubicBezTo>
                    <a:pt x="366" y="4"/>
                    <a:pt x="366" y="2"/>
                    <a:pt x="365" y="0"/>
                  </a:cubicBezTo>
                  <a:cubicBezTo>
                    <a:pt x="355" y="32"/>
                    <a:pt x="278" y="57"/>
                    <a:pt x="183" y="57"/>
                  </a:cubicBezTo>
                  <a:close/>
                  <a:moveTo>
                    <a:pt x="42" y="88"/>
                  </a:moveTo>
                  <a:cubicBezTo>
                    <a:pt x="32" y="84"/>
                    <a:pt x="24" y="79"/>
                    <a:pt x="17" y="74"/>
                  </a:cubicBezTo>
                  <a:cubicBezTo>
                    <a:pt x="17" y="27"/>
                    <a:pt x="17" y="27"/>
                    <a:pt x="17" y="27"/>
                  </a:cubicBezTo>
                  <a:cubicBezTo>
                    <a:pt x="24" y="32"/>
                    <a:pt x="32" y="37"/>
                    <a:pt x="42" y="41"/>
                  </a:cubicBezTo>
                  <a:lnTo>
                    <a:pt x="42" y="88"/>
                  </a:lnTo>
                  <a:close/>
                  <a:moveTo>
                    <a:pt x="78" y="101"/>
                  </a:moveTo>
                  <a:cubicBezTo>
                    <a:pt x="69" y="98"/>
                    <a:pt x="61" y="96"/>
                    <a:pt x="53" y="93"/>
                  </a:cubicBezTo>
                  <a:cubicBezTo>
                    <a:pt x="53" y="46"/>
                    <a:pt x="53" y="46"/>
                    <a:pt x="53" y="46"/>
                  </a:cubicBezTo>
                  <a:cubicBezTo>
                    <a:pt x="61" y="48"/>
                    <a:pt x="69" y="51"/>
                    <a:pt x="78" y="53"/>
                  </a:cubicBezTo>
                  <a:lnTo>
                    <a:pt x="78" y="101"/>
                  </a:lnTo>
                  <a:close/>
                  <a:moveTo>
                    <a:pt x="114" y="108"/>
                  </a:moveTo>
                  <a:cubicBezTo>
                    <a:pt x="105" y="106"/>
                    <a:pt x="97" y="105"/>
                    <a:pt x="89" y="103"/>
                  </a:cubicBezTo>
                  <a:cubicBezTo>
                    <a:pt x="89" y="56"/>
                    <a:pt x="89" y="56"/>
                    <a:pt x="89" y="56"/>
                  </a:cubicBezTo>
                  <a:cubicBezTo>
                    <a:pt x="97" y="58"/>
                    <a:pt x="105" y="59"/>
                    <a:pt x="114" y="60"/>
                  </a:cubicBezTo>
                  <a:lnTo>
                    <a:pt x="114" y="108"/>
                  </a:lnTo>
                  <a:close/>
                  <a:moveTo>
                    <a:pt x="334" y="84"/>
                  </a:moveTo>
                  <a:cubicBezTo>
                    <a:pt x="327" y="88"/>
                    <a:pt x="318" y="91"/>
                    <a:pt x="309" y="94"/>
                  </a:cubicBezTo>
                  <a:cubicBezTo>
                    <a:pt x="309" y="47"/>
                    <a:pt x="309" y="47"/>
                    <a:pt x="309" y="47"/>
                  </a:cubicBezTo>
                  <a:cubicBezTo>
                    <a:pt x="318" y="44"/>
                    <a:pt x="327" y="40"/>
                    <a:pt x="334" y="37"/>
                  </a:cubicBezTo>
                  <a:lnTo>
                    <a:pt x="334"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23" name="Freeform 62"/>
            <p:cNvSpPr>
              <a:spLocks noEditPoints="1"/>
            </p:cNvSpPr>
            <p:nvPr userDrawn="1"/>
          </p:nvSpPr>
          <p:spPr bwMode="auto">
            <a:xfrm>
              <a:off x="10012363" y="8570913"/>
              <a:ext cx="349250" cy="168275"/>
            </a:xfrm>
            <a:custGeom>
              <a:avLst/>
              <a:gdLst>
                <a:gd name="T0" fmla="*/ 183 w 365"/>
                <a:gd name="T1" fmla="*/ 0 h 176"/>
                <a:gd name="T2" fmla="*/ 0 w 365"/>
                <a:gd name="T3" fmla="*/ 64 h 176"/>
                <a:gd name="T4" fmla="*/ 0 w 365"/>
                <a:gd name="T5" fmla="*/ 112 h 176"/>
                <a:gd name="T6" fmla="*/ 183 w 365"/>
                <a:gd name="T7" fmla="*/ 176 h 176"/>
                <a:gd name="T8" fmla="*/ 365 w 365"/>
                <a:gd name="T9" fmla="*/ 112 h 176"/>
                <a:gd name="T10" fmla="*/ 365 w 365"/>
                <a:gd name="T11" fmla="*/ 64 h 176"/>
                <a:gd name="T12" fmla="*/ 183 w 365"/>
                <a:gd name="T13" fmla="*/ 0 h 176"/>
                <a:gd name="T14" fmla="*/ 41 w 365"/>
                <a:gd name="T15" fmla="*/ 146 h 176"/>
                <a:gd name="T16" fmla="*/ 17 w 365"/>
                <a:gd name="T17" fmla="*/ 132 h 176"/>
                <a:gd name="T18" fmla="*/ 17 w 365"/>
                <a:gd name="T19" fmla="*/ 84 h 176"/>
                <a:gd name="T20" fmla="*/ 41 w 365"/>
                <a:gd name="T21" fmla="*/ 98 h 176"/>
                <a:gd name="T22" fmla="*/ 41 w 365"/>
                <a:gd name="T23" fmla="*/ 146 h 176"/>
                <a:gd name="T24" fmla="*/ 77 w 365"/>
                <a:gd name="T25" fmla="*/ 158 h 176"/>
                <a:gd name="T26" fmla="*/ 53 w 365"/>
                <a:gd name="T27" fmla="*/ 150 h 176"/>
                <a:gd name="T28" fmla="*/ 53 w 365"/>
                <a:gd name="T29" fmla="*/ 103 h 176"/>
                <a:gd name="T30" fmla="*/ 77 w 365"/>
                <a:gd name="T31" fmla="*/ 110 h 176"/>
                <a:gd name="T32" fmla="*/ 77 w 365"/>
                <a:gd name="T33" fmla="*/ 158 h 176"/>
                <a:gd name="T34" fmla="*/ 113 w 365"/>
                <a:gd name="T35" fmla="*/ 165 h 176"/>
                <a:gd name="T36" fmla="*/ 89 w 365"/>
                <a:gd name="T37" fmla="*/ 160 h 176"/>
                <a:gd name="T38" fmla="*/ 89 w 365"/>
                <a:gd name="T39" fmla="*/ 113 h 176"/>
                <a:gd name="T40" fmla="*/ 113 w 365"/>
                <a:gd name="T41" fmla="*/ 118 h 176"/>
                <a:gd name="T42" fmla="*/ 113 w 365"/>
                <a:gd name="T43" fmla="*/ 165 h 176"/>
                <a:gd name="T44" fmla="*/ 333 w 365"/>
                <a:gd name="T45" fmla="*/ 141 h 176"/>
                <a:gd name="T46" fmla="*/ 309 w 365"/>
                <a:gd name="T47" fmla="*/ 152 h 176"/>
                <a:gd name="T48" fmla="*/ 309 w 365"/>
                <a:gd name="T49" fmla="*/ 104 h 176"/>
                <a:gd name="T50" fmla="*/ 333 w 365"/>
                <a:gd name="T51" fmla="*/ 94 h 176"/>
                <a:gd name="T52" fmla="*/ 333 w 365"/>
                <a:gd name="T53" fmla="*/ 141 h 176"/>
                <a:gd name="T54" fmla="*/ 307 w 365"/>
                <a:gd name="T55" fmla="*/ 95 h 176"/>
                <a:gd name="T56" fmla="*/ 183 w 365"/>
                <a:gd name="T57" fmla="*/ 112 h 176"/>
                <a:gd name="T58" fmla="*/ 58 w 365"/>
                <a:gd name="T59" fmla="*/ 95 h 176"/>
                <a:gd name="T60" fmla="*/ 15 w 365"/>
                <a:gd name="T61" fmla="*/ 64 h 176"/>
                <a:gd name="T62" fmla="*/ 58 w 365"/>
                <a:gd name="T63" fmla="*/ 33 h 176"/>
                <a:gd name="T64" fmla="*/ 183 w 365"/>
                <a:gd name="T65" fmla="*/ 15 h 176"/>
                <a:gd name="T66" fmla="*/ 307 w 365"/>
                <a:gd name="T67" fmla="*/ 33 h 176"/>
                <a:gd name="T68" fmla="*/ 351 w 365"/>
                <a:gd name="T69" fmla="*/ 64 h 176"/>
                <a:gd name="T70" fmla="*/ 307 w 365"/>
                <a:gd name="T71" fmla="*/ 95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5" h="176">
                  <a:moveTo>
                    <a:pt x="183" y="0"/>
                  </a:moveTo>
                  <a:cubicBezTo>
                    <a:pt x="82" y="0"/>
                    <a:pt x="0" y="29"/>
                    <a:pt x="0" y="64"/>
                  </a:cubicBezTo>
                  <a:cubicBezTo>
                    <a:pt x="0" y="112"/>
                    <a:pt x="0" y="112"/>
                    <a:pt x="0" y="112"/>
                  </a:cubicBezTo>
                  <a:cubicBezTo>
                    <a:pt x="0" y="147"/>
                    <a:pt x="82" y="176"/>
                    <a:pt x="183" y="176"/>
                  </a:cubicBezTo>
                  <a:cubicBezTo>
                    <a:pt x="284" y="176"/>
                    <a:pt x="365" y="147"/>
                    <a:pt x="365" y="112"/>
                  </a:cubicBezTo>
                  <a:cubicBezTo>
                    <a:pt x="365" y="64"/>
                    <a:pt x="365" y="64"/>
                    <a:pt x="365" y="64"/>
                  </a:cubicBezTo>
                  <a:cubicBezTo>
                    <a:pt x="365" y="29"/>
                    <a:pt x="284" y="0"/>
                    <a:pt x="183" y="0"/>
                  </a:cubicBezTo>
                  <a:close/>
                  <a:moveTo>
                    <a:pt x="41" y="146"/>
                  </a:moveTo>
                  <a:cubicBezTo>
                    <a:pt x="32" y="141"/>
                    <a:pt x="24" y="137"/>
                    <a:pt x="17" y="132"/>
                  </a:cubicBezTo>
                  <a:cubicBezTo>
                    <a:pt x="17" y="84"/>
                    <a:pt x="17" y="84"/>
                    <a:pt x="17" y="84"/>
                  </a:cubicBezTo>
                  <a:cubicBezTo>
                    <a:pt x="24" y="89"/>
                    <a:pt x="32" y="94"/>
                    <a:pt x="41" y="98"/>
                  </a:cubicBezTo>
                  <a:lnTo>
                    <a:pt x="41" y="146"/>
                  </a:lnTo>
                  <a:close/>
                  <a:moveTo>
                    <a:pt x="77" y="158"/>
                  </a:moveTo>
                  <a:cubicBezTo>
                    <a:pt x="69" y="156"/>
                    <a:pt x="60" y="153"/>
                    <a:pt x="53" y="150"/>
                  </a:cubicBezTo>
                  <a:cubicBezTo>
                    <a:pt x="53" y="103"/>
                    <a:pt x="53" y="103"/>
                    <a:pt x="53" y="103"/>
                  </a:cubicBezTo>
                  <a:cubicBezTo>
                    <a:pt x="60" y="106"/>
                    <a:pt x="69" y="108"/>
                    <a:pt x="77" y="110"/>
                  </a:cubicBezTo>
                  <a:lnTo>
                    <a:pt x="77" y="158"/>
                  </a:lnTo>
                  <a:close/>
                  <a:moveTo>
                    <a:pt x="113" y="165"/>
                  </a:moveTo>
                  <a:cubicBezTo>
                    <a:pt x="105" y="164"/>
                    <a:pt x="97" y="162"/>
                    <a:pt x="89" y="160"/>
                  </a:cubicBezTo>
                  <a:cubicBezTo>
                    <a:pt x="89" y="113"/>
                    <a:pt x="89" y="113"/>
                    <a:pt x="89" y="113"/>
                  </a:cubicBezTo>
                  <a:cubicBezTo>
                    <a:pt x="97" y="115"/>
                    <a:pt x="105" y="116"/>
                    <a:pt x="113" y="118"/>
                  </a:cubicBezTo>
                  <a:lnTo>
                    <a:pt x="113" y="165"/>
                  </a:lnTo>
                  <a:close/>
                  <a:moveTo>
                    <a:pt x="333" y="141"/>
                  </a:moveTo>
                  <a:cubicBezTo>
                    <a:pt x="326" y="145"/>
                    <a:pt x="318" y="148"/>
                    <a:pt x="309" y="152"/>
                  </a:cubicBezTo>
                  <a:cubicBezTo>
                    <a:pt x="309" y="104"/>
                    <a:pt x="309" y="104"/>
                    <a:pt x="309" y="104"/>
                  </a:cubicBezTo>
                  <a:cubicBezTo>
                    <a:pt x="318" y="101"/>
                    <a:pt x="326" y="98"/>
                    <a:pt x="333" y="94"/>
                  </a:cubicBezTo>
                  <a:lnTo>
                    <a:pt x="333" y="141"/>
                  </a:lnTo>
                  <a:close/>
                  <a:moveTo>
                    <a:pt x="307" y="95"/>
                  </a:moveTo>
                  <a:cubicBezTo>
                    <a:pt x="274" y="106"/>
                    <a:pt x="230" y="112"/>
                    <a:pt x="183" y="112"/>
                  </a:cubicBezTo>
                  <a:cubicBezTo>
                    <a:pt x="136" y="112"/>
                    <a:pt x="91" y="106"/>
                    <a:pt x="58" y="95"/>
                  </a:cubicBezTo>
                  <a:cubicBezTo>
                    <a:pt x="28" y="84"/>
                    <a:pt x="15" y="72"/>
                    <a:pt x="15" y="64"/>
                  </a:cubicBezTo>
                  <a:cubicBezTo>
                    <a:pt x="15" y="56"/>
                    <a:pt x="28" y="43"/>
                    <a:pt x="58" y="33"/>
                  </a:cubicBezTo>
                  <a:cubicBezTo>
                    <a:pt x="91" y="22"/>
                    <a:pt x="136" y="15"/>
                    <a:pt x="183" y="15"/>
                  </a:cubicBezTo>
                  <a:cubicBezTo>
                    <a:pt x="230" y="15"/>
                    <a:pt x="274" y="22"/>
                    <a:pt x="307" y="33"/>
                  </a:cubicBezTo>
                  <a:cubicBezTo>
                    <a:pt x="337" y="43"/>
                    <a:pt x="351" y="56"/>
                    <a:pt x="351" y="64"/>
                  </a:cubicBezTo>
                  <a:cubicBezTo>
                    <a:pt x="351" y="72"/>
                    <a:pt x="337" y="84"/>
                    <a:pt x="307" y="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24" name="Freeform 63"/>
            <p:cNvSpPr>
              <a:spLocks/>
            </p:cNvSpPr>
            <p:nvPr userDrawn="1"/>
          </p:nvSpPr>
          <p:spPr bwMode="auto">
            <a:xfrm>
              <a:off x="10126663" y="8593138"/>
              <a:ext cx="120650" cy="77788"/>
            </a:xfrm>
            <a:custGeom>
              <a:avLst/>
              <a:gdLst>
                <a:gd name="T0" fmla="*/ 110 w 127"/>
                <a:gd name="T1" fmla="*/ 39 h 81"/>
                <a:gd name="T2" fmla="*/ 84 w 127"/>
                <a:gd name="T3" fmla="*/ 33 h 81"/>
                <a:gd name="T4" fmla="*/ 57 w 127"/>
                <a:gd name="T5" fmla="*/ 26 h 81"/>
                <a:gd name="T6" fmla="*/ 52 w 127"/>
                <a:gd name="T7" fmla="*/ 21 h 81"/>
                <a:gd name="T8" fmla="*/ 54 w 127"/>
                <a:gd name="T9" fmla="*/ 17 h 81"/>
                <a:gd name="T10" fmla="*/ 61 w 127"/>
                <a:gd name="T11" fmla="*/ 16 h 81"/>
                <a:gd name="T12" fmla="*/ 69 w 127"/>
                <a:gd name="T13" fmla="*/ 17 h 81"/>
                <a:gd name="T14" fmla="*/ 71 w 127"/>
                <a:gd name="T15" fmla="*/ 23 h 81"/>
                <a:gd name="T16" fmla="*/ 71 w 127"/>
                <a:gd name="T17" fmla="*/ 26 h 81"/>
                <a:gd name="T18" fmla="*/ 121 w 127"/>
                <a:gd name="T19" fmla="*/ 26 h 81"/>
                <a:gd name="T20" fmla="*/ 122 w 127"/>
                <a:gd name="T21" fmla="*/ 23 h 81"/>
                <a:gd name="T22" fmla="*/ 110 w 127"/>
                <a:gd name="T23" fmla="*/ 11 h 81"/>
                <a:gd name="T24" fmla="*/ 75 w 127"/>
                <a:gd name="T25" fmla="*/ 6 h 81"/>
                <a:gd name="T26" fmla="*/ 75 w 127"/>
                <a:gd name="T27" fmla="*/ 0 h 81"/>
                <a:gd name="T28" fmla="*/ 52 w 127"/>
                <a:gd name="T29" fmla="*/ 0 h 81"/>
                <a:gd name="T30" fmla="*/ 52 w 127"/>
                <a:gd name="T31" fmla="*/ 6 h 81"/>
                <a:gd name="T32" fmla="*/ 13 w 127"/>
                <a:gd name="T33" fmla="*/ 11 h 81"/>
                <a:gd name="T34" fmla="*/ 0 w 127"/>
                <a:gd name="T35" fmla="*/ 23 h 81"/>
                <a:gd name="T36" fmla="*/ 6 w 127"/>
                <a:gd name="T37" fmla="*/ 33 h 81"/>
                <a:gd name="T38" fmla="*/ 21 w 127"/>
                <a:gd name="T39" fmla="*/ 39 h 81"/>
                <a:gd name="T40" fmla="*/ 52 w 127"/>
                <a:gd name="T41" fmla="*/ 46 h 81"/>
                <a:gd name="T42" fmla="*/ 69 w 127"/>
                <a:gd name="T43" fmla="*/ 52 h 81"/>
                <a:gd name="T44" fmla="*/ 71 w 127"/>
                <a:gd name="T45" fmla="*/ 60 h 81"/>
                <a:gd name="T46" fmla="*/ 68 w 127"/>
                <a:gd name="T47" fmla="*/ 63 h 81"/>
                <a:gd name="T48" fmla="*/ 61 w 127"/>
                <a:gd name="T49" fmla="*/ 65 h 81"/>
                <a:gd name="T50" fmla="*/ 53 w 127"/>
                <a:gd name="T51" fmla="*/ 63 h 81"/>
                <a:gd name="T52" fmla="*/ 52 w 127"/>
                <a:gd name="T53" fmla="*/ 54 h 81"/>
                <a:gd name="T54" fmla="*/ 52 w 127"/>
                <a:gd name="T55" fmla="*/ 50 h 81"/>
                <a:gd name="T56" fmla="*/ 1 w 127"/>
                <a:gd name="T57" fmla="*/ 50 h 81"/>
                <a:gd name="T58" fmla="*/ 1 w 127"/>
                <a:gd name="T59" fmla="*/ 53 h 81"/>
                <a:gd name="T60" fmla="*/ 16 w 127"/>
                <a:gd name="T61" fmla="*/ 69 h 81"/>
                <a:gd name="T62" fmla="*/ 52 w 127"/>
                <a:gd name="T63" fmla="*/ 75 h 81"/>
                <a:gd name="T64" fmla="*/ 52 w 127"/>
                <a:gd name="T65" fmla="*/ 81 h 81"/>
                <a:gd name="T66" fmla="*/ 75 w 127"/>
                <a:gd name="T67" fmla="*/ 81 h 81"/>
                <a:gd name="T68" fmla="*/ 75 w 127"/>
                <a:gd name="T69" fmla="*/ 75 h 81"/>
                <a:gd name="T70" fmla="*/ 114 w 127"/>
                <a:gd name="T71" fmla="*/ 69 h 81"/>
                <a:gd name="T72" fmla="*/ 127 w 127"/>
                <a:gd name="T73" fmla="*/ 54 h 81"/>
                <a:gd name="T74" fmla="*/ 122 w 127"/>
                <a:gd name="T75" fmla="*/ 45 h 81"/>
                <a:gd name="T76" fmla="*/ 110 w 127"/>
                <a:gd name="T77" fmla="*/ 39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7" h="81">
                  <a:moveTo>
                    <a:pt x="110" y="39"/>
                  </a:moveTo>
                  <a:cubicBezTo>
                    <a:pt x="106" y="37"/>
                    <a:pt x="97" y="35"/>
                    <a:pt x="84" y="33"/>
                  </a:cubicBezTo>
                  <a:cubicBezTo>
                    <a:pt x="69" y="30"/>
                    <a:pt x="60" y="27"/>
                    <a:pt x="57" y="26"/>
                  </a:cubicBezTo>
                  <a:cubicBezTo>
                    <a:pt x="54" y="25"/>
                    <a:pt x="52" y="23"/>
                    <a:pt x="52" y="21"/>
                  </a:cubicBezTo>
                  <a:cubicBezTo>
                    <a:pt x="52" y="19"/>
                    <a:pt x="53" y="18"/>
                    <a:pt x="54" y="17"/>
                  </a:cubicBezTo>
                  <a:cubicBezTo>
                    <a:pt x="56" y="16"/>
                    <a:pt x="58" y="16"/>
                    <a:pt x="61" y="16"/>
                  </a:cubicBezTo>
                  <a:cubicBezTo>
                    <a:pt x="65" y="16"/>
                    <a:pt x="68" y="16"/>
                    <a:pt x="69" y="17"/>
                  </a:cubicBezTo>
                  <a:cubicBezTo>
                    <a:pt x="70" y="18"/>
                    <a:pt x="71" y="20"/>
                    <a:pt x="71" y="23"/>
                  </a:cubicBezTo>
                  <a:cubicBezTo>
                    <a:pt x="71" y="26"/>
                    <a:pt x="71" y="26"/>
                    <a:pt x="71" y="26"/>
                  </a:cubicBezTo>
                  <a:cubicBezTo>
                    <a:pt x="121" y="26"/>
                    <a:pt x="121" y="26"/>
                    <a:pt x="121" y="26"/>
                  </a:cubicBezTo>
                  <a:cubicBezTo>
                    <a:pt x="122" y="25"/>
                    <a:pt x="122" y="24"/>
                    <a:pt x="122" y="23"/>
                  </a:cubicBezTo>
                  <a:cubicBezTo>
                    <a:pt x="122" y="18"/>
                    <a:pt x="118" y="14"/>
                    <a:pt x="110" y="11"/>
                  </a:cubicBezTo>
                  <a:cubicBezTo>
                    <a:pt x="102" y="8"/>
                    <a:pt x="91" y="6"/>
                    <a:pt x="75" y="6"/>
                  </a:cubicBezTo>
                  <a:cubicBezTo>
                    <a:pt x="75" y="0"/>
                    <a:pt x="75" y="0"/>
                    <a:pt x="75" y="0"/>
                  </a:cubicBezTo>
                  <a:cubicBezTo>
                    <a:pt x="52" y="0"/>
                    <a:pt x="52" y="0"/>
                    <a:pt x="52" y="0"/>
                  </a:cubicBezTo>
                  <a:cubicBezTo>
                    <a:pt x="52" y="6"/>
                    <a:pt x="52" y="6"/>
                    <a:pt x="52" y="6"/>
                  </a:cubicBezTo>
                  <a:cubicBezTo>
                    <a:pt x="35" y="6"/>
                    <a:pt x="22" y="8"/>
                    <a:pt x="13" y="11"/>
                  </a:cubicBezTo>
                  <a:cubicBezTo>
                    <a:pt x="5" y="14"/>
                    <a:pt x="0" y="18"/>
                    <a:pt x="0" y="23"/>
                  </a:cubicBezTo>
                  <a:cubicBezTo>
                    <a:pt x="0" y="27"/>
                    <a:pt x="2" y="30"/>
                    <a:pt x="6" y="33"/>
                  </a:cubicBezTo>
                  <a:cubicBezTo>
                    <a:pt x="10" y="35"/>
                    <a:pt x="15" y="38"/>
                    <a:pt x="21" y="39"/>
                  </a:cubicBezTo>
                  <a:cubicBezTo>
                    <a:pt x="26" y="41"/>
                    <a:pt x="37" y="43"/>
                    <a:pt x="52" y="46"/>
                  </a:cubicBezTo>
                  <a:cubicBezTo>
                    <a:pt x="62" y="48"/>
                    <a:pt x="67" y="50"/>
                    <a:pt x="69" y="52"/>
                  </a:cubicBezTo>
                  <a:cubicBezTo>
                    <a:pt x="70" y="53"/>
                    <a:pt x="71" y="56"/>
                    <a:pt x="71" y="60"/>
                  </a:cubicBezTo>
                  <a:cubicBezTo>
                    <a:pt x="71" y="61"/>
                    <a:pt x="70" y="63"/>
                    <a:pt x="68" y="63"/>
                  </a:cubicBezTo>
                  <a:cubicBezTo>
                    <a:pt x="67" y="64"/>
                    <a:pt x="64" y="65"/>
                    <a:pt x="61" y="65"/>
                  </a:cubicBezTo>
                  <a:cubicBezTo>
                    <a:pt x="57" y="65"/>
                    <a:pt x="54" y="64"/>
                    <a:pt x="53" y="63"/>
                  </a:cubicBezTo>
                  <a:cubicBezTo>
                    <a:pt x="52" y="62"/>
                    <a:pt x="52" y="59"/>
                    <a:pt x="52" y="54"/>
                  </a:cubicBezTo>
                  <a:cubicBezTo>
                    <a:pt x="52" y="50"/>
                    <a:pt x="52" y="50"/>
                    <a:pt x="52" y="50"/>
                  </a:cubicBezTo>
                  <a:cubicBezTo>
                    <a:pt x="1" y="50"/>
                    <a:pt x="1" y="50"/>
                    <a:pt x="1" y="50"/>
                  </a:cubicBezTo>
                  <a:cubicBezTo>
                    <a:pt x="1" y="53"/>
                    <a:pt x="1" y="53"/>
                    <a:pt x="1" y="53"/>
                  </a:cubicBezTo>
                  <a:cubicBezTo>
                    <a:pt x="1" y="61"/>
                    <a:pt x="6" y="66"/>
                    <a:pt x="16" y="69"/>
                  </a:cubicBezTo>
                  <a:cubicBezTo>
                    <a:pt x="26" y="73"/>
                    <a:pt x="38" y="74"/>
                    <a:pt x="52" y="75"/>
                  </a:cubicBezTo>
                  <a:cubicBezTo>
                    <a:pt x="52" y="81"/>
                    <a:pt x="52" y="81"/>
                    <a:pt x="52" y="81"/>
                  </a:cubicBezTo>
                  <a:cubicBezTo>
                    <a:pt x="75" y="81"/>
                    <a:pt x="75" y="81"/>
                    <a:pt x="75" y="81"/>
                  </a:cubicBezTo>
                  <a:cubicBezTo>
                    <a:pt x="75" y="75"/>
                    <a:pt x="75" y="75"/>
                    <a:pt x="75" y="75"/>
                  </a:cubicBezTo>
                  <a:cubicBezTo>
                    <a:pt x="92" y="74"/>
                    <a:pt x="105" y="72"/>
                    <a:pt x="114" y="69"/>
                  </a:cubicBezTo>
                  <a:cubicBezTo>
                    <a:pt x="123" y="65"/>
                    <a:pt x="127" y="60"/>
                    <a:pt x="127" y="54"/>
                  </a:cubicBezTo>
                  <a:cubicBezTo>
                    <a:pt x="127" y="50"/>
                    <a:pt x="126" y="47"/>
                    <a:pt x="122" y="45"/>
                  </a:cubicBezTo>
                  <a:cubicBezTo>
                    <a:pt x="119" y="42"/>
                    <a:pt x="115" y="40"/>
                    <a:pt x="110"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25" name="Freeform 64"/>
            <p:cNvSpPr>
              <a:spLocks noEditPoints="1"/>
            </p:cNvSpPr>
            <p:nvPr userDrawn="1"/>
          </p:nvSpPr>
          <p:spPr bwMode="auto">
            <a:xfrm>
              <a:off x="10012363" y="8699500"/>
              <a:ext cx="349250" cy="114300"/>
            </a:xfrm>
            <a:custGeom>
              <a:avLst/>
              <a:gdLst>
                <a:gd name="T0" fmla="*/ 183 w 365"/>
                <a:gd name="T1" fmla="*/ 57 h 119"/>
                <a:gd name="T2" fmla="*/ 1 w 365"/>
                <a:gd name="T3" fmla="*/ 0 h 119"/>
                <a:gd name="T4" fmla="*/ 0 w 365"/>
                <a:gd name="T5" fmla="*/ 7 h 119"/>
                <a:gd name="T6" fmla="*/ 0 w 365"/>
                <a:gd name="T7" fmla="*/ 55 h 119"/>
                <a:gd name="T8" fmla="*/ 183 w 365"/>
                <a:gd name="T9" fmla="*/ 119 h 119"/>
                <a:gd name="T10" fmla="*/ 365 w 365"/>
                <a:gd name="T11" fmla="*/ 55 h 119"/>
                <a:gd name="T12" fmla="*/ 365 w 365"/>
                <a:gd name="T13" fmla="*/ 7 h 119"/>
                <a:gd name="T14" fmla="*/ 365 w 365"/>
                <a:gd name="T15" fmla="*/ 0 h 119"/>
                <a:gd name="T16" fmla="*/ 183 w 365"/>
                <a:gd name="T17" fmla="*/ 57 h 119"/>
                <a:gd name="T18" fmla="*/ 41 w 365"/>
                <a:gd name="T19" fmla="*/ 89 h 119"/>
                <a:gd name="T20" fmla="*/ 17 w 365"/>
                <a:gd name="T21" fmla="*/ 75 h 119"/>
                <a:gd name="T22" fmla="*/ 17 w 365"/>
                <a:gd name="T23" fmla="*/ 27 h 119"/>
                <a:gd name="T24" fmla="*/ 41 w 365"/>
                <a:gd name="T25" fmla="*/ 41 h 119"/>
                <a:gd name="T26" fmla="*/ 41 w 365"/>
                <a:gd name="T27" fmla="*/ 89 h 119"/>
                <a:gd name="T28" fmla="*/ 77 w 365"/>
                <a:gd name="T29" fmla="*/ 101 h 119"/>
                <a:gd name="T30" fmla="*/ 53 w 365"/>
                <a:gd name="T31" fmla="*/ 93 h 119"/>
                <a:gd name="T32" fmla="*/ 53 w 365"/>
                <a:gd name="T33" fmla="*/ 46 h 119"/>
                <a:gd name="T34" fmla="*/ 77 w 365"/>
                <a:gd name="T35" fmla="*/ 53 h 119"/>
                <a:gd name="T36" fmla="*/ 77 w 365"/>
                <a:gd name="T37" fmla="*/ 101 h 119"/>
                <a:gd name="T38" fmla="*/ 113 w 365"/>
                <a:gd name="T39" fmla="*/ 108 h 119"/>
                <a:gd name="T40" fmla="*/ 89 w 365"/>
                <a:gd name="T41" fmla="*/ 103 h 119"/>
                <a:gd name="T42" fmla="*/ 89 w 365"/>
                <a:gd name="T43" fmla="*/ 56 h 119"/>
                <a:gd name="T44" fmla="*/ 113 w 365"/>
                <a:gd name="T45" fmla="*/ 60 h 119"/>
                <a:gd name="T46" fmla="*/ 113 w 365"/>
                <a:gd name="T47" fmla="*/ 108 h 119"/>
                <a:gd name="T48" fmla="*/ 333 w 365"/>
                <a:gd name="T49" fmla="*/ 84 h 119"/>
                <a:gd name="T50" fmla="*/ 309 w 365"/>
                <a:gd name="T51" fmla="*/ 95 h 119"/>
                <a:gd name="T52" fmla="*/ 309 w 365"/>
                <a:gd name="T53" fmla="*/ 47 h 119"/>
                <a:gd name="T54" fmla="*/ 333 w 365"/>
                <a:gd name="T55" fmla="*/ 37 h 119"/>
                <a:gd name="T56" fmla="*/ 333 w 365"/>
                <a:gd name="T57" fmla="*/ 84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9">
                  <a:moveTo>
                    <a:pt x="183" y="57"/>
                  </a:moveTo>
                  <a:cubicBezTo>
                    <a:pt x="88" y="57"/>
                    <a:pt x="10" y="32"/>
                    <a:pt x="1" y="0"/>
                  </a:cubicBezTo>
                  <a:cubicBezTo>
                    <a:pt x="0" y="2"/>
                    <a:pt x="0" y="4"/>
                    <a:pt x="0" y="7"/>
                  </a:cubicBezTo>
                  <a:cubicBezTo>
                    <a:pt x="0" y="55"/>
                    <a:pt x="0" y="55"/>
                    <a:pt x="0" y="55"/>
                  </a:cubicBezTo>
                  <a:cubicBezTo>
                    <a:pt x="0" y="90"/>
                    <a:pt x="82" y="119"/>
                    <a:pt x="183" y="119"/>
                  </a:cubicBezTo>
                  <a:cubicBezTo>
                    <a:pt x="284" y="119"/>
                    <a:pt x="365" y="90"/>
                    <a:pt x="365" y="55"/>
                  </a:cubicBezTo>
                  <a:cubicBezTo>
                    <a:pt x="365" y="7"/>
                    <a:pt x="365" y="7"/>
                    <a:pt x="365" y="7"/>
                  </a:cubicBezTo>
                  <a:cubicBezTo>
                    <a:pt x="365" y="4"/>
                    <a:pt x="365" y="2"/>
                    <a:pt x="365" y="0"/>
                  </a:cubicBezTo>
                  <a:cubicBezTo>
                    <a:pt x="355" y="32"/>
                    <a:pt x="277" y="57"/>
                    <a:pt x="183" y="57"/>
                  </a:cubicBezTo>
                  <a:close/>
                  <a:moveTo>
                    <a:pt x="41" y="89"/>
                  </a:moveTo>
                  <a:cubicBezTo>
                    <a:pt x="32" y="84"/>
                    <a:pt x="24" y="80"/>
                    <a:pt x="17" y="75"/>
                  </a:cubicBezTo>
                  <a:cubicBezTo>
                    <a:pt x="17" y="27"/>
                    <a:pt x="17" y="27"/>
                    <a:pt x="17" y="27"/>
                  </a:cubicBezTo>
                  <a:cubicBezTo>
                    <a:pt x="24" y="32"/>
                    <a:pt x="32" y="37"/>
                    <a:pt x="41" y="41"/>
                  </a:cubicBezTo>
                  <a:lnTo>
                    <a:pt x="41" y="89"/>
                  </a:lnTo>
                  <a:close/>
                  <a:moveTo>
                    <a:pt x="77" y="101"/>
                  </a:moveTo>
                  <a:cubicBezTo>
                    <a:pt x="69" y="98"/>
                    <a:pt x="60" y="96"/>
                    <a:pt x="53" y="93"/>
                  </a:cubicBezTo>
                  <a:cubicBezTo>
                    <a:pt x="53" y="46"/>
                    <a:pt x="53" y="46"/>
                    <a:pt x="53" y="46"/>
                  </a:cubicBezTo>
                  <a:cubicBezTo>
                    <a:pt x="60" y="49"/>
                    <a:pt x="69" y="51"/>
                    <a:pt x="77" y="53"/>
                  </a:cubicBezTo>
                  <a:lnTo>
                    <a:pt x="77" y="101"/>
                  </a:lnTo>
                  <a:close/>
                  <a:moveTo>
                    <a:pt x="113" y="108"/>
                  </a:moveTo>
                  <a:cubicBezTo>
                    <a:pt x="105" y="107"/>
                    <a:pt x="97" y="105"/>
                    <a:pt x="89" y="103"/>
                  </a:cubicBezTo>
                  <a:cubicBezTo>
                    <a:pt x="89" y="56"/>
                    <a:pt x="89" y="56"/>
                    <a:pt x="89" y="56"/>
                  </a:cubicBezTo>
                  <a:cubicBezTo>
                    <a:pt x="97" y="58"/>
                    <a:pt x="105" y="59"/>
                    <a:pt x="113" y="60"/>
                  </a:cubicBezTo>
                  <a:lnTo>
                    <a:pt x="113" y="108"/>
                  </a:lnTo>
                  <a:close/>
                  <a:moveTo>
                    <a:pt x="333" y="84"/>
                  </a:moveTo>
                  <a:cubicBezTo>
                    <a:pt x="326" y="88"/>
                    <a:pt x="318" y="91"/>
                    <a:pt x="309" y="95"/>
                  </a:cubicBezTo>
                  <a:cubicBezTo>
                    <a:pt x="309" y="47"/>
                    <a:pt x="309" y="47"/>
                    <a:pt x="309" y="47"/>
                  </a:cubicBezTo>
                  <a:cubicBezTo>
                    <a:pt x="318" y="44"/>
                    <a:pt x="326" y="41"/>
                    <a:pt x="333" y="37"/>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26" name="Freeform 65"/>
            <p:cNvSpPr>
              <a:spLocks noEditPoints="1"/>
            </p:cNvSpPr>
            <p:nvPr userDrawn="1"/>
          </p:nvSpPr>
          <p:spPr bwMode="auto">
            <a:xfrm>
              <a:off x="10012363" y="8775700"/>
              <a:ext cx="349250" cy="111125"/>
            </a:xfrm>
            <a:custGeom>
              <a:avLst/>
              <a:gdLst>
                <a:gd name="T0" fmla="*/ 183 w 365"/>
                <a:gd name="T1" fmla="*/ 57 h 118"/>
                <a:gd name="T2" fmla="*/ 1 w 365"/>
                <a:gd name="T3" fmla="*/ 0 h 118"/>
                <a:gd name="T4" fmla="*/ 0 w 365"/>
                <a:gd name="T5" fmla="*/ 7 h 118"/>
                <a:gd name="T6" fmla="*/ 0 w 365"/>
                <a:gd name="T7" fmla="*/ 55 h 118"/>
                <a:gd name="T8" fmla="*/ 183 w 365"/>
                <a:gd name="T9" fmla="*/ 118 h 118"/>
                <a:gd name="T10" fmla="*/ 365 w 365"/>
                <a:gd name="T11" fmla="*/ 55 h 118"/>
                <a:gd name="T12" fmla="*/ 365 w 365"/>
                <a:gd name="T13" fmla="*/ 7 h 118"/>
                <a:gd name="T14" fmla="*/ 365 w 365"/>
                <a:gd name="T15" fmla="*/ 0 h 118"/>
                <a:gd name="T16" fmla="*/ 183 w 365"/>
                <a:gd name="T17" fmla="*/ 57 h 118"/>
                <a:gd name="T18" fmla="*/ 41 w 365"/>
                <a:gd name="T19" fmla="*/ 89 h 118"/>
                <a:gd name="T20" fmla="*/ 17 w 365"/>
                <a:gd name="T21" fmla="*/ 75 h 118"/>
                <a:gd name="T22" fmla="*/ 17 w 365"/>
                <a:gd name="T23" fmla="*/ 27 h 118"/>
                <a:gd name="T24" fmla="*/ 41 w 365"/>
                <a:gd name="T25" fmla="*/ 41 h 118"/>
                <a:gd name="T26" fmla="*/ 41 w 365"/>
                <a:gd name="T27" fmla="*/ 89 h 118"/>
                <a:gd name="T28" fmla="*/ 77 w 365"/>
                <a:gd name="T29" fmla="*/ 101 h 118"/>
                <a:gd name="T30" fmla="*/ 53 w 365"/>
                <a:gd name="T31" fmla="*/ 93 h 118"/>
                <a:gd name="T32" fmla="*/ 53 w 365"/>
                <a:gd name="T33" fmla="*/ 46 h 118"/>
                <a:gd name="T34" fmla="*/ 77 w 365"/>
                <a:gd name="T35" fmla="*/ 53 h 118"/>
                <a:gd name="T36" fmla="*/ 77 w 365"/>
                <a:gd name="T37" fmla="*/ 101 h 118"/>
                <a:gd name="T38" fmla="*/ 113 w 365"/>
                <a:gd name="T39" fmla="*/ 108 h 118"/>
                <a:gd name="T40" fmla="*/ 89 w 365"/>
                <a:gd name="T41" fmla="*/ 103 h 118"/>
                <a:gd name="T42" fmla="*/ 89 w 365"/>
                <a:gd name="T43" fmla="*/ 56 h 118"/>
                <a:gd name="T44" fmla="*/ 113 w 365"/>
                <a:gd name="T45" fmla="*/ 60 h 118"/>
                <a:gd name="T46" fmla="*/ 113 w 365"/>
                <a:gd name="T47" fmla="*/ 108 h 118"/>
                <a:gd name="T48" fmla="*/ 333 w 365"/>
                <a:gd name="T49" fmla="*/ 84 h 118"/>
                <a:gd name="T50" fmla="*/ 309 w 365"/>
                <a:gd name="T51" fmla="*/ 94 h 118"/>
                <a:gd name="T52" fmla="*/ 309 w 365"/>
                <a:gd name="T53" fmla="*/ 47 h 118"/>
                <a:gd name="T54" fmla="*/ 333 w 365"/>
                <a:gd name="T55" fmla="*/ 37 h 118"/>
                <a:gd name="T56" fmla="*/ 333 w 365"/>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8">
                  <a:moveTo>
                    <a:pt x="183" y="57"/>
                  </a:moveTo>
                  <a:cubicBezTo>
                    <a:pt x="88" y="57"/>
                    <a:pt x="10" y="32"/>
                    <a:pt x="1" y="0"/>
                  </a:cubicBezTo>
                  <a:cubicBezTo>
                    <a:pt x="0" y="2"/>
                    <a:pt x="0" y="4"/>
                    <a:pt x="0" y="7"/>
                  </a:cubicBezTo>
                  <a:cubicBezTo>
                    <a:pt x="0" y="55"/>
                    <a:pt x="0" y="55"/>
                    <a:pt x="0" y="55"/>
                  </a:cubicBezTo>
                  <a:cubicBezTo>
                    <a:pt x="0" y="90"/>
                    <a:pt x="82" y="118"/>
                    <a:pt x="183" y="118"/>
                  </a:cubicBezTo>
                  <a:cubicBezTo>
                    <a:pt x="284" y="118"/>
                    <a:pt x="365" y="90"/>
                    <a:pt x="365" y="55"/>
                  </a:cubicBezTo>
                  <a:cubicBezTo>
                    <a:pt x="365" y="7"/>
                    <a:pt x="365" y="7"/>
                    <a:pt x="365" y="7"/>
                  </a:cubicBezTo>
                  <a:cubicBezTo>
                    <a:pt x="365" y="4"/>
                    <a:pt x="365" y="2"/>
                    <a:pt x="365" y="0"/>
                  </a:cubicBezTo>
                  <a:cubicBezTo>
                    <a:pt x="355" y="32"/>
                    <a:pt x="277" y="57"/>
                    <a:pt x="183" y="57"/>
                  </a:cubicBezTo>
                  <a:close/>
                  <a:moveTo>
                    <a:pt x="41" y="89"/>
                  </a:moveTo>
                  <a:cubicBezTo>
                    <a:pt x="32" y="84"/>
                    <a:pt x="24" y="80"/>
                    <a:pt x="17" y="75"/>
                  </a:cubicBezTo>
                  <a:cubicBezTo>
                    <a:pt x="17" y="27"/>
                    <a:pt x="17" y="27"/>
                    <a:pt x="17" y="27"/>
                  </a:cubicBezTo>
                  <a:cubicBezTo>
                    <a:pt x="24" y="32"/>
                    <a:pt x="32" y="37"/>
                    <a:pt x="41" y="41"/>
                  </a:cubicBezTo>
                  <a:lnTo>
                    <a:pt x="41" y="89"/>
                  </a:lnTo>
                  <a:close/>
                  <a:moveTo>
                    <a:pt x="77" y="101"/>
                  </a:moveTo>
                  <a:cubicBezTo>
                    <a:pt x="69" y="98"/>
                    <a:pt x="60" y="96"/>
                    <a:pt x="53" y="93"/>
                  </a:cubicBezTo>
                  <a:cubicBezTo>
                    <a:pt x="53" y="46"/>
                    <a:pt x="53" y="46"/>
                    <a:pt x="53" y="46"/>
                  </a:cubicBezTo>
                  <a:cubicBezTo>
                    <a:pt x="60" y="48"/>
                    <a:pt x="69" y="51"/>
                    <a:pt x="77" y="53"/>
                  </a:cubicBezTo>
                  <a:lnTo>
                    <a:pt x="77" y="101"/>
                  </a:lnTo>
                  <a:close/>
                  <a:moveTo>
                    <a:pt x="113" y="108"/>
                  </a:moveTo>
                  <a:cubicBezTo>
                    <a:pt x="105" y="106"/>
                    <a:pt x="97" y="105"/>
                    <a:pt x="89" y="103"/>
                  </a:cubicBezTo>
                  <a:cubicBezTo>
                    <a:pt x="89" y="56"/>
                    <a:pt x="89" y="56"/>
                    <a:pt x="89" y="56"/>
                  </a:cubicBezTo>
                  <a:cubicBezTo>
                    <a:pt x="97" y="58"/>
                    <a:pt x="105" y="59"/>
                    <a:pt x="113" y="60"/>
                  </a:cubicBezTo>
                  <a:lnTo>
                    <a:pt x="113" y="108"/>
                  </a:lnTo>
                  <a:close/>
                  <a:moveTo>
                    <a:pt x="333" y="84"/>
                  </a:moveTo>
                  <a:cubicBezTo>
                    <a:pt x="326" y="88"/>
                    <a:pt x="318" y="91"/>
                    <a:pt x="309" y="94"/>
                  </a:cubicBezTo>
                  <a:cubicBezTo>
                    <a:pt x="309" y="47"/>
                    <a:pt x="309" y="47"/>
                    <a:pt x="309" y="47"/>
                  </a:cubicBezTo>
                  <a:cubicBezTo>
                    <a:pt x="318" y="44"/>
                    <a:pt x="326" y="40"/>
                    <a:pt x="333" y="37"/>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27" name="Freeform 66"/>
            <p:cNvSpPr>
              <a:spLocks noEditPoints="1"/>
            </p:cNvSpPr>
            <p:nvPr userDrawn="1"/>
          </p:nvSpPr>
          <p:spPr bwMode="auto">
            <a:xfrm>
              <a:off x="10012363" y="8850313"/>
              <a:ext cx="349250" cy="112713"/>
            </a:xfrm>
            <a:custGeom>
              <a:avLst/>
              <a:gdLst>
                <a:gd name="T0" fmla="*/ 183 w 365"/>
                <a:gd name="T1" fmla="*/ 57 h 118"/>
                <a:gd name="T2" fmla="*/ 1 w 365"/>
                <a:gd name="T3" fmla="*/ 0 h 118"/>
                <a:gd name="T4" fmla="*/ 0 w 365"/>
                <a:gd name="T5" fmla="*/ 7 h 118"/>
                <a:gd name="T6" fmla="*/ 0 w 365"/>
                <a:gd name="T7" fmla="*/ 55 h 118"/>
                <a:gd name="T8" fmla="*/ 183 w 365"/>
                <a:gd name="T9" fmla="*/ 118 h 118"/>
                <a:gd name="T10" fmla="*/ 365 w 365"/>
                <a:gd name="T11" fmla="*/ 55 h 118"/>
                <a:gd name="T12" fmla="*/ 365 w 365"/>
                <a:gd name="T13" fmla="*/ 7 h 118"/>
                <a:gd name="T14" fmla="*/ 365 w 365"/>
                <a:gd name="T15" fmla="*/ 0 h 118"/>
                <a:gd name="T16" fmla="*/ 183 w 365"/>
                <a:gd name="T17" fmla="*/ 57 h 118"/>
                <a:gd name="T18" fmla="*/ 41 w 365"/>
                <a:gd name="T19" fmla="*/ 88 h 118"/>
                <a:gd name="T20" fmla="*/ 17 w 365"/>
                <a:gd name="T21" fmla="*/ 74 h 118"/>
                <a:gd name="T22" fmla="*/ 17 w 365"/>
                <a:gd name="T23" fmla="*/ 27 h 118"/>
                <a:gd name="T24" fmla="*/ 41 w 365"/>
                <a:gd name="T25" fmla="*/ 41 h 118"/>
                <a:gd name="T26" fmla="*/ 41 w 365"/>
                <a:gd name="T27" fmla="*/ 88 h 118"/>
                <a:gd name="T28" fmla="*/ 77 w 365"/>
                <a:gd name="T29" fmla="*/ 101 h 118"/>
                <a:gd name="T30" fmla="*/ 53 w 365"/>
                <a:gd name="T31" fmla="*/ 93 h 118"/>
                <a:gd name="T32" fmla="*/ 53 w 365"/>
                <a:gd name="T33" fmla="*/ 46 h 118"/>
                <a:gd name="T34" fmla="*/ 77 w 365"/>
                <a:gd name="T35" fmla="*/ 53 h 118"/>
                <a:gd name="T36" fmla="*/ 77 w 365"/>
                <a:gd name="T37" fmla="*/ 101 h 118"/>
                <a:gd name="T38" fmla="*/ 113 w 365"/>
                <a:gd name="T39" fmla="*/ 108 h 118"/>
                <a:gd name="T40" fmla="*/ 89 w 365"/>
                <a:gd name="T41" fmla="*/ 103 h 118"/>
                <a:gd name="T42" fmla="*/ 89 w 365"/>
                <a:gd name="T43" fmla="*/ 56 h 118"/>
                <a:gd name="T44" fmla="*/ 113 w 365"/>
                <a:gd name="T45" fmla="*/ 60 h 118"/>
                <a:gd name="T46" fmla="*/ 113 w 365"/>
                <a:gd name="T47" fmla="*/ 108 h 118"/>
                <a:gd name="T48" fmla="*/ 333 w 365"/>
                <a:gd name="T49" fmla="*/ 84 h 118"/>
                <a:gd name="T50" fmla="*/ 309 w 365"/>
                <a:gd name="T51" fmla="*/ 94 h 118"/>
                <a:gd name="T52" fmla="*/ 309 w 365"/>
                <a:gd name="T53" fmla="*/ 47 h 118"/>
                <a:gd name="T54" fmla="*/ 333 w 365"/>
                <a:gd name="T55" fmla="*/ 37 h 118"/>
                <a:gd name="T56" fmla="*/ 333 w 365"/>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8">
                  <a:moveTo>
                    <a:pt x="183" y="57"/>
                  </a:moveTo>
                  <a:cubicBezTo>
                    <a:pt x="88" y="57"/>
                    <a:pt x="10" y="32"/>
                    <a:pt x="1" y="0"/>
                  </a:cubicBezTo>
                  <a:cubicBezTo>
                    <a:pt x="0" y="2"/>
                    <a:pt x="0" y="4"/>
                    <a:pt x="0" y="7"/>
                  </a:cubicBezTo>
                  <a:cubicBezTo>
                    <a:pt x="0" y="55"/>
                    <a:pt x="0" y="55"/>
                    <a:pt x="0" y="55"/>
                  </a:cubicBezTo>
                  <a:cubicBezTo>
                    <a:pt x="0" y="90"/>
                    <a:pt x="82" y="118"/>
                    <a:pt x="183" y="118"/>
                  </a:cubicBezTo>
                  <a:cubicBezTo>
                    <a:pt x="284" y="118"/>
                    <a:pt x="365" y="90"/>
                    <a:pt x="365" y="55"/>
                  </a:cubicBezTo>
                  <a:cubicBezTo>
                    <a:pt x="365" y="7"/>
                    <a:pt x="365" y="7"/>
                    <a:pt x="365" y="7"/>
                  </a:cubicBezTo>
                  <a:cubicBezTo>
                    <a:pt x="365" y="4"/>
                    <a:pt x="365" y="2"/>
                    <a:pt x="365" y="0"/>
                  </a:cubicBezTo>
                  <a:cubicBezTo>
                    <a:pt x="355" y="32"/>
                    <a:pt x="277" y="57"/>
                    <a:pt x="183" y="57"/>
                  </a:cubicBezTo>
                  <a:close/>
                  <a:moveTo>
                    <a:pt x="41" y="88"/>
                  </a:moveTo>
                  <a:cubicBezTo>
                    <a:pt x="32" y="84"/>
                    <a:pt x="24" y="79"/>
                    <a:pt x="17" y="74"/>
                  </a:cubicBezTo>
                  <a:cubicBezTo>
                    <a:pt x="17" y="27"/>
                    <a:pt x="17" y="27"/>
                    <a:pt x="17" y="27"/>
                  </a:cubicBezTo>
                  <a:cubicBezTo>
                    <a:pt x="24" y="32"/>
                    <a:pt x="32" y="37"/>
                    <a:pt x="41" y="41"/>
                  </a:cubicBezTo>
                  <a:lnTo>
                    <a:pt x="41" y="88"/>
                  </a:lnTo>
                  <a:close/>
                  <a:moveTo>
                    <a:pt x="77" y="101"/>
                  </a:moveTo>
                  <a:cubicBezTo>
                    <a:pt x="69" y="98"/>
                    <a:pt x="60" y="96"/>
                    <a:pt x="53" y="93"/>
                  </a:cubicBezTo>
                  <a:cubicBezTo>
                    <a:pt x="53" y="46"/>
                    <a:pt x="53" y="46"/>
                    <a:pt x="53" y="46"/>
                  </a:cubicBezTo>
                  <a:cubicBezTo>
                    <a:pt x="60" y="48"/>
                    <a:pt x="69" y="51"/>
                    <a:pt x="77" y="53"/>
                  </a:cubicBezTo>
                  <a:lnTo>
                    <a:pt x="77" y="101"/>
                  </a:lnTo>
                  <a:close/>
                  <a:moveTo>
                    <a:pt x="113" y="108"/>
                  </a:moveTo>
                  <a:cubicBezTo>
                    <a:pt x="105" y="106"/>
                    <a:pt x="97" y="105"/>
                    <a:pt x="89" y="103"/>
                  </a:cubicBezTo>
                  <a:cubicBezTo>
                    <a:pt x="89" y="56"/>
                    <a:pt x="89" y="56"/>
                    <a:pt x="89" y="56"/>
                  </a:cubicBezTo>
                  <a:cubicBezTo>
                    <a:pt x="97" y="58"/>
                    <a:pt x="105" y="59"/>
                    <a:pt x="113" y="60"/>
                  </a:cubicBezTo>
                  <a:lnTo>
                    <a:pt x="113" y="108"/>
                  </a:lnTo>
                  <a:close/>
                  <a:moveTo>
                    <a:pt x="333" y="84"/>
                  </a:moveTo>
                  <a:cubicBezTo>
                    <a:pt x="326" y="88"/>
                    <a:pt x="318" y="91"/>
                    <a:pt x="309" y="94"/>
                  </a:cubicBezTo>
                  <a:cubicBezTo>
                    <a:pt x="309" y="47"/>
                    <a:pt x="309" y="47"/>
                    <a:pt x="309" y="47"/>
                  </a:cubicBezTo>
                  <a:cubicBezTo>
                    <a:pt x="318" y="44"/>
                    <a:pt x="326" y="40"/>
                    <a:pt x="333" y="37"/>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28" name="Freeform 67"/>
            <p:cNvSpPr>
              <a:spLocks noEditPoints="1"/>
            </p:cNvSpPr>
            <p:nvPr userDrawn="1"/>
          </p:nvSpPr>
          <p:spPr bwMode="auto">
            <a:xfrm>
              <a:off x="10012363" y="8924925"/>
              <a:ext cx="349250" cy="112713"/>
            </a:xfrm>
            <a:custGeom>
              <a:avLst/>
              <a:gdLst>
                <a:gd name="T0" fmla="*/ 183 w 365"/>
                <a:gd name="T1" fmla="*/ 57 h 118"/>
                <a:gd name="T2" fmla="*/ 1 w 365"/>
                <a:gd name="T3" fmla="*/ 0 h 118"/>
                <a:gd name="T4" fmla="*/ 0 w 365"/>
                <a:gd name="T5" fmla="*/ 6 h 118"/>
                <a:gd name="T6" fmla="*/ 0 w 365"/>
                <a:gd name="T7" fmla="*/ 55 h 118"/>
                <a:gd name="T8" fmla="*/ 183 w 365"/>
                <a:gd name="T9" fmla="*/ 118 h 118"/>
                <a:gd name="T10" fmla="*/ 365 w 365"/>
                <a:gd name="T11" fmla="*/ 55 h 118"/>
                <a:gd name="T12" fmla="*/ 365 w 365"/>
                <a:gd name="T13" fmla="*/ 6 h 118"/>
                <a:gd name="T14" fmla="*/ 365 w 365"/>
                <a:gd name="T15" fmla="*/ 0 h 118"/>
                <a:gd name="T16" fmla="*/ 183 w 365"/>
                <a:gd name="T17" fmla="*/ 57 h 118"/>
                <a:gd name="T18" fmla="*/ 41 w 365"/>
                <a:gd name="T19" fmla="*/ 88 h 118"/>
                <a:gd name="T20" fmla="*/ 17 w 365"/>
                <a:gd name="T21" fmla="*/ 74 h 118"/>
                <a:gd name="T22" fmla="*/ 17 w 365"/>
                <a:gd name="T23" fmla="*/ 27 h 118"/>
                <a:gd name="T24" fmla="*/ 41 w 365"/>
                <a:gd name="T25" fmla="*/ 41 h 118"/>
                <a:gd name="T26" fmla="*/ 41 w 365"/>
                <a:gd name="T27" fmla="*/ 88 h 118"/>
                <a:gd name="T28" fmla="*/ 77 w 365"/>
                <a:gd name="T29" fmla="*/ 100 h 118"/>
                <a:gd name="T30" fmla="*/ 53 w 365"/>
                <a:gd name="T31" fmla="*/ 93 h 118"/>
                <a:gd name="T32" fmla="*/ 53 w 365"/>
                <a:gd name="T33" fmla="*/ 46 h 118"/>
                <a:gd name="T34" fmla="*/ 77 w 365"/>
                <a:gd name="T35" fmla="*/ 53 h 118"/>
                <a:gd name="T36" fmla="*/ 77 w 365"/>
                <a:gd name="T37" fmla="*/ 100 h 118"/>
                <a:gd name="T38" fmla="*/ 113 w 365"/>
                <a:gd name="T39" fmla="*/ 108 h 118"/>
                <a:gd name="T40" fmla="*/ 89 w 365"/>
                <a:gd name="T41" fmla="*/ 103 h 118"/>
                <a:gd name="T42" fmla="*/ 89 w 365"/>
                <a:gd name="T43" fmla="*/ 56 h 118"/>
                <a:gd name="T44" fmla="*/ 113 w 365"/>
                <a:gd name="T45" fmla="*/ 60 h 118"/>
                <a:gd name="T46" fmla="*/ 113 w 365"/>
                <a:gd name="T47" fmla="*/ 108 h 118"/>
                <a:gd name="T48" fmla="*/ 333 w 365"/>
                <a:gd name="T49" fmla="*/ 84 h 118"/>
                <a:gd name="T50" fmla="*/ 309 w 365"/>
                <a:gd name="T51" fmla="*/ 94 h 118"/>
                <a:gd name="T52" fmla="*/ 309 w 365"/>
                <a:gd name="T53" fmla="*/ 47 h 118"/>
                <a:gd name="T54" fmla="*/ 333 w 365"/>
                <a:gd name="T55" fmla="*/ 37 h 118"/>
                <a:gd name="T56" fmla="*/ 333 w 365"/>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8">
                  <a:moveTo>
                    <a:pt x="183" y="57"/>
                  </a:moveTo>
                  <a:cubicBezTo>
                    <a:pt x="88" y="57"/>
                    <a:pt x="10" y="32"/>
                    <a:pt x="1" y="0"/>
                  </a:cubicBezTo>
                  <a:cubicBezTo>
                    <a:pt x="0" y="2"/>
                    <a:pt x="0" y="4"/>
                    <a:pt x="0" y="6"/>
                  </a:cubicBezTo>
                  <a:cubicBezTo>
                    <a:pt x="0" y="55"/>
                    <a:pt x="0" y="55"/>
                    <a:pt x="0" y="55"/>
                  </a:cubicBezTo>
                  <a:cubicBezTo>
                    <a:pt x="0" y="90"/>
                    <a:pt x="82" y="118"/>
                    <a:pt x="183" y="118"/>
                  </a:cubicBezTo>
                  <a:cubicBezTo>
                    <a:pt x="284" y="118"/>
                    <a:pt x="365" y="90"/>
                    <a:pt x="365" y="55"/>
                  </a:cubicBezTo>
                  <a:cubicBezTo>
                    <a:pt x="365" y="6"/>
                    <a:pt x="365" y="6"/>
                    <a:pt x="365" y="6"/>
                  </a:cubicBezTo>
                  <a:cubicBezTo>
                    <a:pt x="365" y="4"/>
                    <a:pt x="365" y="2"/>
                    <a:pt x="365" y="0"/>
                  </a:cubicBezTo>
                  <a:cubicBezTo>
                    <a:pt x="355" y="32"/>
                    <a:pt x="277" y="57"/>
                    <a:pt x="183" y="57"/>
                  </a:cubicBezTo>
                  <a:close/>
                  <a:moveTo>
                    <a:pt x="41" y="88"/>
                  </a:moveTo>
                  <a:cubicBezTo>
                    <a:pt x="32" y="84"/>
                    <a:pt x="24" y="79"/>
                    <a:pt x="17" y="74"/>
                  </a:cubicBezTo>
                  <a:cubicBezTo>
                    <a:pt x="17" y="27"/>
                    <a:pt x="17" y="27"/>
                    <a:pt x="17" y="27"/>
                  </a:cubicBezTo>
                  <a:cubicBezTo>
                    <a:pt x="24" y="32"/>
                    <a:pt x="32" y="37"/>
                    <a:pt x="41" y="41"/>
                  </a:cubicBezTo>
                  <a:lnTo>
                    <a:pt x="41" y="88"/>
                  </a:lnTo>
                  <a:close/>
                  <a:moveTo>
                    <a:pt x="77" y="100"/>
                  </a:moveTo>
                  <a:cubicBezTo>
                    <a:pt x="69" y="98"/>
                    <a:pt x="60" y="96"/>
                    <a:pt x="53" y="93"/>
                  </a:cubicBezTo>
                  <a:cubicBezTo>
                    <a:pt x="53" y="46"/>
                    <a:pt x="53" y="46"/>
                    <a:pt x="53" y="46"/>
                  </a:cubicBezTo>
                  <a:cubicBezTo>
                    <a:pt x="60" y="48"/>
                    <a:pt x="69" y="51"/>
                    <a:pt x="77" y="53"/>
                  </a:cubicBezTo>
                  <a:lnTo>
                    <a:pt x="77" y="100"/>
                  </a:lnTo>
                  <a:close/>
                  <a:moveTo>
                    <a:pt x="113" y="108"/>
                  </a:moveTo>
                  <a:cubicBezTo>
                    <a:pt x="105" y="106"/>
                    <a:pt x="97" y="105"/>
                    <a:pt x="89" y="103"/>
                  </a:cubicBezTo>
                  <a:cubicBezTo>
                    <a:pt x="89" y="56"/>
                    <a:pt x="89" y="56"/>
                    <a:pt x="89" y="56"/>
                  </a:cubicBezTo>
                  <a:cubicBezTo>
                    <a:pt x="97" y="57"/>
                    <a:pt x="105" y="59"/>
                    <a:pt x="113" y="60"/>
                  </a:cubicBezTo>
                  <a:lnTo>
                    <a:pt x="113" y="108"/>
                  </a:lnTo>
                  <a:close/>
                  <a:moveTo>
                    <a:pt x="333" y="84"/>
                  </a:moveTo>
                  <a:cubicBezTo>
                    <a:pt x="326" y="88"/>
                    <a:pt x="318" y="91"/>
                    <a:pt x="309" y="94"/>
                  </a:cubicBezTo>
                  <a:cubicBezTo>
                    <a:pt x="309" y="47"/>
                    <a:pt x="309" y="47"/>
                    <a:pt x="309" y="47"/>
                  </a:cubicBezTo>
                  <a:cubicBezTo>
                    <a:pt x="318" y="44"/>
                    <a:pt x="326" y="40"/>
                    <a:pt x="333" y="37"/>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29" name="Freeform 68"/>
            <p:cNvSpPr>
              <a:spLocks noEditPoints="1"/>
            </p:cNvSpPr>
            <p:nvPr userDrawn="1"/>
          </p:nvSpPr>
          <p:spPr bwMode="auto">
            <a:xfrm>
              <a:off x="10012363" y="9001125"/>
              <a:ext cx="349250" cy="112713"/>
            </a:xfrm>
            <a:custGeom>
              <a:avLst/>
              <a:gdLst>
                <a:gd name="T0" fmla="*/ 183 w 365"/>
                <a:gd name="T1" fmla="*/ 57 h 118"/>
                <a:gd name="T2" fmla="*/ 1 w 365"/>
                <a:gd name="T3" fmla="*/ 0 h 118"/>
                <a:gd name="T4" fmla="*/ 0 w 365"/>
                <a:gd name="T5" fmla="*/ 6 h 118"/>
                <a:gd name="T6" fmla="*/ 0 w 365"/>
                <a:gd name="T7" fmla="*/ 55 h 118"/>
                <a:gd name="T8" fmla="*/ 183 w 365"/>
                <a:gd name="T9" fmla="*/ 118 h 118"/>
                <a:gd name="T10" fmla="*/ 365 w 365"/>
                <a:gd name="T11" fmla="*/ 55 h 118"/>
                <a:gd name="T12" fmla="*/ 365 w 365"/>
                <a:gd name="T13" fmla="*/ 6 h 118"/>
                <a:gd name="T14" fmla="*/ 365 w 365"/>
                <a:gd name="T15" fmla="*/ 0 h 118"/>
                <a:gd name="T16" fmla="*/ 183 w 365"/>
                <a:gd name="T17" fmla="*/ 57 h 118"/>
                <a:gd name="T18" fmla="*/ 41 w 365"/>
                <a:gd name="T19" fmla="*/ 88 h 118"/>
                <a:gd name="T20" fmla="*/ 17 w 365"/>
                <a:gd name="T21" fmla="*/ 74 h 118"/>
                <a:gd name="T22" fmla="*/ 17 w 365"/>
                <a:gd name="T23" fmla="*/ 27 h 118"/>
                <a:gd name="T24" fmla="*/ 41 w 365"/>
                <a:gd name="T25" fmla="*/ 41 h 118"/>
                <a:gd name="T26" fmla="*/ 41 w 365"/>
                <a:gd name="T27" fmla="*/ 88 h 118"/>
                <a:gd name="T28" fmla="*/ 77 w 365"/>
                <a:gd name="T29" fmla="*/ 100 h 118"/>
                <a:gd name="T30" fmla="*/ 53 w 365"/>
                <a:gd name="T31" fmla="*/ 93 h 118"/>
                <a:gd name="T32" fmla="*/ 53 w 365"/>
                <a:gd name="T33" fmla="*/ 45 h 118"/>
                <a:gd name="T34" fmla="*/ 77 w 365"/>
                <a:gd name="T35" fmla="*/ 53 h 118"/>
                <a:gd name="T36" fmla="*/ 77 w 365"/>
                <a:gd name="T37" fmla="*/ 100 h 118"/>
                <a:gd name="T38" fmla="*/ 113 w 365"/>
                <a:gd name="T39" fmla="*/ 107 h 118"/>
                <a:gd name="T40" fmla="*/ 89 w 365"/>
                <a:gd name="T41" fmla="*/ 103 h 118"/>
                <a:gd name="T42" fmla="*/ 89 w 365"/>
                <a:gd name="T43" fmla="*/ 56 h 118"/>
                <a:gd name="T44" fmla="*/ 113 w 365"/>
                <a:gd name="T45" fmla="*/ 60 h 118"/>
                <a:gd name="T46" fmla="*/ 113 w 365"/>
                <a:gd name="T47" fmla="*/ 107 h 118"/>
                <a:gd name="T48" fmla="*/ 333 w 365"/>
                <a:gd name="T49" fmla="*/ 84 h 118"/>
                <a:gd name="T50" fmla="*/ 309 w 365"/>
                <a:gd name="T51" fmla="*/ 94 h 118"/>
                <a:gd name="T52" fmla="*/ 309 w 365"/>
                <a:gd name="T53" fmla="*/ 47 h 118"/>
                <a:gd name="T54" fmla="*/ 333 w 365"/>
                <a:gd name="T55" fmla="*/ 36 h 118"/>
                <a:gd name="T56" fmla="*/ 333 w 365"/>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8">
                  <a:moveTo>
                    <a:pt x="183" y="57"/>
                  </a:moveTo>
                  <a:cubicBezTo>
                    <a:pt x="88" y="57"/>
                    <a:pt x="10" y="32"/>
                    <a:pt x="1" y="0"/>
                  </a:cubicBezTo>
                  <a:cubicBezTo>
                    <a:pt x="0" y="2"/>
                    <a:pt x="0" y="4"/>
                    <a:pt x="0" y="6"/>
                  </a:cubicBezTo>
                  <a:cubicBezTo>
                    <a:pt x="0" y="55"/>
                    <a:pt x="0" y="55"/>
                    <a:pt x="0" y="55"/>
                  </a:cubicBezTo>
                  <a:cubicBezTo>
                    <a:pt x="0" y="90"/>
                    <a:pt x="82" y="118"/>
                    <a:pt x="183" y="118"/>
                  </a:cubicBezTo>
                  <a:cubicBezTo>
                    <a:pt x="284" y="118"/>
                    <a:pt x="365" y="90"/>
                    <a:pt x="365" y="55"/>
                  </a:cubicBezTo>
                  <a:cubicBezTo>
                    <a:pt x="365" y="6"/>
                    <a:pt x="365" y="6"/>
                    <a:pt x="365" y="6"/>
                  </a:cubicBezTo>
                  <a:cubicBezTo>
                    <a:pt x="365" y="4"/>
                    <a:pt x="365" y="2"/>
                    <a:pt x="365" y="0"/>
                  </a:cubicBezTo>
                  <a:cubicBezTo>
                    <a:pt x="355" y="32"/>
                    <a:pt x="277" y="57"/>
                    <a:pt x="183" y="57"/>
                  </a:cubicBezTo>
                  <a:close/>
                  <a:moveTo>
                    <a:pt x="41" y="88"/>
                  </a:moveTo>
                  <a:cubicBezTo>
                    <a:pt x="32" y="84"/>
                    <a:pt x="24" y="79"/>
                    <a:pt x="17" y="74"/>
                  </a:cubicBezTo>
                  <a:cubicBezTo>
                    <a:pt x="17" y="27"/>
                    <a:pt x="17" y="27"/>
                    <a:pt x="17" y="27"/>
                  </a:cubicBezTo>
                  <a:cubicBezTo>
                    <a:pt x="24" y="32"/>
                    <a:pt x="32" y="37"/>
                    <a:pt x="41" y="41"/>
                  </a:cubicBezTo>
                  <a:lnTo>
                    <a:pt x="41" y="88"/>
                  </a:lnTo>
                  <a:close/>
                  <a:moveTo>
                    <a:pt x="77" y="100"/>
                  </a:moveTo>
                  <a:cubicBezTo>
                    <a:pt x="69" y="98"/>
                    <a:pt x="60" y="96"/>
                    <a:pt x="53" y="93"/>
                  </a:cubicBezTo>
                  <a:cubicBezTo>
                    <a:pt x="53" y="45"/>
                    <a:pt x="53" y="45"/>
                    <a:pt x="53" y="45"/>
                  </a:cubicBezTo>
                  <a:cubicBezTo>
                    <a:pt x="60" y="48"/>
                    <a:pt x="69" y="51"/>
                    <a:pt x="77" y="53"/>
                  </a:cubicBezTo>
                  <a:lnTo>
                    <a:pt x="77" y="100"/>
                  </a:lnTo>
                  <a:close/>
                  <a:moveTo>
                    <a:pt x="113" y="107"/>
                  </a:moveTo>
                  <a:cubicBezTo>
                    <a:pt x="105" y="106"/>
                    <a:pt x="97" y="105"/>
                    <a:pt x="89" y="103"/>
                  </a:cubicBezTo>
                  <a:cubicBezTo>
                    <a:pt x="89" y="56"/>
                    <a:pt x="89" y="56"/>
                    <a:pt x="89" y="56"/>
                  </a:cubicBezTo>
                  <a:cubicBezTo>
                    <a:pt x="97" y="57"/>
                    <a:pt x="105" y="59"/>
                    <a:pt x="113" y="60"/>
                  </a:cubicBezTo>
                  <a:lnTo>
                    <a:pt x="113" y="107"/>
                  </a:lnTo>
                  <a:close/>
                  <a:moveTo>
                    <a:pt x="333" y="84"/>
                  </a:moveTo>
                  <a:cubicBezTo>
                    <a:pt x="326" y="88"/>
                    <a:pt x="318" y="91"/>
                    <a:pt x="309" y="94"/>
                  </a:cubicBezTo>
                  <a:cubicBezTo>
                    <a:pt x="309" y="47"/>
                    <a:pt x="309" y="47"/>
                    <a:pt x="309" y="47"/>
                  </a:cubicBezTo>
                  <a:cubicBezTo>
                    <a:pt x="318" y="44"/>
                    <a:pt x="326" y="40"/>
                    <a:pt x="333" y="36"/>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30" name="Freeform 69"/>
            <p:cNvSpPr>
              <a:spLocks noEditPoints="1"/>
            </p:cNvSpPr>
            <p:nvPr userDrawn="1"/>
          </p:nvSpPr>
          <p:spPr bwMode="auto">
            <a:xfrm>
              <a:off x="10012363" y="9075738"/>
              <a:ext cx="349250" cy="112713"/>
            </a:xfrm>
            <a:custGeom>
              <a:avLst/>
              <a:gdLst>
                <a:gd name="T0" fmla="*/ 183 w 365"/>
                <a:gd name="T1" fmla="*/ 57 h 118"/>
                <a:gd name="T2" fmla="*/ 1 w 365"/>
                <a:gd name="T3" fmla="*/ 0 h 118"/>
                <a:gd name="T4" fmla="*/ 0 w 365"/>
                <a:gd name="T5" fmla="*/ 6 h 118"/>
                <a:gd name="T6" fmla="*/ 0 w 365"/>
                <a:gd name="T7" fmla="*/ 55 h 118"/>
                <a:gd name="T8" fmla="*/ 183 w 365"/>
                <a:gd name="T9" fmla="*/ 118 h 118"/>
                <a:gd name="T10" fmla="*/ 365 w 365"/>
                <a:gd name="T11" fmla="*/ 55 h 118"/>
                <a:gd name="T12" fmla="*/ 365 w 365"/>
                <a:gd name="T13" fmla="*/ 6 h 118"/>
                <a:gd name="T14" fmla="*/ 365 w 365"/>
                <a:gd name="T15" fmla="*/ 0 h 118"/>
                <a:gd name="T16" fmla="*/ 183 w 365"/>
                <a:gd name="T17" fmla="*/ 57 h 118"/>
                <a:gd name="T18" fmla="*/ 41 w 365"/>
                <a:gd name="T19" fmla="*/ 88 h 118"/>
                <a:gd name="T20" fmla="*/ 17 w 365"/>
                <a:gd name="T21" fmla="*/ 74 h 118"/>
                <a:gd name="T22" fmla="*/ 17 w 365"/>
                <a:gd name="T23" fmla="*/ 27 h 118"/>
                <a:gd name="T24" fmla="*/ 41 w 365"/>
                <a:gd name="T25" fmla="*/ 41 h 118"/>
                <a:gd name="T26" fmla="*/ 41 w 365"/>
                <a:gd name="T27" fmla="*/ 88 h 118"/>
                <a:gd name="T28" fmla="*/ 77 w 365"/>
                <a:gd name="T29" fmla="*/ 100 h 118"/>
                <a:gd name="T30" fmla="*/ 53 w 365"/>
                <a:gd name="T31" fmla="*/ 93 h 118"/>
                <a:gd name="T32" fmla="*/ 53 w 365"/>
                <a:gd name="T33" fmla="*/ 45 h 118"/>
                <a:gd name="T34" fmla="*/ 77 w 365"/>
                <a:gd name="T35" fmla="*/ 53 h 118"/>
                <a:gd name="T36" fmla="*/ 77 w 365"/>
                <a:gd name="T37" fmla="*/ 100 h 118"/>
                <a:gd name="T38" fmla="*/ 113 w 365"/>
                <a:gd name="T39" fmla="*/ 107 h 118"/>
                <a:gd name="T40" fmla="*/ 89 w 365"/>
                <a:gd name="T41" fmla="*/ 103 h 118"/>
                <a:gd name="T42" fmla="*/ 89 w 365"/>
                <a:gd name="T43" fmla="*/ 56 h 118"/>
                <a:gd name="T44" fmla="*/ 113 w 365"/>
                <a:gd name="T45" fmla="*/ 60 h 118"/>
                <a:gd name="T46" fmla="*/ 113 w 365"/>
                <a:gd name="T47" fmla="*/ 107 h 118"/>
                <a:gd name="T48" fmla="*/ 333 w 365"/>
                <a:gd name="T49" fmla="*/ 84 h 118"/>
                <a:gd name="T50" fmla="*/ 309 w 365"/>
                <a:gd name="T51" fmla="*/ 94 h 118"/>
                <a:gd name="T52" fmla="*/ 309 w 365"/>
                <a:gd name="T53" fmla="*/ 47 h 118"/>
                <a:gd name="T54" fmla="*/ 333 w 365"/>
                <a:gd name="T55" fmla="*/ 36 h 118"/>
                <a:gd name="T56" fmla="*/ 333 w 365"/>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8">
                  <a:moveTo>
                    <a:pt x="183" y="57"/>
                  </a:moveTo>
                  <a:cubicBezTo>
                    <a:pt x="88" y="57"/>
                    <a:pt x="10" y="32"/>
                    <a:pt x="1" y="0"/>
                  </a:cubicBezTo>
                  <a:cubicBezTo>
                    <a:pt x="0" y="2"/>
                    <a:pt x="0" y="4"/>
                    <a:pt x="0" y="6"/>
                  </a:cubicBezTo>
                  <a:cubicBezTo>
                    <a:pt x="0" y="55"/>
                    <a:pt x="0" y="55"/>
                    <a:pt x="0" y="55"/>
                  </a:cubicBezTo>
                  <a:cubicBezTo>
                    <a:pt x="0" y="90"/>
                    <a:pt x="82" y="118"/>
                    <a:pt x="183" y="118"/>
                  </a:cubicBezTo>
                  <a:cubicBezTo>
                    <a:pt x="284" y="118"/>
                    <a:pt x="365" y="90"/>
                    <a:pt x="365" y="55"/>
                  </a:cubicBezTo>
                  <a:cubicBezTo>
                    <a:pt x="365" y="6"/>
                    <a:pt x="365" y="6"/>
                    <a:pt x="365" y="6"/>
                  </a:cubicBezTo>
                  <a:cubicBezTo>
                    <a:pt x="365" y="4"/>
                    <a:pt x="365" y="2"/>
                    <a:pt x="365" y="0"/>
                  </a:cubicBezTo>
                  <a:cubicBezTo>
                    <a:pt x="355" y="32"/>
                    <a:pt x="277" y="57"/>
                    <a:pt x="183" y="57"/>
                  </a:cubicBezTo>
                  <a:close/>
                  <a:moveTo>
                    <a:pt x="41" y="88"/>
                  </a:moveTo>
                  <a:cubicBezTo>
                    <a:pt x="32" y="84"/>
                    <a:pt x="24" y="79"/>
                    <a:pt x="17" y="74"/>
                  </a:cubicBezTo>
                  <a:cubicBezTo>
                    <a:pt x="17" y="27"/>
                    <a:pt x="17" y="27"/>
                    <a:pt x="17" y="27"/>
                  </a:cubicBezTo>
                  <a:cubicBezTo>
                    <a:pt x="24" y="32"/>
                    <a:pt x="32" y="37"/>
                    <a:pt x="41" y="41"/>
                  </a:cubicBezTo>
                  <a:lnTo>
                    <a:pt x="41" y="88"/>
                  </a:lnTo>
                  <a:close/>
                  <a:moveTo>
                    <a:pt x="77" y="100"/>
                  </a:moveTo>
                  <a:cubicBezTo>
                    <a:pt x="69" y="98"/>
                    <a:pt x="60" y="95"/>
                    <a:pt x="53" y="93"/>
                  </a:cubicBezTo>
                  <a:cubicBezTo>
                    <a:pt x="53" y="45"/>
                    <a:pt x="53" y="45"/>
                    <a:pt x="53" y="45"/>
                  </a:cubicBezTo>
                  <a:cubicBezTo>
                    <a:pt x="60" y="48"/>
                    <a:pt x="69" y="51"/>
                    <a:pt x="77" y="53"/>
                  </a:cubicBezTo>
                  <a:lnTo>
                    <a:pt x="77" y="100"/>
                  </a:lnTo>
                  <a:close/>
                  <a:moveTo>
                    <a:pt x="113" y="107"/>
                  </a:moveTo>
                  <a:cubicBezTo>
                    <a:pt x="105" y="106"/>
                    <a:pt x="97" y="105"/>
                    <a:pt x="89" y="103"/>
                  </a:cubicBezTo>
                  <a:cubicBezTo>
                    <a:pt x="89" y="56"/>
                    <a:pt x="89" y="56"/>
                    <a:pt x="89" y="56"/>
                  </a:cubicBezTo>
                  <a:cubicBezTo>
                    <a:pt x="97" y="57"/>
                    <a:pt x="105" y="59"/>
                    <a:pt x="113" y="60"/>
                  </a:cubicBezTo>
                  <a:lnTo>
                    <a:pt x="113" y="107"/>
                  </a:lnTo>
                  <a:close/>
                  <a:moveTo>
                    <a:pt x="333" y="84"/>
                  </a:moveTo>
                  <a:cubicBezTo>
                    <a:pt x="326" y="87"/>
                    <a:pt x="318" y="91"/>
                    <a:pt x="309" y="94"/>
                  </a:cubicBezTo>
                  <a:cubicBezTo>
                    <a:pt x="309" y="47"/>
                    <a:pt x="309" y="47"/>
                    <a:pt x="309" y="47"/>
                  </a:cubicBezTo>
                  <a:cubicBezTo>
                    <a:pt x="318" y="44"/>
                    <a:pt x="326" y="40"/>
                    <a:pt x="333" y="36"/>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31" name="Freeform 70"/>
            <p:cNvSpPr>
              <a:spLocks noEditPoints="1"/>
            </p:cNvSpPr>
            <p:nvPr userDrawn="1"/>
          </p:nvSpPr>
          <p:spPr bwMode="auto">
            <a:xfrm>
              <a:off x="10012363" y="9151938"/>
              <a:ext cx="349250" cy="112713"/>
            </a:xfrm>
            <a:custGeom>
              <a:avLst/>
              <a:gdLst>
                <a:gd name="T0" fmla="*/ 183 w 365"/>
                <a:gd name="T1" fmla="*/ 56 h 118"/>
                <a:gd name="T2" fmla="*/ 1 w 365"/>
                <a:gd name="T3" fmla="*/ 0 h 118"/>
                <a:gd name="T4" fmla="*/ 0 w 365"/>
                <a:gd name="T5" fmla="*/ 6 h 118"/>
                <a:gd name="T6" fmla="*/ 0 w 365"/>
                <a:gd name="T7" fmla="*/ 54 h 118"/>
                <a:gd name="T8" fmla="*/ 183 w 365"/>
                <a:gd name="T9" fmla="*/ 118 h 118"/>
                <a:gd name="T10" fmla="*/ 365 w 365"/>
                <a:gd name="T11" fmla="*/ 54 h 118"/>
                <a:gd name="T12" fmla="*/ 365 w 365"/>
                <a:gd name="T13" fmla="*/ 6 h 118"/>
                <a:gd name="T14" fmla="*/ 365 w 365"/>
                <a:gd name="T15" fmla="*/ 0 h 118"/>
                <a:gd name="T16" fmla="*/ 183 w 365"/>
                <a:gd name="T17" fmla="*/ 56 h 118"/>
                <a:gd name="T18" fmla="*/ 41 w 365"/>
                <a:gd name="T19" fmla="*/ 88 h 118"/>
                <a:gd name="T20" fmla="*/ 17 w 365"/>
                <a:gd name="T21" fmla="*/ 74 h 118"/>
                <a:gd name="T22" fmla="*/ 17 w 365"/>
                <a:gd name="T23" fmla="*/ 27 h 118"/>
                <a:gd name="T24" fmla="*/ 41 w 365"/>
                <a:gd name="T25" fmla="*/ 41 h 118"/>
                <a:gd name="T26" fmla="*/ 41 w 365"/>
                <a:gd name="T27" fmla="*/ 88 h 118"/>
                <a:gd name="T28" fmla="*/ 77 w 365"/>
                <a:gd name="T29" fmla="*/ 100 h 118"/>
                <a:gd name="T30" fmla="*/ 53 w 365"/>
                <a:gd name="T31" fmla="*/ 93 h 118"/>
                <a:gd name="T32" fmla="*/ 53 w 365"/>
                <a:gd name="T33" fmla="*/ 45 h 118"/>
                <a:gd name="T34" fmla="*/ 77 w 365"/>
                <a:gd name="T35" fmla="*/ 53 h 118"/>
                <a:gd name="T36" fmla="*/ 77 w 365"/>
                <a:gd name="T37" fmla="*/ 100 h 118"/>
                <a:gd name="T38" fmla="*/ 113 w 365"/>
                <a:gd name="T39" fmla="*/ 107 h 118"/>
                <a:gd name="T40" fmla="*/ 89 w 365"/>
                <a:gd name="T41" fmla="*/ 103 h 118"/>
                <a:gd name="T42" fmla="*/ 89 w 365"/>
                <a:gd name="T43" fmla="*/ 55 h 118"/>
                <a:gd name="T44" fmla="*/ 113 w 365"/>
                <a:gd name="T45" fmla="*/ 60 h 118"/>
                <a:gd name="T46" fmla="*/ 113 w 365"/>
                <a:gd name="T47" fmla="*/ 107 h 118"/>
                <a:gd name="T48" fmla="*/ 333 w 365"/>
                <a:gd name="T49" fmla="*/ 84 h 118"/>
                <a:gd name="T50" fmla="*/ 309 w 365"/>
                <a:gd name="T51" fmla="*/ 94 h 118"/>
                <a:gd name="T52" fmla="*/ 309 w 365"/>
                <a:gd name="T53" fmla="*/ 47 h 118"/>
                <a:gd name="T54" fmla="*/ 333 w 365"/>
                <a:gd name="T55" fmla="*/ 36 h 118"/>
                <a:gd name="T56" fmla="*/ 333 w 365"/>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8">
                  <a:moveTo>
                    <a:pt x="183" y="56"/>
                  </a:moveTo>
                  <a:cubicBezTo>
                    <a:pt x="88" y="56"/>
                    <a:pt x="10" y="32"/>
                    <a:pt x="1" y="0"/>
                  </a:cubicBezTo>
                  <a:cubicBezTo>
                    <a:pt x="0" y="2"/>
                    <a:pt x="0" y="4"/>
                    <a:pt x="0" y="6"/>
                  </a:cubicBezTo>
                  <a:cubicBezTo>
                    <a:pt x="0" y="54"/>
                    <a:pt x="0" y="54"/>
                    <a:pt x="0" y="54"/>
                  </a:cubicBezTo>
                  <a:cubicBezTo>
                    <a:pt x="0" y="90"/>
                    <a:pt x="82" y="118"/>
                    <a:pt x="183" y="118"/>
                  </a:cubicBezTo>
                  <a:cubicBezTo>
                    <a:pt x="284" y="118"/>
                    <a:pt x="365" y="90"/>
                    <a:pt x="365" y="54"/>
                  </a:cubicBezTo>
                  <a:cubicBezTo>
                    <a:pt x="365" y="6"/>
                    <a:pt x="365" y="6"/>
                    <a:pt x="365" y="6"/>
                  </a:cubicBezTo>
                  <a:cubicBezTo>
                    <a:pt x="365" y="4"/>
                    <a:pt x="365" y="2"/>
                    <a:pt x="365" y="0"/>
                  </a:cubicBezTo>
                  <a:cubicBezTo>
                    <a:pt x="355" y="32"/>
                    <a:pt x="277" y="56"/>
                    <a:pt x="183" y="56"/>
                  </a:cubicBezTo>
                  <a:close/>
                  <a:moveTo>
                    <a:pt x="41" y="88"/>
                  </a:moveTo>
                  <a:cubicBezTo>
                    <a:pt x="32" y="84"/>
                    <a:pt x="24" y="79"/>
                    <a:pt x="17" y="74"/>
                  </a:cubicBezTo>
                  <a:cubicBezTo>
                    <a:pt x="17" y="27"/>
                    <a:pt x="17" y="27"/>
                    <a:pt x="17" y="27"/>
                  </a:cubicBezTo>
                  <a:cubicBezTo>
                    <a:pt x="24" y="32"/>
                    <a:pt x="32" y="36"/>
                    <a:pt x="41" y="41"/>
                  </a:cubicBezTo>
                  <a:lnTo>
                    <a:pt x="41" y="88"/>
                  </a:lnTo>
                  <a:close/>
                  <a:moveTo>
                    <a:pt x="77" y="100"/>
                  </a:moveTo>
                  <a:cubicBezTo>
                    <a:pt x="69" y="98"/>
                    <a:pt x="60" y="95"/>
                    <a:pt x="53" y="93"/>
                  </a:cubicBezTo>
                  <a:cubicBezTo>
                    <a:pt x="53" y="45"/>
                    <a:pt x="53" y="45"/>
                    <a:pt x="53" y="45"/>
                  </a:cubicBezTo>
                  <a:cubicBezTo>
                    <a:pt x="60" y="48"/>
                    <a:pt x="69" y="50"/>
                    <a:pt x="77" y="53"/>
                  </a:cubicBezTo>
                  <a:lnTo>
                    <a:pt x="77" y="100"/>
                  </a:lnTo>
                  <a:close/>
                  <a:moveTo>
                    <a:pt x="113" y="107"/>
                  </a:moveTo>
                  <a:cubicBezTo>
                    <a:pt x="105" y="106"/>
                    <a:pt x="97" y="105"/>
                    <a:pt x="89" y="103"/>
                  </a:cubicBezTo>
                  <a:cubicBezTo>
                    <a:pt x="89" y="55"/>
                    <a:pt x="89" y="55"/>
                    <a:pt x="89" y="55"/>
                  </a:cubicBezTo>
                  <a:cubicBezTo>
                    <a:pt x="97" y="57"/>
                    <a:pt x="105" y="59"/>
                    <a:pt x="113" y="60"/>
                  </a:cubicBezTo>
                  <a:lnTo>
                    <a:pt x="113" y="107"/>
                  </a:lnTo>
                  <a:close/>
                  <a:moveTo>
                    <a:pt x="333" y="84"/>
                  </a:moveTo>
                  <a:cubicBezTo>
                    <a:pt x="326" y="87"/>
                    <a:pt x="318" y="91"/>
                    <a:pt x="309" y="94"/>
                  </a:cubicBezTo>
                  <a:cubicBezTo>
                    <a:pt x="309" y="47"/>
                    <a:pt x="309" y="47"/>
                    <a:pt x="309" y="47"/>
                  </a:cubicBezTo>
                  <a:cubicBezTo>
                    <a:pt x="318" y="43"/>
                    <a:pt x="326" y="40"/>
                    <a:pt x="333" y="36"/>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32" name="Freeform 71"/>
            <p:cNvSpPr>
              <a:spLocks noEditPoints="1"/>
            </p:cNvSpPr>
            <p:nvPr userDrawn="1"/>
          </p:nvSpPr>
          <p:spPr bwMode="auto">
            <a:xfrm>
              <a:off x="10012363" y="9226550"/>
              <a:ext cx="349250" cy="112713"/>
            </a:xfrm>
            <a:custGeom>
              <a:avLst/>
              <a:gdLst>
                <a:gd name="T0" fmla="*/ 183 w 365"/>
                <a:gd name="T1" fmla="*/ 57 h 119"/>
                <a:gd name="T2" fmla="*/ 1 w 365"/>
                <a:gd name="T3" fmla="*/ 0 h 119"/>
                <a:gd name="T4" fmla="*/ 0 w 365"/>
                <a:gd name="T5" fmla="*/ 7 h 119"/>
                <a:gd name="T6" fmla="*/ 0 w 365"/>
                <a:gd name="T7" fmla="*/ 55 h 119"/>
                <a:gd name="T8" fmla="*/ 183 w 365"/>
                <a:gd name="T9" fmla="*/ 119 h 119"/>
                <a:gd name="T10" fmla="*/ 365 w 365"/>
                <a:gd name="T11" fmla="*/ 55 h 119"/>
                <a:gd name="T12" fmla="*/ 365 w 365"/>
                <a:gd name="T13" fmla="*/ 7 h 119"/>
                <a:gd name="T14" fmla="*/ 365 w 365"/>
                <a:gd name="T15" fmla="*/ 0 h 119"/>
                <a:gd name="T16" fmla="*/ 183 w 365"/>
                <a:gd name="T17" fmla="*/ 57 h 119"/>
                <a:gd name="T18" fmla="*/ 41 w 365"/>
                <a:gd name="T19" fmla="*/ 89 h 119"/>
                <a:gd name="T20" fmla="*/ 17 w 365"/>
                <a:gd name="T21" fmla="*/ 75 h 119"/>
                <a:gd name="T22" fmla="*/ 17 w 365"/>
                <a:gd name="T23" fmla="*/ 28 h 119"/>
                <a:gd name="T24" fmla="*/ 41 w 365"/>
                <a:gd name="T25" fmla="*/ 42 h 119"/>
                <a:gd name="T26" fmla="*/ 41 w 365"/>
                <a:gd name="T27" fmla="*/ 89 h 119"/>
                <a:gd name="T28" fmla="*/ 77 w 365"/>
                <a:gd name="T29" fmla="*/ 101 h 119"/>
                <a:gd name="T30" fmla="*/ 53 w 365"/>
                <a:gd name="T31" fmla="*/ 94 h 119"/>
                <a:gd name="T32" fmla="*/ 53 w 365"/>
                <a:gd name="T33" fmla="*/ 46 h 119"/>
                <a:gd name="T34" fmla="*/ 77 w 365"/>
                <a:gd name="T35" fmla="*/ 54 h 119"/>
                <a:gd name="T36" fmla="*/ 77 w 365"/>
                <a:gd name="T37" fmla="*/ 101 h 119"/>
                <a:gd name="T38" fmla="*/ 113 w 365"/>
                <a:gd name="T39" fmla="*/ 108 h 119"/>
                <a:gd name="T40" fmla="*/ 89 w 365"/>
                <a:gd name="T41" fmla="*/ 104 h 119"/>
                <a:gd name="T42" fmla="*/ 89 w 365"/>
                <a:gd name="T43" fmla="*/ 56 h 119"/>
                <a:gd name="T44" fmla="*/ 113 w 365"/>
                <a:gd name="T45" fmla="*/ 61 h 119"/>
                <a:gd name="T46" fmla="*/ 113 w 365"/>
                <a:gd name="T47" fmla="*/ 108 h 119"/>
                <a:gd name="T48" fmla="*/ 333 w 365"/>
                <a:gd name="T49" fmla="*/ 84 h 119"/>
                <a:gd name="T50" fmla="*/ 309 w 365"/>
                <a:gd name="T51" fmla="*/ 95 h 119"/>
                <a:gd name="T52" fmla="*/ 309 w 365"/>
                <a:gd name="T53" fmla="*/ 47 h 119"/>
                <a:gd name="T54" fmla="*/ 333 w 365"/>
                <a:gd name="T55" fmla="*/ 37 h 119"/>
                <a:gd name="T56" fmla="*/ 333 w 365"/>
                <a:gd name="T57" fmla="*/ 84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9">
                  <a:moveTo>
                    <a:pt x="183" y="57"/>
                  </a:moveTo>
                  <a:cubicBezTo>
                    <a:pt x="88" y="57"/>
                    <a:pt x="10" y="32"/>
                    <a:pt x="1" y="0"/>
                  </a:cubicBezTo>
                  <a:cubicBezTo>
                    <a:pt x="0" y="3"/>
                    <a:pt x="0" y="5"/>
                    <a:pt x="0" y="7"/>
                  </a:cubicBezTo>
                  <a:cubicBezTo>
                    <a:pt x="0" y="55"/>
                    <a:pt x="0" y="55"/>
                    <a:pt x="0" y="55"/>
                  </a:cubicBezTo>
                  <a:cubicBezTo>
                    <a:pt x="0" y="90"/>
                    <a:pt x="82" y="119"/>
                    <a:pt x="183" y="119"/>
                  </a:cubicBezTo>
                  <a:cubicBezTo>
                    <a:pt x="284" y="119"/>
                    <a:pt x="365" y="90"/>
                    <a:pt x="365" y="55"/>
                  </a:cubicBezTo>
                  <a:cubicBezTo>
                    <a:pt x="365" y="7"/>
                    <a:pt x="365" y="7"/>
                    <a:pt x="365" y="7"/>
                  </a:cubicBezTo>
                  <a:cubicBezTo>
                    <a:pt x="365" y="5"/>
                    <a:pt x="365" y="3"/>
                    <a:pt x="365" y="0"/>
                  </a:cubicBezTo>
                  <a:cubicBezTo>
                    <a:pt x="355" y="32"/>
                    <a:pt x="277" y="57"/>
                    <a:pt x="183" y="57"/>
                  </a:cubicBezTo>
                  <a:close/>
                  <a:moveTo>
                    <a:pt x="41" y="89"/>
                  </a:moveTo>
                  <a:cubicBezTo>
                    <a:pt x="32" y="85"/>
                    <a:pt x="24" y="80"/>
                    <a:pt x="17" y="75"/>
                  </a:cubicBezTo>
                  <a:cubicBezTo>
                    <a:pt x="17" y="28"/>
                    <a:pt x="17" y="28"/>
                    <a:pt x="17" y="28"/>
                  </a:cubicBezTo>
                  <a:cubicBezTo>
                    <a:pt x="24" y="33"/>
                    <a:pt x="32" y="37"/>
                    <a:pt x="41" y="42"/>
                  </a:cubicBezTo>
                  <a:lnTo>
                    <a:pt x="41" y="89"/>
                  </a:lnTo>
                  <a:close/>
                  <a:moveTo>
                    <a:pt x="77" y="101"/>
                  </a:moveTo>
                  <a:cubicBezTo>
                    <a:pt x="69" y="99"/>
                    <a:pt x="60" y="96"/>
                    <a:pt x="53" y="94"/>
                  </a:cubicBezTo>
                  <a:cubicBezTo>
                    <a:pt x="53" y="46"/>
                    <a:pt x="53" y="46"/>
                    <a:pt x="53" y="46"/>
                  </a:cubicBezTo>
                  <a:cubicBezTo>
                    <a:pt x="60" y="49"/>
                    <a:pt x="69" y="51"/>
                    <a:pt x="77" y="54"/>
                  </a:cubicBezTo>
                  <a:lnTo>
                    <a:pt x="77" y="101"/>
                  </a:lnTo>
                  <a:close/>
                  <a:moveTo>
                    <a:pt x="113" y="108"/>
                  </a:moveTo>
                  <a:cubicBezTo>
                    <a:pt x="105" y="107"/>
                    <a:pt x="97" y="105"/>
                    <a:pt x="89" y="104"/>
                  </a:cubicBezTo>
                  <a:cubicBezTo>
                    <a:pt x="89" y="56"/>
                    <a:pt x="89" y="56"/>
                    <a:pt x="89" y="56"/>
                  </a:cubicBezTo>
                  <a:cubicBezTo>
                    <a:pt x="97" y="58"/>
                    <a:pt x="105" y="60"/>
                    <a:pt x="113" y="61"/>
                  </a:cubicBezTo>
                  <a:lnTo>
                    <a:pt x="113" y="108"/>
                  </a:lnTo>
                  <a:close/>
                  <a:moveTo>
                    <a:pt x="333" y="84"/>
                  </a:moveTo>
                  <a:cubicBezTo>
                    <a:pt x="326" y="88"/>
                    <a:pt x="318" y="92"/>
                    <a:pt x="309" y="95"/>
                  </a:cubicBezTo>
                  <a:cubicBezTo>
                    <a:pt x="309" y="47"/>
                    <a:pt x="309" y="47"/>
                    <a:pt x="309" y="47"/>
                  </a:cubicBezTo>
                  <a:cubicBezTo>
                    <a:pt x="318" y="44"/>
                    <a:pt x="326" y="41"/>
                    <a:pt x="333" y="37"/>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33" name="Freeform 72"/>
            <p:cNvSpPr>
              <a:spLocks/>
            </p:cNvSpPr>
            <p:nvPr userDrawn="1"/>
          </p:nvSpPr>
          <p:spPr bwMode="auto">
            <a:xfrm>
              <a:off x="9107488" y="8066088"/>
              <a:ext cx="1243013" cy="936625"/>
            </a:xfrm>
            <a:custGeom>
              <a:avLst/>
              <a:gdLst>
                <a:gd name="T0" fmla="*/ 62 w 1303"/>
                <a:gd name="T1" fmla="*/ 981 h 981"/>
                <a:gd name="T2" fmla="*/ 74 w 1303"/>
                <a:gd name="T3" fmla="*/ 980 h 981"/>
                <a:gd name="T4" fmla="*/ 513 w 1303"/>
                <a:gd name="T5" fmla="*/ 805 h 981"/>
                <a:gd name="T6" fmla="*/ 1162 w 1303"/>
                <a:gd name="T7" fmla="*/ 215 h 981"/>
                <a:gd name="T8" fmla="*/ 1188 w 1303"/>
                <a:gd name="T9" fmla="*/ 364 h 981"/>
                <a:gd name="T10" fmla="*/ 1243 w 1303"/>
                <a:gd name="T11" fmla="*/ 411 h 981"/>
                <a:gd name="T12" fmla="*/ 1252 w 1303"/>
                <a:gd name="T13" fmla="*/ 410 h 981"/>
                <a:gd name="T14" fmla="*/ 1298 w 1303"/>
                <a:gd name="T15" fmla="*/ 345 h 981"/>
                <a:gd name="T16" fmla="*/ 1247 w 1303"/>
                <a:gd name="T17" fmla="*/ 51 h 981"/>
                <a:gd name="T18" fmla="*/ 1183 w 1303"/>
                <a:gd name="T19" fmla="*/ 5 h 981"/>
                <a:gd name="T20" fmla="*/ 894 w 1303"/>
                <a:gd name="T21" fmla="*/ 55 h 981"/>
                <a:gd name="T22" fmla="*/ 848 w 1303"/>
                <a:gd name="T23" fmla="*/ 120 h 981"/>
                <a:gd name="T24" fmla="*/ 913 w 1303"/>
                <a:gd name="T25" fmla="*/ 165 h 981"/>
                <a:gd name="T26" fmla="*/ 1080 w 1303"/>
                <a:gd name="T27" fmla="*/ 137 h 981"/>
                <a:gd name="T28" fmla="*/ 49 w 1303"/>
                <a:gd name="T29" fmla="*/ 870 h 981"/>
                <a:gd name="T30" fmla="*/ 7 w 1303"/>
                <a:gd name="T31" fmla="*/ 937 h 981"/>
                <a:gd name="T32" fmla="*/ 62 w 1303"/>
                <a:gd name="T33" fmla="*/ 981 h 9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03" h="981">
                  <a:moveTo>
                    <a:pt x="62" y="981"/>
                  </a:moveTo>
                  <a:cubicBezTo>
                    <a:pt x="66" y="981"/>
                    <a:pt x="70" y="980"/>
                    <a:pt x="74" y="980"/>
                  </a:cubicBezTo>
                  <a:cubicBezTo>
                    <a:pt x="82" y="978"/>
                    <a:pt x="274" y="934"/>
                    <a:pt x="513" y="805"/>
                  </a:cubicBezTo>
                  <a:cubicBezTo>
                    <a:pt x="710" y="698"/>
                    <a:pt x="972" y="512"/>
                    <a:pt x="1162" y="215"/>
                  </a:cubicBezTo>
                  <a:cubicBezTo>
                    <a:pt x="1188" y="364"/>
                    <a:pt x="1188" y="364"/>
                    <a:pt x="1188" y="364"/>
                  </a:cubicBezTo>
                  <a:cubicBezTo>
                    <a:pt x="1192" y="392"/>
                    <a:pt x="1216" y="411"/>
                    <a:pt x="1243" y="411"/>
                  </a:cubicBezTo>
                  <a:cubicBezTo>
                    <a:pt x="1246" y="411"/>
                    <a:pt x="1249" y="411"/>
                    <a:pt x="1252" y="410"/>
                  </a:cubicBezTo>
                  <a:cubicBezTo>
                    <a:pt x="1283" y="405"/>
                    <a:pt x="1303" y="376"/>
                    <a:pt x="1298" y="345"/>
                  </a:cubicBezTo>
                  <a:cubicBezTo>
                    <a:pt x="1247" y="51"/>
                    <a:pt x="1247" y="51"/>
                    <a:pt x="1247" y="51"/>
                  </a:cubicBezTo>
                  <a:cubicBezTo>
                    <a:pt x="1242" y="21"/>
                    <a:pt x="1213" y="0"/>
                    <a:pt x="1183" y="5"/>
                  </a:cubicBezTo>
                  <a:cubicBezTo>
                    <a:pt x="894" y="55"/>
                    <a:pt x="894" y="55"/>
                    <a:pt x="894" y="55"/>
                  </a:cubicBezTo>
                  <a:cubicBezTo>
                    <a:pt x="863" y="60"/>
                    <a:pt x="843" y="89"/>
                    <a:pt x="848" y="120"/>
                  </a:cubicBezTo>
                  <a:cubicBezTo>
                    <a:pt x="853" y="150"/>
                    <a:pt x="882" y="171"/>
                    <a:pt x="913" y="165"/>
                  </a:cubicBezTo>
                  <a:cubicBezTo>
                    <a:pt x="1080" y="137"/>
                    <a:pt x="1080" y="137"/>
                    <a:pt x="1080" y="137"/>
                  </a:cubicBezTo>
                  <a:cubicBezTo>
                    <a:pt x="722" y="714"/>
                    <a:pt x="57" y="869"/>
                    <a:pt x="49" y="870"/>
                  </a:cubicBezTo>
                  <a:cubicBezTo>
                    <a:pt x="19" y="877"/>
                    <a:pt x="0" y="907"/>
                    <a:pt x="7" y="937"/>
                  </a:cubicBezTo>
                  <a:cubicBezTo>
                    <a:pt x="13" y="963"/>
                    <a:pt x="36" y="981"/>
                    <a:pt x="62" y="98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grpSp>
      <p:grpSp>
        <p:nvGrpSpPr>
          <p:cNvPr id="34" name="Group 33"/>
          <p:cNvGrpSpPr/>
          <p:nvPr userDrawn="1"/>
        </p:nvGrpSpPr>
        <p:grpSpPr>
          <a:xfrm>
            <a:off x="2080506" y="1717529"/>
            <a:ext cx="422871" cy="410925"/>
            <a:chOff x="12077700" y="8042275"/>
            <a:chExt cx="1327150" cy="1328738"/>
          </a:xfrm>
          <a:solidFill>
            <a:schemeClr val="accent2"/>
          </a:solidFill>
        </p:grpSpPr>
        <p:sp>
          <p:nvSpPr>
            <p:cNvPr id="35" name="Freeform 8"/>
            <p:cNvSpPr>
              <a:spLocks/>
            </p:cNvSpPr>
            <p:nvPr/>
          </p:nvSpPr>
          <p:spPr bwMode="auto">
            <a:xfrm>
              <a:off x="12077700" y="8042275"/>
              <a:ext cx="1327150" cy="1328738"/>
            </a:xfrm>
            <a:custGeom>
              <a:avLst/>
              <a:gdLst>
                <a:gd name="T0" fmla="*/ 67 w 1391"/>
                <a:gd name="T1" fmla="*/ 1392 h 1392"/>
                <a:gd name="T2" fmla="*/ 1323 w 1391"/>
                <a:gd name="T3" fmla="*/ 1392 h 1392"/>
                <a:gd name="T4" fmla="*/ 1391 w 1391"/>
                <a:gd name="T5" fmla="*/ 1324 h 1392"/>
                <a:gd name="T6" fmla="*/ 1323 w 1391"/>
                <a:gd name="T7" fmla="*/ 1257 h 1392"/>
                <a:gd name="T8" fmla="*/ 135 w 1391"/>
                <a:gd name="T9" fmla="*/ 1257 h 1392"/>
                <a:gd name="T10" fmla="*/ 135 w 1391"/>
                <a:gd name="T11" fmla="*/ 68 h 1392"/>
                <a:gd name="T12" fmla="*/ 67 w 1391"/>
                <a:gd name="T13" fmla="*/ 0 h 1392"/>
                <a:gd name="T14" fmla="*/ 0 w 1391"/>
                <a:gd name="T15" fmla="*/ 68 h 1392"/>
                <a:gd name="T16" fmla="*/ 0 w 1391"/>
                <a:gd name="T17" fmla="*/ 1324 h 1392"/>
                <a:gd name="T18" fmla="*/ 67 w 1391"/>
                <a:gd name="T19" fmla="*/ 1392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91" h="1392">
                  <a:moveTo>
                    <a:pt x="67" y="1392"/>
                  </a:moveTo>
                  <a:cubicBezTo>
                    <a:pt x="1323" y="1392"/>
                    <a:pt x="1323" y="1392"/>
                    <a:pt x="1323" y="1392"/>
                  </a:cubicBezTo>
                  <a:cubicBezTo>
                    <a:pt x="1361" y="1392"/>
                    <a:pt x="1391" y="1361"/>
                    <a:pt x="1391" y="1324"/>
                  </a:cubicBezTo>
                  <a:cubicBezTo>
                    <a:pt x="1391" y="1287"/>
                    <a:pt x="1361" y="1257"/>
                    <a:pt x="1323" y="1257"/>
                  </a:cubicBezTo>
                  <a:cubicBezTo>
                    <a:pt x="135" y="1257"/>
                    <a:pt x="135" y="1257"/>
                    <a:pt x="135" y="1257"/>
                  </a:cubicBezTo>
                  <a:cubicBezTo>
                    <a:pt x="135" y="68"/>
                    <a:pt x="135" y="68"/>
                    <a:pt x="135" y="68"/>
                  </a:cubicBezTo>
                  <a:cubicBezTo>
                    <a:pt x="135" y="31"/>
                    <a:pt x="105" y="0"/>
                    <a:pt x="67" y="0"/>
                  </a:cubicBezTo>
                  <a:cubicBezTo>
                    <a:pt x="30" y="0"/>
                    <a:pt x="0" y="31"/>
                    <a:pt x="0" y="68"/>
                  </a:cubicBezTo>
                  <a:cubicBezTo>
                    <a:pt x="0" y="1324"/>
                    <a:pt x="0" y="1324"/>
                    <a:pt x="0" y="1324"/>
                  </a:cubicBezTo>
                  <a:cubicBezTo>
                    <a:pt x="0" y="1361"/>
                    <a:pt x="30" y="1392"/>
                    <a:pt x="67" y="139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36" name="Freeform 9"/>
            <p:cNvSpPr>
              <a:spLocks noEditPoints="1"/>
            </p:cNvSpPr>
            <p:nvPr/>
          </p:nvSpPr>
          <p:spPr bwMode="auto">
            <a:xfrm>
              <a:off x="12280900" y="8937625"/>
              <a:ext cx="1076325" cy="225425"/>
            </a:xfrm>
            <a:custGeom>
              <a:avLst/>
              <a:gdLst>
                <a:gd name="T0" fmla="*/ 1072 w 1127"/>
                <a:gd name="T1" fmla="*/ 236 h 236"/>
                <a:gd name="T2" fmla="*/ 1127 w 1127"/>
                <a:gd name="T3" fmla="*/ 54 h 236"/>
                <a:gd name="T4" fmla="*/ 55 w 1127"/>
                <a:gd name="T5" fmla="*/ 0 h 236"/>
                <a:gd name="T6" fmla="*/ 0 w 1127"/>
                <a:gd name="T7" fmla="*/ 182 h 236"/>
                <a:gd name="T8" fmla="*/ 1086 w 1127"/>
                <a:gd name="T9" fmla="*/ 54 h 236"/>
                <a:gd name="T10" fmla="*/ 974 w 1127"/>
                <a:gd name="T11" fmla="*/ 195 h 236"/>
                <a:gd name="T12" fmla="*/ 1078 w 1127"/>
                <a:gd name="T13" fmla="*/ 42 h 236"/>
                <a:gd name="T14" fmla="*/ 1086 w 1127"/>
                <a:gd name="T15" fmla="*/ 152 h 236"/>
                <a:gd name="T16" fmla="*/ 993 w 1127"/>
                <a:gd name="T17" fmla="*/ 195 h 236"/>
                <a:gd name="T18" fmla="*/ 1086 w 1127"/>
                <a:gd name="T19" fmla="*/ 152 h 236"/>
                <a:gd name="T20" fmla="*/ 856 w 1127"/>
                <a:gd name="T21" fmla="*/ 195 h 236"/>
                <a:gd name="T22" fmla="*/ 1060 w 1127"/>
                <a:gd name="T23" fmla="*/ 40 h 236"/>
                <a:gd name="T24" fmla="*/ 837 w 1127"/>
                <a:gd name="T25" fmla="*/ 195 h 236"/>
                <a:gd name="T26" fmla="*/ 943 w 1127"/>
                <a:gd name="T27" fmla="*/ 40 h 236"/>
                <a:gd name="T28" fmla="*/ 837 w 1127"/>
                <a:gd name="T29" fmla="*/ 195 h 236"/>
                <a:gd name="T30" fmla="*/ 720 w 1127"/>
                <a:gd name="T31" fmla="*/ 195 h 236"/>
                <a:gd name="T32" fmla="*/ 924 w 1127"/>
                <a:gd name="T33" fmla="*/ 40 h 236"/>
                <a:gd name="T34" fmla="*/ 700 w 1127"/>
                <a:gd name="T35" fmla="*/ 195 h 236"/>
                <a:gd name="T36" fmla="*/ 807 w 1127"/>
                <a:gd name="T37" fmla="*/ 40 h 236"/>
                <a:gd name="T38" fmla="*/ 700 w 1127"/>
                <a:gd name="T39" fmla="*/ 195 h 236"/>
                <a:gd name="T40" fmla="*/ 583 w 1127"/>
                <a:gd name="T41" fmla="*/ 195 h 236"/>
                <a:gd name="T42" fmla="*/ 787 w 1127"/>
                <a:gd name="T43" fmla="*/ 40 h 236"/>
                <a:gd name="T44" fmla="*/ 564 w 1127"/>
                <a:gd name="T45" fmla="*/ 195 h 236"/>
                <a:gd name="T46" fmla="*/ 563 w 1127"/>
                <a:gd name="T47" fmla="*/ 147 h 236"/>
                <a:gd name="T48" fmla="*/ 719 w 1127"/>
                <a:gd name="T49" fmla="*/ 40 h 236"/>
                <a:gd name="T50" fmla="*/ 563 w 1127"/>
                <a:gd name="T51" fmla="*/ 128 h 236"/>
                <a:gd name="T52" fmla="*/ 602 w 1127"/>
                <a:gd name="T53" fmla="*/ 40 h 236"/>
                <a:gd name="T54" fmla="*/ 563 w 1127"/>
                <a:gd name="T55" fmla="*/ 128 h 236"/>
                <a:gd name="T56" fmla="*/ 563 w 1127"/>
                <a:gd name="T57" fmla="*/ 40 h 236"/>
                <a:gd name="T58" fmla="*/ 563 w 1127"/>
                <a:gd name="T59" fmla="*/ 59 h 236"/>
                <a:gd name="T60" fmla="*/ 1062 w 1127"/>
                <a:gd name="T61" fmla="*/ 195 h 236"/>
                <a:gd name="T62" fmla="*/ 1086 w 1127"/>
                <a:gd name="T63" fmla="*/ 182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27" h="236">
                  <a:moveTo>
                    <a:pt x="55" y="236"/>
                  </a:moveTo>
                  <a:cubicBezTo>
                    <a:pt x="1072" y="236"/>
                    <a:pt x="1072" y="236"/>
                    <a:pt x="1072" y="236"/>
                  </a:cubicBezTo>
                  <a:cubicBezTo>
                    <a:pt x="1102" y="236"/>
                    <a:pt x="1127" y="212"/>
                    <a:pt x="1127" y="182"/>
                  </a:cubicBezTo>
                  <a:cubicBezTo>
                    <a:pt x="1127" y="54"/>
                    <a:pt x="1127" y="54"/>
                    <a:pt x="1127" y="54"/>
                  </a:cubicBezTo>
                  <a:cubicBezTo>
                    <a:pt x="1127" y="24"/>
                    <a:pt x="1102" y="0"/>
                    <a:pt x="1072" y="0"/>
                  </a:cubicBezTo>
                  <a:cubicBezTo>
                    <a:pt x="55" y="0"/>
                    <a:pt x="55" y="0"/>
                    <a:pt x="55" y="0"/>
                  </a:cubicBezTo>
                  <a:cubicBezTo>
                    <a:pt x="25" y="0"/>
                    <a:pt x="0" y="24"/>
                    <a:pt x="0" y="54"/>
                  </a:cubicBezTo>
                  <a:cubicBezTo>
                    <a:pt x="0" y="182"/>
                    <a:pt x="0" y="182"/>
                    <a:pt x="0" y="182"/>
                  </a:cubicBezTo>
                  <a:cubicBezTo>
                    <a:pt x="0" y="212"/>
                    <a:pt x="25" y="236"/>
                    <a:pt x="55" y="236"/>
                  </a:cubicBezTo>
                  <a:close/>
                  <a:moveTo>
                    <a:pt x="1086" y="54"/>
                  </a:moveTo>
                  <a:cubicBezTo>
                    <a:pt x="1086" y="84"/>
                    <a:pt x="1086" y="84"/>
                    <a:pt x="1086" y="84"/>
                  </a:cubicBezTo>
                  <a:cubicBezTo>
                    <a:pt x="974" y="195"/>
                    <a:pt x="974" y="195"/>
                    <a:pt x="974" y="195"/>
                  </a:cubicBezTo>
                  <a:cubicBezTo>
                    <a:pt x="924" y="195"/>
                    <a:pt x="924" y="195"/>
                    <a:pt x="924" y="195"/>
                  </a:cubicBezTo>
                  <a:cubicBezTo>
                    <a:pt x="1078" y="42"/>
                    <a:pt x="1078" y="42"/>
                    <a:pt x="1078" y="42"/>
                  </a:cubicBezTo>
                  <a:cubicBezTo>
                    <a:pt x="1083" y="44"/>
                    <a:pt x="1086" y="48"/>
                    <a:pt x="1086" y="54"/>
                  </a:cubicBezTo>
                  <a:close/>
                  <a:moveTo>
                    <a:pt x="1086" y="152"/>
                  </a:moveTo>
                  <a:cubicBezTo>
                    <a:pt x="1043" y="195"/>
                    <a:pt x="1043" y="195"/>
                    <a:pt x="1043" y="195"/>
                  </a:cubicBezTo>
                  <a:cubicBezTo>
                    <a:pt x="993" y="195"/>
                    <a:pt x="993" y="195"/>
                    <a:pt x="993" y="195"/>
                  </a:cubicBezTo>
                  <a:cubicBezTo>
                    <a:pt x="1086" y="103"/>
                    <a:pt x="1086" y="103"/>
                    <a:pt x="1086" y="103"/>
                  </a:cubicBezTo>
                  <a:lnTo>
                    <a:pt x="1086" y="152"/>
                  </a:lnTo>
                  <a:close/>
                  <a:moveTo>
                    <a:pt x="905" y="195"/>
                  </a:moveTo>
                  <a:cubicBezTo>
                    <a:pt x="856" y="195"/>
                    <a:pt x="856" y="195"/>
                    <a:pt x="856" y="195"/>
                  </a:cubicBezTo>
                  <a:cubicBezTo>
                    <a:pt x="1011" y="40"/>
                    <a:pt x="1011" y="40"/>
                    <a:pt x="1011" y="40"/>
                  </a:cubicBezTo>
                  <a:cubicBezTo>
                    <a:pt x="1060" y="40"/>
                    <a:pt x="1060" y="40"/>
                    <a:pt x="1060" y="40"/>
                  </a:cubicBezTo>
                  <a:lnTo>
                    <a:pt x="905" y="195"/>
                  </a:lnTo>
                  <a:close/>
                  <a:moveTo>
                    <a:pt x="837" y="195"/>
                  </a:moveTo>
                  <a:cubicBezTo>
                    <a:pt x="788" y="195"/>
                    <a:pt x="788" y="195"/>
                    <a:pt x="788" y="195"/>
                  </a:cubicBezTo>
                  <a:cubicBezTo>
                    <a:pt x="943" y="40"/>
                    <a:pt x="943" y="40"/>
                    <a:pt x="943" y="40"/>
                  </a:cubicBezTo>
                  <a:cubicBezTo>
                    <a:pt x="992" y="40"/>
                    <a:pt x="992" y="40"/>
                    <a:pt x="992" y="40"/>
                  </a:cubicBezTo>
                  <a:lnTo>
                    <a:pt x="837" y="195"/>
                  </a:lnTo>
                  <a:close/>
                  <a:moveTo>
                    <a:pt x="769" y="195"/>
                  </a:moveTo>
                  <a:cubicBezTo>
                    <a:pt x="720" y="195"/>
                    <a:pt x="720" y="195"/>
                    <a:pt x="720" y="195"/>
                  </a:cubicBezTo>
                  <a:cubicBezTo>
                    <a:pt x="875" y="40"/>
                    <a:pt x="875" y="40"/>
                    <a:pt x="875" y="40"/>
                  </a:cubicBezTo>
                  <a:cubicBezTo>
                    <a:pt x="924" y="40"/>
                    <a:pt x="924" y="40"/>
                    <a:pt x="924" y="40"/>
                  </a:cubicBezTo>
                  <a:lnTo>
                    <a:pt x="769" y="195"/>
                  </a:lnTo>
                  <a:close/>
                  <a:moveTo>
                    <a:pt x="700" y="195"/>
                  </a:moveTo>
                  <a:cubicBezTo>
                    <a:pt x="651" y="195"/>
                    <a:pt x="651" y="195"/>
                    <a:pt x="651" y="195"/>
                  </a:cubicBezTo>
                  <a:cubicBezTo>
                    <a:pt x="807" y="40"/>
                    <a:pt x="807" y="40"/>
                    <a:pt x="807" y="40"/>
                  </a:cubicBezTo>
                  <a:cubicBezTo>
                    <a:pt x="856" y="40"/>
                    <a:pt x="856" y="40"/>
                    <a:pt x="856" y="40"/>
                  </a:cubicBezTo>
                  <a:lnTo>
                    <a:pt x="700" y="195"/>
                  </a:lnTo>
                  <a:close/>
                  <a:moveTo>
                    <a:pt x="632" y="195"/>
                  </a:moveTo>
                  <a:cubicBezTo>
                    <a:pt x="583" y="195"/>
                    <a:pt x="583" y="195"/>
                    <a:pt x="583" y="195"/>
                  </a:cubicBezTo>
                  <a:cubicBezTo>
                    <a:pt x="738" y="40"/>
                    <a:pt x="738" y="40"/>
                    <a:pt x="738" y="40"/>
                  </a:cubicBezTo>
                  <a:cubicBezTo>
                    <a:pt x="787" y="40"/>
                    <a:pt x="787" y="40"/>
                    <a:pt x="787" y="40"/>
                  </a:cubicBezTo>
                  <a:lnTo>
                    <a:pt x="632" y="195"/>
                  </a:lnTo>
                  <a:close/>
                  <a:moveTo>
                    <a:pt x="564" y="195"/>
                  </a:moveTo>
                  <a:cubicBezTo>
                    <a:pt x="563" y="195"/>
                    <a:pt x="563" y="195"/>
                    <a:pt x="563" y="195"/>
                  </a:cubicBezTo>
                  <a:cubicBezTo>
                    <a:pt x="563" y="147"/>
                    <a:pt x="563" y="147"/>
                    <a:pt x="563" y="147"/>
                  </a:cubicBezTo>
                  <a:cubicBezTo>
                    <a:pt x="670" y="40"/>
                    <a:pt x="670" y="40"/>
                    <a:pt x="670" y="40"/>
                  </a:cubicBezTo>
                  <a:cubicBezTo>
                    <a:pt x="719" y="40"/>
                    <a:pt x="719" y="40"/>
                    <a:pt x="719" y="40"/>
                  </a:cubicBezTo>
                  <a:lnTo>
                    <a:pt x="564" y="195"/>
                  </a:lnTo>
                  <a:close/>
                  <a:moveTo>
                    <a:pt x="563" y="128"/>
                  </a:moveTo>
                  <a:cubicBezTo>
                    <a:pt x="563" y="79"/>
                    <a:pt x="563" y="79"/>
                    <a:pt x="563" y="79"/>
                  </a:cubicBezTo>
                  <a:cubicBezTo>
                    <a:pt x="602" y="40"/>
                    <a:pt x="602" y="40"/>
                    <a:pt x="602" y="40"/>
                  </a:cubicBezTo>
                  <a:cubicBezTo>
                    <a:pt x="651" y="40"/>
                    <a:pt x="651" y="40"/>
                    <a:pt x="651" y="40"/>
                  </a:cubicBezTo>
                  <a:lnTo>
                    <a:pt x="563" y="128"/>
                  </a:lnTo>
                  <a:close/>
                  <a:moveTo>
                    <a:pt x="563" y="59"/>
                  </a:moveTo>
                  <a:cubicBezTo>
                    <a:pt x="563" y="40"/>
                    <a:pt x="563" y="40"/>
                    <a:pt x="563" y="40"/>
                  </a:cubicBezTo>
                  <a:cubicBezTo>
                    <a:pt x="583" y="40"/>
                    <a:pt x="583" y="40"/>
                    <a:pt x="583" y="40"/>
                  </a:cubicBezTo>
                  <a:lnTo>
                    <a:pt x="563" y="59"/>
                  </a:lnTo>
                  <a:close/>
                  <a:moveTo>
                    <a:pt x="1072" y="195"/>
                  </a:moveTo>
                  <a:cubicBezTo>
                    <a:pt x="1062" y="195"/>
                    <a:pt x="1062" y="195"/>
                    <a:pt x="1062" y="195"/>
                  </a:cubicBezTo>
                  <a:cubicBezTo>
                    <a:pt x="1086" y="172"/>
                    <a:pt x="1086" y="172"/>
                    <a:pt x="1086" y="172"/>
                  </a:cubicBezTo>
                  <a:cubicBezTo>
                    <a:pt x="1086" y="182"/>
                    <a:pt x="1086" y="182"/>
                    <a:pt x="1086" y="182"/>
                  </a:cubicBezTo>
                  <a:cubicBezTo>
                    <a:pt x="1086" y="189"/>
                    <a:pt x="1080" y="195"/>
                    <a:pt x="1072" y="1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37" name="Freeform 10"/>
            <p:cNvSpPr>
              <a:spLocks noEditPoints="1"/>
            </p:cNvSpPr>
            <p:nvPr/>
          </p:nvSpPr>
          <p:spPr bwMode="auto">
            <a:xfrm>
              <a:off x="12280900" y="8375650"/>
              <a:ext cx="815975" cy="223838"/>
            </a:xfrm>
            <a:custGeom>
              <a:avLst/>
              <a:gdLst>
                <a:gd name="T0" fmla="*/ 55 w 855"/>
                <a:gd name="T1" fmla="*/ 236 h 236"/>
                <a:gd name="T2" fmla="*/ 801 w 855"/>
                <a:gd name="T3" fmla="*/ 236 h 236"/>
                <a:gd name="T4" fmla="*/ 855 w 855"/>
                <a:gd name="T5" fmla="*/ 182 h 236"/>
                <a:gd name="T6" fmla="*/ 855 w 855"/>
                <a:gd name="T7" fmla="*/ 55 h 236"/>
                <a:gd name="T8" fmla="*/ 801 w 855"/>
                <a:gd name="T9" fmla="*/ 0 h 236"/>
                <a:gd name="T10" fmla="*/ 55 w 855"/>
                <a:gd name="T11" fmla="*/ 0 h 236"/>
                <a:gd name="T12" fmla="*/ 0 w 855"/>
                <a:gd name="T13" fmla="*/ 55 h 236"/>
                <a:gd name="T14" fmla="*/ 0 w 855"/>
                <a:gd name="T15" fmla="*/ 182 h 236"/>
                <a:gd name="T16" fmla="*/ 55 w 855"/>
                <a:gd name="T17" fmla="*/ 236 h 236"/>
                <a:gd name="T18" fmla="*/ 815 w 855"/>
                <a:gd name="T19" fmla="*/ 55 h 236"/>
                <a:gd name="T20" fmla="*/ 815 w 855"/>
                <a:gd name="T21" fmla="*/ 85 h 236"/>
                <a:gd name="T22" fmla="*/ 702 w 855"/>
                <a:gd name="T23" fmla="*/ 196 h 236"/>
                <a:gd name="T24" fmla="*/ 653 w 855"/>
                <a:gd name="T25" fmla="*/ 196 h 236"/>
                <a:gd name="T26" fmla="*/ 807 w 855"/>
                <a:gd name="T27" fmla="*/ 42 h 236"/>
                <a:gd name="T28" fmla="*/ 815 w 855"/>
                <a:gd name="T29" fmla="*/ 55 h 236"/>
                <a:gd name="T30" fmla="*/ 815 w 855"/>
                <a:gd name="T31" fmla="*/ 153 h 236"/>
                <a:gd name="T32" fmla="*/ 772 w 855"/>
                <a:gd name="T33" fmla="*/ 196 h 236"/>
                <a:gd name="T34" fmla="*/ 721 w 855"/>
                <a:gd name="T35" fmla="*/ 196 h 236"/>
                <a:gd name="T36" fmla="*/ 815 w 855"/>
                <a:gd name="T37" fmla="*/ 104 h 236"/>
                <a:gd name="T38" fmla="*/ 815 w 855"/>
                <a:gd name="T39" fmla="*/ 153 h 236"/>
                <a:gd name="T40" fmla="*/ 634 w 855"/>
                <a:gd name="T41" fmla="*/ 196 h 236"/>
                <a:gd name="T42" fmla="*/ 585 w 855"/>
                <a:gd name="T43" fmla="*/ 196 h 236"/>
                <a:gd name="T44" fmla="*/ 740 w 855"/>
                <a:gd name="T45" fmla="*/ 41 h 236"/>
                <a:gd name="T46" fmla="*/ 789 w 855"/>
                <a:gd name="T47" fmla="*/ 41 h 236"/>
                <a:gd name="T48" fmla="*/ 634 w 855"/>
                <a:gd name="T49" fmla="*/ 196 h 236"/>
                <a:gd name="T50" fmla="*/ 566 w 855"/>
                <a:gd name="T51" fmla="*/ 196 h 236"/>
                <a:gd name="T52" fmla="*/ 516 w 855"/>
                <a:gd name="T53" fmla="*/ 196 h 236"/>
                <a:gd name="T54" fmla="*/ 672 w 855"/>
                <a:gd name="T55" fmla="*/ 41 h 236"/>
                <a:gd name="T56" fmla="*/ 721 w 855"/>
                <a:gd name="T57" fmla="*/ 41 h 236"/>
                <a:gd name="T58" fmla="*/ 566 w 855"/>
                <a:gd name="T59" fmla="*/ 196 h 236"/>
                <a:gd name="T60" fmla="*/ 497 w 855"/>
                <a:gd name="T61" fmla="*/ 196 h 236"/>
                <a:gd name="T62" fmla="*/ 448 w 855"/>
                <a:gd name="T63" fmla="*/ 196 h 236"/>
                <a:gd name="T64" fmla="*/ 603 w 855"/>
                <a:gd name="T65" fmla="*/ 41 h 236"/>
                <a:gd name="T66" fmla="*/ 652 w 855"/>
                <a:gd name="T67" fmla="*/ 41 h 236"/>
                <a:gd name="T68" fmla="*/ 497 w 855"/>
                <a:gd name="T69" fmla="*/ 196 h 236"/>
                <a:gd name="T70" fmla="*/ 429 w 855"/>
                <a:gd name="T71" fmla="*/ 196 h 236"/>
                <a:gd name="T72" fmla="*/ 428 w 855"/>
                <a:gd name="T73" fmla="*/ 196 h 236"/>
                <a:gd name="T74" fmla="*/ 428 w 855"/>
                <a:gd name="T75" fmla="*/ 148 h 236"/>
                <a:gd name="T76" fmla="*/ 535 w 855"/>
                <a:gd name="T77" fmla="*/ 41 h 236"/>
                <a:gd name="T78" fmla="*/ 584 w 855"/>
                <a:gd name="T79" fmla="*/ 41 h 236"/>
                <a:gd name="T80" fmla="*/ 429 w 855"/>
                <a:gd name="T81" fmla="*/ 196 h 236"/>
                <a:gd name="T82" fmla="*/ 428 w 855"/>
                <a:gd name="T83" fmla="*/ 129 h 236"/>
                <a:gd name="T84" fmla="*/ 428 w 855"/>
                <a:gd name="T85" fmla="*/ 80 h 236"/>
                <a:gd name="T86" fmla="*/ 467 w 855"/>
                <a:gd name="T87" fmla="*/ 41 h 236"/>
                <a:gd name="T88" fmla="*/ 516 w 855"/>
                <a:gd name="T89" fmla="*/ 41 h 236"/>
                <a:gd name="T90" fmla="*/ 428 w 855"/>
                <a:gd name="T91" fmla="*/ 129 h 236"/>
                <a:gd name="T92" fmla="*/ 428 w 855"/>
                <a:gd name="T93" fmla="*/ 61 h 236"/>
                <a:gd name="T94" fmla="*/ 428 w 855"/>
                <a:gd name="T95" fmla="*/ 41 h 236"/>
                <a:gd name="T96" fmla="*/ 448 w 855"/>
                <a:gd name="T97" fmla="*/ 41 h 236"/>
                <a:gd name="T98" fmla="*/ 428 w 855"/>
                <a:gd name="T99" fmla="*/ 61 h 236"/>
                <a:gd name="T100" fmla="*/ 801 w 855"/>
                <a:gd name="T101" fmla="*/ 196 h 236"/>
                <a:gd name="T102" fmla="*/ 791 w 855"/>
                <a:gd name="T103" fmla="*/ 196 h 236"/>
                <a:gd name="T104" fmla="*/ 815 w 855"/>
                <a:gd name="T105" fmla="*/ 172 h 236"/>
                <a:gd name="T106" fmla="*/ 815 w 855"/>
                <a:gd name="T107" fmla="*/ 182 h 236"/>
                <a:gd name="T108" fmla="*/ 801 w 855"/>
                <a:gd name="T109" fmla="*/ 19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55" h="236">
                  <a:moveTo>
                    <a:pt x="55" y="236"/>
                  </a:moveTo>
                  <a:cubicBezTo>
                    <a:pt x="801" y="236"/>
                    <a:pt x="801" y="236"/>
                    <a:pt x="801" y="236"/>
                  </a:cubicBezTo>
                  <a:cubicBezTo>
                    <a:pt x="831" y="236"/>
                    <a:pt x="855" y="212"/>
                    <a:pt x="855" y="182"/>
                  </a:cubicBezTo>
                  <a:cubicBezTo>
                    <a:pt x="855" y="55"/>
                    <a:pt x="855" y="55"/>
                    <a:pt x="855" y="55"/>
                  </a:cubicBezTo>
                  <a:cubicBezTo>
                    <a:pt x="855" y="25"/>
                    <a:pt x="831" y="0"/>
                    <a:pt x="801" y="0"/>
                  </a:cubicBezTo>
                  <a:cubicBezTo>
                    <a:pt x="55" y="0"/>
                    <a:pt x="55" y="0"/>
                    <a:pt x="55" y="0"/>
                  </a:cubicBezTo>
                  <a:cubicBezTo>
                    <a:pt x="25" y="0"/>
                    <a:pt x="0" y="25"/>
                    <a:pt x="0" y="55"/>
                  </a:cubicBezTo>
                  <a:cubicBezTo>
                    <a:pt x="0" y="182"/>
                    <a:pt x="0" y="182"/>
                    <a:pt x="0" y="182"/>
                  </a:cubicBezTo>
                  <a:cubicBezTo>
                    <a:pt x="0" y="212"/>
                    <a:pt x="25" y="236"/>
                    <a:pt x="55" y="236"/>
                  </a:cubicBezTo>
                  <a:close/>
                  <a:moveTo>
                    <a:pt x="815" y="55"/>
                  </a:moveTo>
                  <a:cubicBezTo>
                    <a:pt x="815" y="85"/>
                    <a:pt x="815" y="85"/>
                    <a:pt x="815" y="85"/>
                  </a:cubicBezTo>
                  <a:cubicBezTo>
                    <a:pt x="702" y="196"/>
                    <a:pt x="702" y="196"/>
                    <a:pt x="702" y="196"/>
                  </a:cubicBezTo>
                  <a:cubicBezTo>
                    <a:pt x="653" y="196"/>
                    <a:pt x="653" y="196"/>
                    <a:pt x="653" y="196"/>
                  </a:cubicBezTo>
                  <a:cubicBezTo>
                    <a:pt x="807" y="42"/>
                    <a:pt x="807" y="42"/>
                    <a:pt x="807" y="42"/>
                  </a:cubicBezTo>
                  <a:cubicBezTo>
                    <a:pt x="811" y="44"/>
                    <a:pt x="815" y="49"/>
                    <a:pt x="815" y="55"/>
                  </a:cubicBezTo>
                  <a:close/>
                  <a:moveTo>
                    <a:pt x="815" y="153"/>
                  </a:moveTo>
                  <a:cubicBezTo>
                    <a:pt x="772" y="196"/>
                    <a:pt x="772" y="196"/>
                    <a:pt x="772" y="196"/>
                  </a:cubicBezTo>
                  <a:cubicBezTo>
                    <a:pt x="721" y="196"/>
                    <a:pt x="721" y="196"/>
                    <a:pt x="721" y="196"/>
                  </a:cubicBezTo>
                  <a:cubicBezTo>
                    <a:pt x="815" y="104"/>
                    <a:pt x="815" y="104"/>
                    <a:pt x="815" y="104"/>
                  </a:cubicBezTo>
                  <a:lnTo>
                    <a:pt x="815" y="153"/>
                  </a:lnTo>
                  <a:close/>
                  <a:moveTo>
                    <a:pt x="634" y="196"/>
                  </a:moveTo>
                  <a:cubicBezTo>
                    <a:pt x="585" y="196"/>
                    <a:pt x="585" y="196"/>
                    <a:pt x="585" y="196"/>
                  </a:cubicBezTo>
                  <a:cubicBezTo>
                    <a:pt x="740" y="41"/>
                    <a:pt x="740" y="41"/>
                    <a:pt x="740" y="41"/>
                  </a:cubicBezTo>
                  <a:cubicBezTo>
                    <a:pt x="789" y="41"/>
                    <a:pt x="789" y="41"/>
                    <a:pt x="789" y="41"/>
                  </a:cubicBezTo>
                  <a:lnTo>
                    <a:pt x="634" y="196"/>
                  </a:lnTo>
                  <a:close/>
                  <a:moveTo>
                    <a:pt x="566" y="196"/>
                  </a:moveTo>
                  <a:cubicBezTo>
                    <a:pt x="516" y="196"/>
                    <a:pt x="516" y="196"/>
                    <a:pt x="516" y="196"/>
                  </a:cubicBezTo>
                  <a:cubicBezTo>
                    <a:pt x="672" y="41"/>
                    <a:pt x="672" y="41"/>
                    <a:pt x="672" y="41"/>
                  </a:cubicBezTo>
                  <a:cubicBezTo>
                    <a:pt x="721" y="41"/>
                    <a:pt x="721" y="41"/>
                    <a:pt x="721" y="41"/>
                  </a:cubicBezTo>
                  <a:lnTo>
                    <a:pt x="566" y="196"/>
                  </a:lnTo>
                  <a:close/>
                  <a:moveTo>
                    <a:pt x="497" y="196"/>
                  </a:moveTo>
                  <a:cubicBezTo>
                    <a:pt x="448" y="196"/>
                    <a:pt x="448" y="196"/>
                    <a:pt x="448" y="196"/>
                  </a:cubicBezTo>
                  <a:cubicBezTo>
                    <a:pt x="603" y="41"/>
                    <a:pt x="603" y="41"/>
                    <a:pt x="603" y="41"/>
                  </a:cubicBezTo>
                  <a:cubicBezTo>
                    <a:pt x="652" y="41"/>
                    <a:pt x="652" y="41"/>
                    <a:pt x="652" y="41"/>
                  </a:cubicBezTo>
                  <a:lnTo>
                    <a:pt x="497" y="196"/>
                  </a:lnTo>
                  <a:close/>
                  <a:moveTo>
                    <a:pt x="429" y="196"/>
                  </a:moveTo>
                  <a:cubicBezTo>
                    <a:pt x="428" y="196"/>
                    <a:pt x="428" y="196"/>
                    <a:pt x="428" y="196"/>
                  </a:cubicBezTo>
                  <a:cubicBezTo>
                    <a:pt x="428" y="148"/>
                    <a:pt x="428" y="148"/>
                    <a:pt x="428" y="148"/>
                  </a:cubicBezTo>
                  <a:cubicBezTo>
                    <a:pt x="535" y="41"/>
                    <a:pt x="535" y="41"/>
                    <a:pt x="535" y="41"/>
                  </a:cubicBezTo>
                  <a:cubicBezTo>
                    <a:pt x="584" y="41"/>
                    <a:pt x="584" y="41"/>
                    <a:pt x="584" y="41"/>
                  </a:cubicBezTo>
                  <a:lnTo>
                    <a:pt x="429" y="196"/>
                  </a:lnTo>
                  <a:close/>
                  <a:moveTo>
                    <a:pt x="428" y="129"/>
                  </a:moveTo>
                  <a:cubicBezTo>
                    <a:pt x="428" y="80"/>
                    <a:pt x="428" y="80"/>
                    <a:pt x="428" y="80"/>
                  </a:cubicBezTo>
                  <a:cubicBezTo>
                    <a:pt x="467" y="41"/>
                    <a:pt x="467" y="41"/>
                    <a:pt x="467" y="41"/>
                  </a:cubicBezTo>
                  <a:cubicBezTo>
                    <a:pt x="516" y="41"/>
                    <a:pt x="516" y="41"/>
                    <a:pt x="516" y="41"/>
                  </a:cubicBezTo>
                  <a:lnTo>
                    <a:pt x="428" y="129"/>
                  </a:lnTo>
                  <a:close/>
                  <a:moveTo>
                    <a:pt x="428" y="61"/>
                  </a:moveTo>
                  <a:cubicBezTo>
                    <a:pt x="428" y="41"/>
                    <a:pt x="428" y="41"/>
                    <a:pt x="428" y="41"/>
                  </a:cubicBezTo>
                  <a:cubicBezTo>
                    <a:pt x="448" y="41"/>
                    <a:pt x="448" y="41"/>
                    <a:pt x="448" y="41"/>
                  </a:cubicBezTo>
                  <a:lnTo>
                    <a:pt x="428" y="61"/>
                  </a:lnTo>
                  <a:close/>
                  <a:moveTo>
                    <a:pt x="801" y="196"/>
                  </a:moveTo>
                  <a:cubicBezTo>
                    <a:pt x="791" y="196"/>
                    <a:pt x="791" y="196"/>
                    <a:pt x="791" y="196"/>
                  </a:cubicBezTo>
                  <a:cubicBezTo>
                    <a:pt x="815" y="172"/>
                    <a:pt x="815" y="172"/>
                    <a:pt x="815" y="172"/>
                  </a:cubicBezTo>
                  <a:cubicBezTo>
                    <a:pt x="815" y="182"/>
                    <a:pt x="815" y="182"/>
                    <a:pt x="815" y="182"/>
                  </a:cubicBezTo>
                  <a:cubicBezTo>
                    <a:pt x="815" y="190"/>
                    <a:pt x="808" y="196"/>
                    <a:pt x="801" y="1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38" name="Freeform 11"/>
            <p:cNvSpPr>
              <a:spLocks noEditPoints="1"/>
            </p:cNvSpPr>
            <p:nvPr/>
          </p:nvSpPr>
          <p:spPr bwMode="auto">
            <a:xfrm>
              <a:off x="12280900" y="8658225"/>
              <a:ext cx="557213" cy="223838"/>
            </a:xfrm>
            <a:custGeom>
              <a:avLst/>
              <a:gdLst>
                <a:gd name="T0" fmla="*/ 55 w 584"/>
                <a:gd name="T1" fmla="*/ 236 h 236"/>
                <a:gd name="T2" fmla="*/ 529 w 584"/>
                <a:gd name="T3" fmla="*/ 236 h 236"/>
                <a:gd name="T4" fmla="*/ 584 w 584"/>
                <a:gd name="T5" fmla="*/ 182 h 236"/>
                <a:gd name="T6" fmla="*/ 584 w 584"/>
                <a:gd name="T7" fmla="*/ 54 h 236"/>
                <a:gd name="T8" fmla="*/ 529 w 584"/>
                <a:gd name="T9" fmla="*/ 0 h 236"/>
                <a:gd name="T10" fmla="*/ 55 w 584"/>
                <a:gd name="T11" fmla="*/ 0 h 236"/>
                <a:gd name="T12" fmla="*/ 0 w 584"/>
                <a:gd name="T13" fmla="*/ 54 h 236"/>
                <a:gd name="T14" fmla="*/ 0 w 584"/>
                <a:gd name="T15" fmla="*/ 182 h 236"/>
                <a:gd name="T16" fmla="*/ 55 w 584"/>
                <a:gd name="T17" fmla="*/ 236 h 236"/>
                <a:gd name="T18" fmla="*/ 543 w 584"/>
                <a:gd name="T19" fmla="*/ 54 h 236"/>
                <a:gd name="T20" fmla="*/ 543 w 584"/>
                <a:gd name="T21" fmla="*/ 78 h 236"/>
                <a:gd name="T22" fmla="*/ 424 w 584"/>
                <a:gd name="T23" fmla="*/ 196 h 236"/>
                <a:gd name="T24" fmla="*/ 374 w 584"/>
                <a:gd name="T25" fmla="*/ 196 h 236"/>
                <a:gd name="T26" fmla="*/ 529 w 584"/>
                <a:gd name="T27" fmla="*/ 41 h 236"/>
                <a:gd name="T28" fmla="*/ 543 w 584"/>
                <a:gd name="T29" fmla="*/ 54 h 236"/>
                <a:gd name="T30" fmla="*/ 543 w 584"/>
                <a:gd name="T31" fmla="*/ 146 h 236"/>
                <a:gd name="T32" fmla="*/ 493 w 584"/>
                <a:gd name="T33" fmla="*/ 196 h 236"/>
                <a:gd name="T34" fmla="*/ 443 w 584"/>
                <a:gd name="T35" fmla="*/ 196 h 236"/>
                <a:gd name="T36" fmla="*/ 543 w 584"/>
                <a:gd name="T37" fmla="*/ 97 h 236"/>
                <a:gd name="T38" fmla="*/ 543 w 584"/>
                <a:gd name="T39" fmla="*/ 146 h 236"/>
                <a:gd name="T40" fmla="*/ 355 w 584"/>
                <a:gd name="T41" fmla="*/ 196 h 236"/>
                <a:gd name="T42" fmla="*/ 306 w 584"/>
                <a:gd name="T43" fmla="*/ 196 h 236"/>
                <a:gd name="T44" fmla="*/ 461 w 584"/>
                <a:gd name="T45" fmla="*/ 41 h 236"/>
                <a:gd name="T46" fmla="*/ 510 w 584"/>
                <a:gd name="T47" fmla="*/ 41 h 236"/>
                <a:gd name="T48" fmla="*/ 355 w 584"/>
                <a:gd name="T49" fmla="*/ 196 h 236"/>
                <a:gd name="T50" fmla="*/ 292 w 584"/>
                <a:gd name="T51" fmla="*/ 191 h 236"/>
                <a:gd name="T52" fmla="*/ 292 w 584"/>
                <a:gd name="T53" fmla="*/ 142 h 236"/>
                <a:gd name="T54" fmla="*/ 393 w 584"/>
                <a:gd name="T55" fmla="*/ 41 h 236"/>
                <a:gd name="T56" fmla="*/ 442 w 584"/>
                <a:gd name="T57" fmla="*/ 41 h 236"/>
                <a:gd name="T58" fmla="*/ 292 w 584"/>
                <a:gd name="T59" fmla="*/ 191 h 236"/>
                <a:gd name="T60" fmla="*/ 292 w 584"/>
                <a:gd name="T61" fmla="*/ 122 h 236"/>
                <a:gd name="T62" fmla="*/ 292 w 584"/>
                <a:gd name="T63" fmla="*/ 73 h 236"/>
                <a:gd name="T64" fmla="*/ 325 w 584"/>
                <a:gd name="T65" fmla="*/ 41 h 236"/>
                <a:gd name="T66" fmla="*/ 374 w 584"/>
                <a:gd name="T67" fmla="*/ 41 h 236"/>
                <a:gd name="T68" fmla="*/ 292 w 584"/>
                <a:gd name="T69" fmla="*/ 122 h 236"/>
                <a:gd name="T70" fmla="*/ 292 w 584"/>
                <a:gd name="T71" fmla="*/ 54 h 236"/>
                <a:gd name="T72" fmla="*/ 292 w 584"/>
                <a:gd name="T73" fmla="*/ 41 h 236"/>
                <a:gd name="T74" fmla="*/ 306 w 584"/>
                <a:gd name="T75" fmla="*/ 41 h 236"/>
                <a:gd name="T76" fmla="*/ 292 w 584"/>
                <a:gd name="T77" fmla="*/ 54 h 236"/>
                <a:gd name="T78" fmla="*/ 529 w 584"/>
                <a:gd name="T79" fmla="*/ 196 h 236"/>
                <a:gd name="T80" fmla="*/ 512 w 584"/>
                <a:gd name="T81" fmla="*/ 196 h 236"/>
                <a:gd name="T82" fmla="*/ 543 w 584"/>
                <a:gd name="T83" fmla="*/ 165 h 236"/>
                <a:gd name="T84" fmla="*/ 543 w 584"/>
                <a:gd name="T85" fmla="*/ 182 h 236"/>
                <a:gd name="T86" fmla="*/ 529 w 584"/>
                <a:gd name="T87" fmla="*/ 19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84" h="236">
                  <a:moveTo>
                    <a:pt x="55" y="236"/>
                  </a:moveTo>
                  <a:cubicBezTo>
                    <a:pt x="529" y="236"/>
                    <a:pt x="529" y="236"/>
                    <a:pt x="529" y="236"/>
                  </a:cubicBezTo>
                  <a:cubicBezTo>
                    <a:pt x="559" y="236"/>
                    <a:pt x="584" y="212"/>
                    <a:pt x="584" y="182"/>
                  </a:cubicBezTo>
                  <a:cubicBezTo>
                    <a:pt x="584" y="54"/>
                    <a:pt x="584" y="54"/>
                    <a:pt x="584" y="54"/>
                  </a:cubicBezTo>
                  <a:cubicBezTo>
                    <a:pt x="584" y="24"/>
                    <a:pt x="559" y="0"/>
                    <a:pt x="529" y="0"/>
                  </a:cubicBezTo>
                  <a:cubicBezTo>
                    <a:pt x="55" y="0"/>
                    <a:pt x="55" y="0"/>
                    <a:pt x="55" y="0"/>
                  </a:cubicBezTo>
                  <a:cubicBezTo>
                    <a:pt x="25" y="0"/>
                    <a:pt x="0" y="24"/>
                    <a:pt x="0" y="54"/>
                  </a:cubicBezTo>
                  <a:cubicBezTo>
                    <a:pt x="0" y="182"/>
                    <a:pt x="0" y="182"/>
                    <a:pt x="0" y="182"/>
                  </a:cubicBezTo>
                  <a:cubicBezTo>
                    <a:pt x="0" y="212"/>
                    <a:pt x="25" y="236"/>
                    <a:pt x="55" y="236"/>
                  </a:cubicBezTo>
                  <a:close/>
                  <a:moveTo>
                    <a:pt x="543" y="54"/>
                  </a:moveTo>
                  <a:cubicBezTo>
                    <a:pt x="543" y="78"/>
                    <a:pt x="543" y="78"/>
                    <a:pt x="543" y="78"/>
                  </a:cubicBezTo>
                  <a:cubicBezTo>
                    <a:pt x="424" y="196"/>
                    <a:pt x="424" y="196"/>
                    <a:pt x="424" y="196"/>
                  </a:cubicBezTo>
                  <a:cubicBezTo>
                    <a:pt x="374" y="196"/>
                    <a:pt x="374" y="196"/>
                    <a:pt x="374" y="196"/>
                  </a:cubicBezTo>
                  <a:cubicBezTo>
                    <a:pt x="529" y="41"/>
                    <a:pt x="529" y="41"/>
                    <a:pt x="529" y="41"/>
                  </a:cubicBezTo>
                  <a:cubicBezTo>
                    <a:pt x="537" y="41"/>
                    <a:pt x="543" y="47"/>
                    <a:pt x="543" y="54"/>
                  </a:cubicBezTo>
                  <a:close/>
                  <a:moveTo>
                    <a:pt x="543" y="146"/>
                  </a:moveTo>
                  <a:cubicBezTo>
                    <a:pt x="493" y="196"/>
                    <a:pt x="493" y="196"/>
                    <a:pt x="493" y="196"/>
                  </a:cubicBezTo>
                  <a:cubicBezTo>
                    <a:pt x="443" y="196"/>
                    <a:pt x="443" y="196"/>
                    <a:pt x="443" y="196"/>
                  </a:cubicBezTo>
                  <a:cubicBezTo>
                    <a:pt x="543" y="97"/>
                    <a:pt x="543" y="97"/>
                    <a:pt x="543" y="97"/>
                  </a:cubicBezTo>
                  <a:lnTo>
                    <a:pt x="543" y="146"/>
                  </a:lnTo>
                  <a:close/>
                  <a:moveTo>
                    <a:pt x="355" y="196"/>
                  </a:moveTo>
                  <a:cubicBezTo>
                    <a:pt x="306" y="196"/>
                    <a:pt x="306" y="196"/>
                    <a:pt x="306" y="196"/>
                  </a:cubicBezTo>
                  <a:cubicBezTo>
                    <a:pt x="461" y="41"/>
                    <a:pt x="461" y="41"/>
                    <a:pt x="461" y="41"/>
                  </a:cubicBezTo>
                  <a:cubicBezTo>
                    <a:pt x="510" y="41"/>
                    <a:pt x="510" y="41"/>
                    <a:pt x="510" y="41"/>
                  </a:cubicBezTo>
                  <a:lnTo>
                    <a:pt x="355" y="196"/>
                  </a:lnTo>
                  <a:close/>
                  <a:moveTo>
                    <a:pt x="292" y="191"/>
                  </a:moveTo>
                  <a:cubicBezTo>
                    <a:pt x="292" y="142"/>
                    <a:pt x="292" y="142"/>
                    <a:pt x="292" y="142"/>
                  </a:cubicBezTo>
                  <a:cubicBezTo>
                    <a:pt x="393" y="41"/>
                    <a:pt x="393" y="41"/>
                    <a:pt x="393" y="41"/>
                  </a:cubicBezTo>
                  <a:cubicBezTo>
                    <a:pt x="442" y="41"/>
                    <a:pt x="442" y="41"/>
                    <a:pt x="442" y="41"/>
                  </a:cubicBezTo>
                  <a:lnTo>
                    <a:pt x="292" y="191"/>
                  </a:lnTo>
                  <a:close/>
                  <a:moveTo>
                    <a:pt x="292" y="122"/>
                  </a:moveTo>
                  <a:cubicBezTo>
                    <a:pt x="292" y="73"/>
                    <a:pt x="292" y="73"/>
                    <a:pt x="292" y="73"/>
                  </a:cubicBezTo>
                  <a:cubicBezTo>
                    <a:pt x="325" y="41"/>
                    <a:pt x="325" y="41"/>
                    <a:pt x="325" y="41"/>
                  </a:cubicBezTo>
                  <a:cubicBezTo>
                    <a:pt x="374" y="41"/>
                    <a:pt x="374" y="41"/>
                    <a:pt x="374" y="41"/>
                  </a:cubicBezTo>
                  <a:lnTo>
                    <a:pt x="292" y="122"/>
                  </a:lnTo>
                  <a:close/>
                  <a:moveTo>
                    <a:pt x="292" y="54"/>
                  </a:moveTo>
                  <a:cubicBezTo>
                    <a:pt x="292" y="41"/>
                    <a:pt x="292" y="41"/>
                    <a:pt x="292" y="41"/>
                  </a:cubicBezTo>
                  <a:cubicBezTo>
                    <a:pt x="306" y="41"/>
                    <a:pt x="306" y="41"/>
                    <a:pt x="306" y="41"/>
                  </a:cubicBezTo>
                  <a:lnTo>
                    <a:pt x="292" y="54"/>
                  </a:lnTo>
                  <a:close/>
                  <a:moveTo>
                    <a:pt x="529" y="196"/>
                  </a:moveTo>
                  <a:cubicBezTo>
                    <a:pt x="512" y="196"/>
                    <a:pt x="512" y="196"/>
                    <a:pt x="512" y="196"/>
                  </a:cubicBezTo>
                  <a:cubicBezTo>
                    <a:pt x="543" y="165"/>
                    <a:pt x="543" y="165"/>
                    <a:pt x="543" y="165"/>
                  </a:cubicBezTo>
                  <a:cubicBezTo>
                    <a:pt x="543" y="182"/>
                    <a:pt x="543" y="182"/>
                    <a:pt x="543" y="182"/>
                  </a:cubicBezTo>
                  <a:cubicBezTo>
                    <a:pt x="543" y="190"/>
                    <a:pt x="537" y="196"/>
                    <a:pt x="529" y="1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39" name="Freeform 12"/>
            <p:cNvSpPr>
              <a:spLocks noEditPoints="1"/>
            </p:cNvSpPr>
            <p:nvPr/>
          </p:nvSpPr>
          <p:spPr bwMode="auto">
            <a:xfrm>
              <a:off x="12280900" y="8097838"/>
              <a:ext cx="298450" cy="225425"/>
            </a:xfrm>
            <a:custGeom>
              <a:avLst/>
              <a:gdLst>
                <a:gd name="T0" fmla="*/ 55 w 312"/>
                <a:gd name="T1" fmla="*/ 236 h 236"/>
                <a:gd name="T2" fmla="*/ 258 w 312"/>
                <a:gd name="T3" fmla="*/ 236 h 236"/>
                <a:gd name="T4" fmla="*/ 312 w 312"/>
                <a:gd name="T5" fmla="*/ 182 h 236"/>
                <a:gd name="T6" fmla="*/ 312 w 312"/>
                <a:gd name="T7" fmla="*/ 54 h 236"/>
                <a:gd name="T8" fmla="*/ 258 w 312"/>
                <a:gd name="T9" fmla="*/ 0 h 236"/>
                <a:gd name="T10" fmla="*/ 55 w 312"/>
                <a:gd name="T11" fmla="*/ 0 h 236"/>
                <a:gd name="T12" fmla="*/ 0 w 312"/>
                <a:gd name="T13" fmla="*/ 54 h 236"/>
                <a:gd name="T14" fmla="*/ 0 w 312"/>
                <a:gd name="T15" fmla="*/ 182 h 236"/>
                <a:gd name="T16" fmla="*/ 55 w 312"/>
                <a:gd name="T17" fmla="*/ 236 h 236"/>
                <a:gd name="T18" fmla="*/ 272 w 312"/>
                <a:gd name="T19" fmla="*/ 54 h 236"/>
                <a:gd name="T20" fmla="*/ 272 w 312"/>
                <a:gd name="T21" fmla="*/ 84 h 236"/>
                <a:gd name="T22" fmla="*/ 159 w 312"/>
                <a:gd name="T23" fmla="*/ 196 h 236"/>
                <a:gd name="T24" fmla="*/ 156 w 312"/>
                <a:gd name="T25" fmla="*/ 196 h 236"/>
                <a:gd name="T26" fmla="*/ 156 w 312"/>
                <a:gd name="T27" fmla="*/ 149 h 236"/>
                <a:gd name="T28" fmla="*/ 264 w 312"/>
                <a:gd name="T29" fmla="*/ 42 h 236"/>
                <a:gd name="T30" fmla="*/ 272 w 312"/>
                <a:gd name="T31" fmla="*/ 54 h 236"/>
                <a:gd name="T32" fmla="*/ 272 w 312"/>
                <a:gd name="T33" fmla="*/ 153 h 236"/>
                <a:gd name="T34" fmla="*/ 229 w 312"/>
                <a:gd name="T35" fmla="*/ 196 h 236"/>
                <a:gd name="T36" fmla="*/ 178 w 312"/>
                <a:gd name="T37" fmla="*/ 196 h 236"/>
                <a:gd name="T38" fmla="*/ 272 w 312"/>
                <a:gd name="T39" fmla="*/ 103 h 236"/>
                <a:gd name="T40" fmla="*/ 272 w 312"/>
                <a:gd name="T41" fmla="*/ 153 h 236"/>
                <a:gd name="T42" fmla="*/ 156 w 312"/>
                <a:gd name="T43" fmla="*/ 130 h 236"/>
                <a:gd name="T44" fmla="*/ 156 w 312"/>
                <a:gd name="T45" fmla="*/ 84 h 236"/>
                <a:gd name="T46" fmla="*/ 198 w 312"/>
                <a:gd name="T47" fmla="*/ 40 h 236"/>
                <a:gd name="T48" fmla="*/ 246 w 312"/>
                <a:gd name="T49" fmla="*/ 40 h 236"/>
                <a:gd name="T50" fmla="*/ 156 w 312"/>
                <a:gd name="T51" fmla="*/ 130 h 236"/>
                <a:gd name="T52" fmla="*/ 156 w 312"/>
                <a:gd name="T53" fmla="*/ 65 h 236"/>
                <a:gd name="T54" fmla="*/ 156 w 312"/>
                <a:gd name="T55" fmla="*/ 40 h 236"/>
                <a:gd name="T56" fmla="*/ 179 w 312"/>
                <a:gd name="T57" fmla="*/ 40 h 236"/>
                <a:gd name="T58" fmla="*/ 156 w 312"/>
                <a:gd name="T59" fmla="*/ 65 h 236"/>
                <a:gd name="T60" fmla="*/ 258 w 312"/>
                <a:gd name="T61" fmla="*/ 196 h 236"/>
                <a:gd name="T62" fmla="*/ 248 w 312"/>
                <a:gd name="T63" fmla="*/ 196 h 236"/>
                <a:gd name="T64" fmla="*/ 272 w 312"/>
                <a:gd name="T65" fmla="*/ 172 h 236"/>
                <a:gd name="T66" fmla="*/ 272 w 312"/>
                <a:gd name="T67" fmla="*/ 182 h 236"/>
                <a:gd name="T68" fmla="*/ 258 w 312"/>
                <a:gd name="T69" fmla="*/ 19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12" h="236">
                  <a:moveTo>
                    <a:pt x="55" y="236"/>
                  </a:moveTo>
                  <a:cubicBezTo>
                    <a:pt x="258" y="236"/>
                    <a:pt x="258" y="236"/>
                    <a:pt x="258" y="236"/>
                  </a:cubicBezTo>
                  <a:cubicBezTo>
                    <a:pt x="288" y="236"/>
                    <a:pt x="312" y="212"/>
                    <a:pt x="312" y="182"/>
                  </a:cubicBezTo>
                  <a:cubicBezTo>
                    <a:pt x="312" y="54"/>
                    <a:pt x="312" y="54"/>
                    <a:pt x="312" y="54"/>
                  </a:cubicBezTo>
                  <a:cubicBezTo>
                    <a:pt x="312" y="24"/>
                    <a:pt x="288" y="0"/>
                    <a:pt x="258" y="0"/>
                  </a:cubicBezTo>
                  <a:cubicBezTo>
                    <a:pt x="55" y="0"/>
                    <a:pt x="55" y="0"/>
                    <a:pt x="55" y="0"/>
                  </a:cubicBezTo>
                  <a:cubicBezTo>
                    <a:pt x="25" y="0"/>
                    <a:pt x="0" y="24"/>
                    <a:pt x="0" y="54"/>
                  </a:cubicBezTo>
                  <a:cubicBezTo>
                    <a:pt x="0" y="182"/>
                    <a:pt x="0" y="182"/>
                    <a:pt x="0" y="182"/>
                  </a:cubicBezTo>
                  <a:cubicBezTo>
                    <a:pt x="0" y="212"/>
                    <a:pt x="25" y="236"/>
                    <a:pt x="55" y="236"/>
                  </a:cubicBezTo>
                  <a:close/>
                  <a:moveTo>
                    <a:pt x="272" y="54"/>
                  </a:moveTo>
                  <a:cubicBezTo>
                    <a:pt x="272" y="84"/>
                    <a:pt x="272" y="84"/>
                    <a:pt x="272" y="84"/>
                  </a:cubicBezTo>
                  <a:cubicBezTo>
                    <a:pt x="159" y="196"/>
                    <a:pt x="159" y="196"/>
                    <a:pt x="159" y="196"/>
                  </a:cubicBezTo>
                  <a:cubicBezTo>
                    <a:pt x="156" y="196"/>
                    <a:pt x="156" y="196"/>
                    <a:pt x="156" y="196"/>
                  </a:cubicBezTo>
                  <a:cubicBezTo>
                    <a:pt x="156" y="149"/>
                    <a:pt x="156" y="149"/>
                    <a:pt x="156" y="149"/>
                  </a:cubicBezTo>
                  <a:cubicBezTo>
                    <a:pt x="264" y="42"/>
                    <a:pt x="264" y="42"/>
                    <a:pt x="264" y="42"/>
                  </a:cubicBezTo>
                  <a:cubicBezTo>
                    <a:pt x="268" y="44"/>
                    <a:pt x="272" y="49"/>
                    <a:pt x="272" y="54"/>
                  </a:cubicBezTo>
                  <a:close/>
                  <a:moveTo>
                    <a:pt x="272" y="153"/>
                  </a:moveTo>
                  <a:cubicBezTo>
                    <a:pt x="229" y="196"/>
                    <a:pt x="229" y="196"/>
                    <a:pt x="229" y="196"/>
                  </a:cubicBezTo>
                  <a:cubicBezTo>
                    <a:pt x="178" y="196"/>
                    <a:pt x="178" y="196"/>
                    <a:pt x="178" y="196"/>
                  </a:cubicBezTo>
                  <a:cubicBezTo>
                    <a:pt x="272" y="103"/>
                    <a:pt x="272" y="103"/>
                    <a:pt x="272" y="103"/>
                  </a:cubicBezTo>
                  <a:lnTo>
                    <a:pt x="272" y="153"/>
                  </a:lnTo>
                  <a:close/>
                  <a:moveTo>
                    <a:pt x="156" y="130"/>
                  </a:moveTo>
                  <a:cubicBezTo>
                    <a:pt x="156" y="84"/>
                    <a:pt x="156" y="84"/>
                    <a:pt x="156" y="84"/>
                  </a:cubicBezTo>
                  <a:cubicBezTo>
                    <a:pt x="198" y="40"/>
                    <a:pt x="198" y="40"/>
                    <a:pt x="198" y="40"/>
                  </a:cubicBezTo>
                  <a:cubicBezTo>
                    <a:pt x="246" y="40"/>
                    <a:pt x="246" y="40"/>
                    <a:pt x="246" y="40"/>
                  </a:cubicBezTo>
                  <a:lnTo>
                    <a:pt x="156" y="130"/>
                  </a:lnTo>
                  <a:close/>
                  <a:moveTo>
                    <a:pt x="156" y="65"/>
                  </a:moveTo>
                  <a:cubicBezTo>
                    <a:pt x="156" y="40"/>
                    <a:pt x="156" y="40"/>
                    <a:pt x="156" y="40"/>
                  </a:cubicBezTo>
                  <a:cubicBezTo>
                    <a:pt x="179" y="40"/>
                    <a:pt x="179" y="40"/>
                    <a:pt x="179" y="40"/>
                  </a:cubicBezTo>
                  <a:lnTo>
                    <a:pt x="156" y="65"/>
                  </a:lnTo>
                  <a:close/>
                  <a:moveTo>
                    <a:pt x="258" y="196"/>
                  </a:moveTo>
                  <a:cubicBezTo>
                    <a:pt x="248" y="196"/>
                    <a:pt x="248" y="196"/>
                    <a:pt x="248" y="196"/>
                  </a:cubicBezTo>
                  <a:cubicBezTo>
                    <a:pt x="272" y="172"/>
                    <a:pt x="272" y="172"/>
                    <a:pt x="272" y="172"/>
                  </a:cubicBezTo>
                  <a:cubicBezTo>
                    <a:pt x="272" y="182"/>
                    <a:pt x="272" y="182"/>
                    <a:pt x="272" y="182"/>
                  </a:cubicBezTo>
                  <a:cubicBezTo>
                    <a:pt x="272" y="189"/>
                    <a:pt x="265" y="196"/>
                    <a:pt x="258" y="1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grpSp>
      <p:sp>
        <p:nvSpPr>
          <p:cNvPr id="40" name="Freeform 120"/>
          <p:cNvSpPr>
            <a:spLocks noEditPoints="1"/>
          </p:cNvSpPr>
          <p:nvPr userDrawn="1"/>
        </p:nvSpPr>
        <p:spPr bwMode="auto">
          <a:xfrm>
            <a:off x="2074671" y="4452917"/>
            <a:ext cx="470055" cy="415833"/>
          </a:xfrm>
          <a:custGeom>
            <a:avLst/>
            <a:gdLst>
              <a:gd name="T0" fmla="*/ 0 w 1278"/>
              <a:gd name="T1" fmla="*/ 311 h 1165"/>
              <a:gd name="T2" fmla="*/ 22 w 1278"/>
              <a:gd name="T3" fmla="*/ 202 h 1165"/>
              <a:gd name="T4" fmla="*/ 82 w 1278"/>
              <a:gd name="T5" fmla="*/ 113 h 1165"/>
              <a:gd name="T6" fmla="*/ 171 w 1278"/>
              <a:gd name="T7" fmla="*/ 52 h 1165"/>
              <a:gd name="T8" fmla="*/ 281 w 1278"/>
              <a:gd name="T9" fmla="*/ 30 h 1165"/>
              <a:gd name="T10" fmla="*/ 390 w 1278"/>
              <a:gd name="T11" fmla="*/ 52 h 1165"/>
              <a:gd name="T12" fmla="*/ 479 w 1278"/>
              <a:gd name="T13" fmla="*/ 113 h 1165"/>
              <a:gd name="T14" fmla="*/ 540 w 1278"/>
              <a:gd name="T15" fmla="*/ 202 h 1165"/>
              <a:gd name="T16" fmla="*/ 561 w 1278"/>
              <a:gd name="T17" fmla="*/ 311 h 1165"/>
              <a:gd name="T18" fmla="*/ 540 w 1278"/>
              <a:gd name="T19" fmla="*/ 421 h 1165"/>
              <a:gd name="T20" fmla="*/ 479 w 1278"/>
              <a:gd name="T21" fmla="*/ 510 h 1165"/>
              <a:gd name="T22" fmla="*/ 390 w 1278"/>
              <a:gd name="T23" fmla="*/ 570 h 1165"/>
              <a:gd name="T24" fmla="*/ 281 w 1278"/>
              <a:gd name="T25" fmla="*/ 592 h 1165"/>
              <a:gd name="T26" fmla="*/ 171 w 1278"/>
              <a:gd name="T27" fmla="*/ 570 h 1165"/>
              <a:gd name="T28" fmla="*/ 82 w 1278"/>
              <a:gd name="T29" fmla="*/ 510 h 1165"/>
              <a:gd name="T30" fmla="*/ 22 w 1278"/>
              <a:gd name="T31" fmla="*/ 421 h 1165"/>
              <a:gd name="T32" fmla="*/ 0 w 1278"/>
              <a:gd name="T33" fmla="*/ 311 h 1165"/>
              <a:gd name="T34" fmla="*/ 417 w 1278"/>
              <a:gd name="T35" fmla="*/ 311 h 1165"/>
              <a:gd name="T36" fmla="*/ 377 w 1278"/>
              <a:gd name="T37" fmla="*/ 215 h 1165"/>
              <a:gd name="T38" fmla="*/ 281 w 1278"/>
              <a:gd name="T39" fmla="*/ 175 h 1165"/>
              <a:gd name="T40" fmla="*/ 184 w 1278"/>
              <a:gd name="T41" fmla="*/ 215 h 1165"/>
              <a:gd name="T42" fmla="*/ 145 w 1278"/>
              <a:gd name="T43" fmla="*/ 311 h 1165"/>
              <a:gd name="T44" fmla="*/ 184 w 1278"/>
              <a:gd name="T45" fmla="*/ 408 h 1165"/>
              <a:gd name="T46" fmla="*/ 281 w 1278"/>
              <a:gd name="T47" fmla="*/ 447 h 1165"/>
              <a:gd name="T48" fmla="*/ 377 w 1278"/>
              <a:gd name="T49" fmla="*/ 408 h 1165"/>
              <a:gd name="T50" fmla="*/ 417 w 1278"/>
              <a:gd name="T51" fmla="*/ 311 h 1165"/>
              <a:gd name="T52" fmla="*/ 892 w 1278"/>
              <a:gd name="T53" fmla="*/ 0 h 1165"/>
              <a:gd name="T54" fmla="*/ 1017 w 1278"/>
              <a:gd name="T55" fmla="*/ 58 h 1165"/>
              <a:gd name="T56" fmla="*/ 389 w 1278"/>
              <a:gd name="T57" fmla="*/ 1165 h 1165"/>
              <a:gd name="T58" fmla="*/ 264 w 1278"/>
              <a:gd name="T59" fmla="*/ 1108 h 1165"/>
              <a:gd name="T60" fmla="*/ 892 w 1278"/>
              <a:gd name="T61" fmla="*/ 0 h 1165"/>
              <a:gd name="T62" fmla="*/ 717 w 1278"/>
              <a:gd name="T63" fmla="*/ 855 h 1165"/>
              <a:gd name="T64" fmla="*/ 739 w 1278"/>
              <a:gd name="T65" fmla="*/ 745 h 1165"/>
              <a:gd name="T66" fmla="*/ 799 w 1278"/>
              <a:gd name="T67" fmla="*/ 656 h 1165"/>
              <a:gd name="T68" fmla="*/ 888 w 1278"/>
              <a:gd name="T69" fmla="*/ 596 h 1165"/>
              <a:gd name="T70" fmla="*/ 998 w 1278"/>
              <a:gd name="T71" fmla="*/ 574 h 1165"/>
              <a:gd name="T72" fmla="*/ 1107 w 1278"/>
              <a:gd name="T73" fmla="*/ 596 h 1165"/>
              <a:gd name="T74" fmla="*/ 1196 w 1278"/>
              <a:gd name="T75" fmla="*/ 656 h 1165"/>
              <a:gd name="T76" fmla="*/ 1257 w 1278"/>
              <a:gd name="T77" fmla="*/ 745 h 1165"/>
              <a:gd name="T78" fmla="*/ 1278 w 1278"/>
              <a:gd name="T79" fmla="*/ 855 h 1165"/>
              <a:gd name="T80" fmla="*/ 1257 w 1278"/>
              <a:gd name="T81" fmla="*/ 964 h 1165"/>
              <a:gd name="T82" fmla="*/ 1196 w 1278"/>
              <a:gd name="T83" fmla="*/ 1053 h 1165"/>
              <a:gd name="T84" fmla="*/ 1107 w 1278"/>
              <a:gd name="T85" fmla="*/ 1113 h 1165"/>
              <a:gd name="T86" fmla="*/ 998 w 1278"/>
              <a:gd name="T87" fmla="*/ 1135 h 1165"/>
              <a:gd name="T88" fmla="*/ 888 w 1278"/>
              <a:gd name="T89" fmla="*/ 1113 h 1165"/>
              <a:gd name="T90" fmla="*/ 799 w 1278"/>
              <a:gd name="T91" fmla="*/ 1053 h 1165"/>
              <a:gd name="T92" fmla="*/ 739 w 1278"/>
              <a:gd name="T93" fmla="*/ 964 h 1165"/>
              <a:gd name="T94" fmla="*/ 717 w 1278"/>
              <a:gd name="T95" fmla="*/ 855 h 1165"/>
              <a:gd name="T96" fmla="*/ 1134 w 1278"/>
              <a:gd name="T97" fmla="*/ 855 h 1165"/>
              <a:gd name="T98" fmla="*/ 1094 w 1278"/>
              <a:gd name="T99" fmla="*/ 758 h 1165"/>
              <a:gd name="T100" fmla="*/ 998 w 1278"/>
              <a:gd name="T101" fmla="*/ 719 h 1165"/>
              <a:gd name="T102" fmla="*/ 901 w 1278"/>
              <a:gd name="T103" fmla="*/ 758 h 1165"/>
              <a:gd name="T104" fmla="*/ 862 w 1278"/>
              <a:gd name="T105" fmla="*/ 855 h 1165"/>
              <a:gd name="T106" fmla="*/ 901 w 1278"/>
              <a:gd name="T107" fmla="*/ 951 h 1165"/>
              <a:gd name="T108" fmla="*/ 998 w 1278"/>
              <a:gd name="T109" fmla="*/ 990 h 1165"/>
              <a:gd name="T110" fmla="*/ 1094 w 1278"/>
              <a:gd name="T111" fmla="*/ 951 h 1165"/>
              <a:gd name="T112" fmla="*/ 1134 w 1278"/>
              <a:gd name="T113" fmla="*/ 85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78" h="1165">
                <a:moveTo>
                  <a:pt x="0" y="311"/>
                </a:moveTo>
                <a:cubicBezTo>
                  <a:pt x="0" y="272"/>
                  <a:pt x="7" y="235"/>
                  <a:pt x="22" y="202"/>
                </a:cubicBezTo>
                <a:cubicBezTo>
                  <a:pt x="36" y="168"/>
                  <a:pt x="57" y="138"/>
                  <a:pt x="82" y="113"/>
                </a:cubicBezTo>
                <a:cubicBezTo>
                  <a:pt x="108" y="87"/>
                  <a:pt x="138" y="67"/>
                  <a:pt x="171" y="52"/>
                </a:cubicBezTo>
                <a:cubicBezTo>
                  <a:pt x="205" y="38"/>
                  <a:pt x="241" y="30"/>
                  <a:pt x="281" y="30"/>
                </a:cubicBezTo>
                <a:cubicBezTo>
                  <a:pt x="320" y="30"/>
                  <a:pt x="356" y="38"/>
                  <a:pt x="390" y="52"/>
                </a:cubicBezTo>
                <a:cubicBezTo>
                  <a:pt x="424" y="67"/>
                  <a:pt x="454" y="87"/>
                  <a:pt x="479" y="113"/>
                </a:cubicBezTo>
                <a:cubicBezTo>
                  <a:pt x="505" y="138"/>
                  <a:pt x="525" y="168"/>
                  <a:pt x="540" y="202"/>
                </a:cubicBezTo>
                <a:cubicBezTo>
                  <a:pt x="554" y="235"/>
                  <a:pt x="561" y="272"/>
                  <a:pt x="561" y="311"/>
                </a:cubicBezTo>
                <a:cubicBezTo>
                  <a:pt x="561" y="350"/>
                  <a:pt x="554" y="387"/>
                  <a:pt x="540" y="421"/>
                </a:cubicBezTo>
                <a:cubicBezTo>
                  <a:pt x="525" y="454"/>
                  <a:pt x="505" y="484"/>
                  <a:pt x="479" y="510"/>
                </a:cubicBezTo>
                <a:cubicBezTo>
                  <a:pt x="454" y="535"/>
                  <a:pt x="424" y="555"/>
                  <a:pt x="390" y="570"/>
                </a:cubicBezTo>
                <a:cubicBezTo>
                  <a:pt x="356" y="585"/>
                  <a:pt x="320" y="592"/>
                  <a:pt x="281" y="592"/>
                </a:cubicBezTo>
                <a:cubicBezTo>
                  <a:pt x="241" y="592"/>
                  <a:pt x="205" y="585"/>
                  <a:pt x="171" y="570"/>
                </a:cubicBezTo>
                <a:cubicBezTo>
                  <a:pt x="138" y="555"/>
                  <a:pt x="108" y="535"/>
                  <a:pt x="82" y="510"/>
                </a:cubicBezTo>
                <a:cubicBezTo>
                  <a:pt x="57" y="484"/>
                  <a:pt x="36" y="454"/>
                  <a:pt x="22" y="421"/>
                </a:cubicBezTo>
                <a:cubicBezTo>
                  <a:pt x="7" y="387"/>
                  <a:pt x="0" y="350"/>
                  <a:pt x="0" y="311"/>
                </a:cubicBezTo>
                <a:close/>
                <a:moveTo>
                  <a:pt x="417" y="311"/>
                </a:moveTo>
                <a:cubicBezTo>
                  <a:pt x="417" y="273"/>
                  <a:pt x="403" y="241"/>
                  <a:pt x="377" y="215"/>
                </a:cubicBezTo>
                <a:cubicBezTo>
                  <a:pt x="351" y="188"/>
                  <a:pt x="319" y="175"/>
                  <a:pt x="281" y="175"/>
                </a:cubicBezTo>
                <a:cubicBezTo>
                  <a:pt x="242" y="175"/>
                  <a:pt x="210" y="188"/>
                  <a:pt x="184" y="215"/>
                </a:cubicBezTo>
                <a:cubicBezTo>
                  <a:pt x="158" y="241"/>
                  <a:pt x="145" y="273"/>
                  <a:pt x="145" y="311"/>
                </a:cubicBezTo>
                <a:cubicBezTo>
                  <a:pt x="145" y="349"/>
                  <a:pt x="158" y="382"/>
                  <a:pt x="184" y="408"/>
                </a:cubicBezTo>
                <a:cubicBezTo>
                  <a:pt x="210" y="434"/>
                  <a:pt x="242" y="447"/>
                  <a:pt x="281" y="447"/>
                </a:cubicBezTo>
                <a:cubicBezTo>
                  <a:pt x="319" y="447"/>
                  <a:pt x="351" y="434"/>
                  <a:pt x="377" y="408"/>
                </a:cubicBezTo>
                <a:cubicBezTo>
                  <a:pt x="403" y="382"/>
                  <a:pt x="417" y="349"/>
                  <a:pt x="417" y="311"/>
                </a:cubicBezTo>
                <a:close/>
                <a:moveTo>
                  <a:pt x="892" y="0"/>
                </a:moveTo>
                <a:cubicBezTo>
                  <a:pt x="1017" y="58"/>
                  <a:pt x="1017" y="58"/>
                  <a:pt x="1017" y="58"/>
                </a:cubicBezTo>
                <a:cubicBezTo>
                  <a:pt x="389" y="1165"/>
                  <a:pt x="389" y="1165"/>
                  <a:pt x="389" y="1165"/>
                </a:cubicBezTo>
                <a:cubicBezTo>
                  <a:pt x="264" y="1108"/>
                  <a:pt x="264" y="1108"/>
                  <a:pt x="264" y="1108"/>
                </a:cubicBezTo>
                <a:lnTo>
                  <a:pt x="892" y="0"/>
                </a:lnTo>
                <a:close/>
                <a:moveTo>
                  <a:pt x="717" y="855"/>
                </a:moveTo>
                <a:cubicBezTo>
                  <a:pt x="717" y="815"/>
                  <a:pt x="724" y="779"/>
                  <a:pt x="739" y="745"/>
                </a:cubicBezTo>
                <a:cubicBezTo>
                  <a:pt x="753" y="711"/>
                  <a:pt x="774" y="682"/>
                  <a:pt x="799" y="656"/>
                </a:cubicBezTo>
                <a:cubicBezTo>
                  <a:pt x="825" y="630"/>
                  <a:pt x="855" y="610"/>
                  <a:pt x="888" y="596"/>
                </a:cubicBezTo>
                <a:cubicBezTo>
                  <a:pt x="922" y="581"/>
                  <a:pt x="958" y="574"/>
                  <a:pt x="998" y="574"/>
                </a:cubicBezTo>
                <a:cubicBezTo>
                  <a:pt x="1037" y="574"/>
                  <a:pt x="1073" y="581"/>
                  <a:pt x="1107" y="596"/>
                </a:cubicBezTo>
                <a:cubicBezTo>
                  <a:pt x="1141" y="610"/>
                  <a:pt x="1171" y="630"/>
                  <a:pt x="1196" y="656"/>
                </a:cubicBezTo>
                <a:cubicBezTo>
                  <a:pt x="1222" y="682"/>
                  <a:pt x="1242" y="711"/>
                  <a:pt x="1257" y="745"/>
                </a:cubicBezTo>
                <a:cubicBezTo>
                  <a:pt x="1271" y="779"/>
                  <a:pt x="1278" y="815"/>
                  <a:pt x="1278" y="855"/>
                </a:cubicBezTo>
                <a:cubicBezTo>
                  <a:pt x="1278" y="894"/>
                  <a:pt x="1271" y="930"/>
                  <a:pt x="1257" y="964"/>
                </a:cubicBezTo>
                <a:cubicBezTo>
                  <a:pt x="1242" y="998"/>
                  <a:pt x="1222" y="1027"/>
                  <a:pt x="1196" y="1053"/>
                </a:cubicBezTo>
                <a:cubicBezTo>
                  <a:pt x="1171" y="1079"/>
                  <a:pt x="1141" y="1099"/>
                  <a:pt x="1107" y="1113"/>
                </a:cubicBezTo>
                <a:cubicBezTo>
                  <a:pt x="1073" y="1128"/>
                  <a:pt x="1037" y="1135"/>
                  <a:pt x="998" y="1135"/>
                </a:cubicBezTo>
                <a:cubicBezTo>
                  <a:pt x="958" y="1135"/>
                  <a:pt x="922" y="1128"/>
                  <a:pt x="888" y="1113"/>
                </a:cubicBezTo>
                <a:cubicBezTo>
                  <a:pt x="855" y="1099"/>
                  <a:pt x="825" y="1079"/>
                  <a:pt x="799" y="1053"/>
                </a:cubicBezTo>
                <a:cubicBezTo>
                  <a:pt x="774" y="1027"/>
                  <a:pt x="753" y="998"/>
                  <a:pt x="739" y="964"/>
                </a:cubicBezTo>
                <a:cubicBezTo>
                  <a:pt x="724" y="930"/>
                  <a:pt x="717" y="894"/>
                  <a:pt x="717" y="855"/>
                </a:cubicBezTo>
                <a:close/>
                <a:moveTo>
                  <a:pt x="1134" y="855"/>
                </a:moveTo>
                <a:cubicBezTo>
                  <a:pt x="1134" y="816"/>
                  <a:pt x="1120" y="784"/>
                  <a:pt x="1094" y="758"/>
                </a:cubicBezTo>
                <a:cubicBezTo>
                  <a:pt x="1068" y="732"/>
                  <a:pt x="1036" y="719"/>
                  <a:pt x="998" y="719"/>
                </a:cubicBezTo>
                <a:cubicBezTo>
                  <a:pt x="959" y="719"/>
                  <a:pt x="927" y="732"/>
                  <a:pt x="901" y="758"/>
                </a:cubicBezTo>
                <a:cubicBezTo>
                  <a:pt x="875" y="784"/>
                  <a:pt x="862" y="816"/>
                  <a:pt x="862" y="855"/>
                </a:cubicBezTo>
                <a:cubicBezTo>
                  <a:pt x="862" y="893"/>
                  <a:pt x="875" y="925"/>
                  <a:pt x="901" y="951"/>
                </a:cubicBezTo>
                <a:cubicBezTo>
                  <a:pt x="927" y="977"/>
                  <a:pt x="959" y="990"/>
                  <a:pt x="998" y="990"/>
                </a:cubicBezTo>
                <a:cubicBezTo>
                  <a:pt x="1036" y="990"/>
                  <a:pt x="1068" y="977"/>
                  <a:pt x="1094" y="951"/>
                </a:cubicBezTo>
                <a:cubicBezTo>
                  <a:pt x="1120" y="925"/>
                  <a:pt x="1134" y="893"/>
                  <a:pt x="1134" y="855"/>
                </a:cubicBezTo>
                <a:close/>
              </a:path>
            </a:pathLst>
          </a:custGeom>
          <a:solidFill>
            <a:schemeClr val="accent4"/>
          </a:solidFill>
          <a:ln>
            <a:noFill/>
          </a:ln>
          <a:extLst/>
        </p:spPr>
        <p:txBody>
          <a:bodyPr vert="horz" wrap="square" lIns="80682" tIns="40341" rIns="80682" bIns="40341" numCol="1" anchor="t" anchorCtr="0" compatLnSpc="1">
            <a:prstTxWarp prst="textNoShape">
              <a:avLst/>
            </a:prstTxWarp>
          </a:bodyPr>
          <a:lstStyle/>
          <a:p>
            <a:endParaRPr lang="en-GB" sz="1588" dirty="0"/>
          </a:p>
        </p:txBody>
      </p:sp>
      <p:grpSp>
        <p:nvGrpSpPr>
          <p:cNvPr id="52" name="Group 51"/>
          <p:cNvGrpSpPr/>
          <p:nvPr userDrawn="1"/>
        </p:nvGrpSpPr>
        <p:grpSpPr>
          <a:xfrm>
            <a:off x="1980416" y="5434503"/>
            <a:ext cx="590350" cy="331586"/>
            <a:chOff x="14892338" y="14236700"/>
            <a:chExt cx="1684338" cy="974725"/>
          </a:xfrm>
          <a:solidFill>
            <a:schemeClr val="accent3">
              <a:lumMod val="75000"/>
            </a:schemeClr>
          </a:solidFill>
        </p:grpSpPr>
        <p:sp>
          <p:nvSpPr>
            <p:cNvPr id="41" name="Freeform 132"/>
            <p:cNvSpPr>
              <a:spLocks/>
            </p:cNvSpPr>
            <p:nvPr userDrawn="1"/>
          </p:nvSpPr>
          <p:spPr bwMode="auto">
            <a:xfrm>
              <a:off x="16168688" y="14508163"/>
              <a:ext cx="407988" cy="169863"/>
            </a:xfrm>
            <a:custGeom>
              <a:avLst/>
              <a:gdLst>
                <a:gd name="T0" fmla="*/ 0 w 257"/>
                <a:gd name="T1" fmla="*/ 107 h 107"/>
                <a:gd name="T2" fmla="*/ 257 w 257"/>
                <a:gd name="T3" fmla="*/ 46 h 107"/>
                <a:gd name="T4" fmla="*/ 257 w 257"/>
                <a:gd name="T5" fmla="*/ 17 h 107"/>
                <a:gd name="T6" fmla="*/ 257 w 257"/>
                <a:gd name="T7" fmla="*/ 0 h 107"/>
                <a:gd name="T8" fmla="*/ 0 w 257"/>
                <a:gd name="T9" fmla="*/ 61 h 107"/>
                <a:gd name="T10" fmla="*/ 0 w 257"/>
                <a:gd name="T11" fmla="*/ 107 h 107"/>
              </a:gdLst>
              <a:ahLst/>
              <a:cxnLst>
                <a:cxn ang="0">
                  <a:pos x="T0" y="T1"/>
                </a:cxn>
                <a:cxn ang="0">
                  <a:pos x="T2" y="T3"/>
                </a:cxn>
                <a:cxn ang="0">
                  <a:pos x="T4" y="T5"/>
                </a:cxn>
                <a:cxn ang="0">
                  <a:pos x="T6" y="T7"/>
                </a:cxn>
                <a:cxn ang="0">
                  <a:pos x="T8" y="T9"/>
                </a:cxn>
                <a:cxn ang="0">
                  <a:pos x="T10" y="T11"/>
                </a:cxn>
              </a:cxnLst>
              <a:rect l="0" t="0" r="r" b="b"/>
              <a:pathLst>
                <a:path w="257" h="107">
                  <a:moveTo>
                    <a:pt x="0" y="107"/>
                  </a:moveTo>
                  <a:lnTo>
                    <a:pt x="257" y="46"/>
                  </a:lnTo>
                  <a:lnTo>
                    <a:pt x="257" y="17"/>
                  </a:lnTo>
                  <a:lnTo>
                    <a:pt x="257" y="0"/>
                  </a:lnTo>
                  <a:lnTo>
                    <a:pt x="0" y="61"/>
                  </a:lnTo>
                  <a:lnTo>
                    <a:pt x="0" y="1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42" name="Freeform 133"/>
            <p:cNvSpPr>
              <a:spLocks/>
            </p:cNvSpPr>
            <p:nvPr userDrawn="1"/>
          </p:nvSpPr>
          <p:spPr bwMode="auto">
            <a:xfrm>
              <a:off x="14892338" y="14578013"/>
              <a:ext cx="836613" cy="301625"/>
            </a:xfrm>
            <a:custGeom>
              <a:avLst/>
              <a:gdLst>
                <a:gd name="T0" fmla="*/ 527 w 527"/>
                <a:gd name="T1" fmla="*/ 129 h 190"/>
                <a:gd name="T2" fmla="*/ 527 w 527"/>
                <a:gd name="T3" fmla="*/ 83 h 190"/>
                <a:gd name="T4" fmla="*/ 276 w 527"/>
                <a:gd name="T5" fmla="*/ 143 h 190"/>
                <a:gd name="T6" fmla="*/ 267 w 527"/>
                <a:gd name="T7" fmla="*/ 145 h 190"/>
                <a:gd name="T8" fmla="*/ 259 w 527"/>
                <a:gd name="T9" fmla="*/ 140 h 190"/>
                <a:gd name="T10" fmla="*/ 0 w 527"/>
                <a:gd name="T11" fmla="*/ 0 h 190"/>
                <a:gd name="T12" fmla="*/ 0 w 527"/>
                <a:gd name="T13" fmla="*/ 2 h 190"/>
                <a:gd name="T14" fmla="*/ 0 w 527"/>
                <a:gd name="T15" fmla="*/ 44 h 190"/>
                <a:gd name="T16" fmla="*/ 270 w 527"/>
                <a:gd name="T17" fmla="*/ 190 h 190"/>
                <a:gd name="T18" fmla="*/ 527 w 527"/>
                <a:gd name="T19" fmla="*/ 12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7" h="190">
                  <a:moveTo>
                    <a:pt x="527" y="129"/>
                  </a:moveTo>
                  <a:lnTo>
                    <a:pt x="527" y="83"/>
                  </a:lnTo>
                  <a:lnTo>
                    <a:pt x="276" y="143"/>
                  </a:lnTo>
                  <a:lnTo>
                    <a:pt x="267" y="145"/>
                  </a:lnTo>
                  <a:lnTo>
                    <a:pt x="259" y="140"/>
                  </a:lnTo>
                  <a:lnTo>
                    <a:pt x="0" y="0"/>
                  </a:lnTo>
                  <a:lnTo>
                    <a:pt x="0" y="2"/>
                  </a:lnTo>
                  <a:lnTo>
                    <a:pt x="0" y="44"/>
                  </a:lnTo>
                  <a:lnTo>
                    <a:pt x="270" y="190"/>
                  </a:lnTo>
                  <a:lnTo>
                    <a:pt x="527" y="1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43" name="Freeform 134"/>
            <p:cNvSpPr>
              <a:spLocks/>
            </p:cNvSpPr>
            <p:nvPr userDrawn="1"/>
          </p:nvSpPr>
          <p:spPr bwMode="auto">
            <a:xfrm>
              <a:off x="16168688" y="14614525"/>
              <a:ext cx="407988" cy="169863"/>
            </a:xfrm>
            <a:custGeom>
              <a:avLst/>
              <a:gdLst>
                <a:gd name="T0" fmla="*/ 0 w 257"/>
                <a:gd name="T1" fmla="*/ 107 h 107"/>
                <a:gd name="T2" fmla="*/ 257 w 257"/>
                <a:gd name="T3" fmla="*/ 46 h 107"/>
                <a:gd name="T4" fmla="*/ 257 w 257"/>
                <a:gd name="T5" fmla="*/ 17 h 107"/>
                <a:gd name="T6" fmla="*/ 257 w 257"/>
                <a:gd name="T7" fmla="*/ 0 h 107"/>
                <a:gd name="T8" fmla="*/ 0 w 257"/>
                <a:gd name="T9" fmla="*/ 61 h 107"/>
                <a:gd name="T10" fmla="*/ 0 w 257"/>
                <a:gd name="T11" fmla="*/ 107 h 107"/>
              </a:gdLst>
              <a:ahLst/>
              <a:cxnLst>
                <a:cxn ang="0">
                  <a:pos x="T0" y="T1"/>
                </a:cxn>
                <a:cxn ang="0">
                  <a:pos x="T2" y="T3"/>
                </a:cxn>
                <a:cxn ang="0">
                  <a:pos x="T4" y="T5"/>
                </a:cxn>
                <a:cxn ang="0">
                  <a:pos x="T6" y="T7"/>
                </a:cxn>
                <a:cxn ang="0">
                  <a:pos x="T8" y="T9"/>
                </a:cxn>
                <a:cxn ang="0">
                  <a:pos x="T10" y="T11"/>
                </a:cxn>
              </a:cxnLst>
              <a:rect l="0" t="0" r="r" b="b"/>
              <a:pathLst>
                <a:path w="257" h="107">
                  <a:moveTo>
                    <a:pt x="0" y="107"/>
                  </a:moveTo>
                  <a:lnTo>
                    <a:pt x="257" y="46"/>
                  </a:lnTo>
                  <a:lnTo>
                    <a:pt x="257" y="17"/>
                  </a:lnTo>
                  <a:lnTo>
                    <a:pt x="257" y="0"/>
                  </a:lnTo>
                  <a:lnTo>
                    <a:pt x="0" y="61"/>
                  </a:lnTo>
                  <a:lnTo>
                    <a:pt x="0" y="1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44" name="Freeform 135"/>
            <p:cNvSpPr>
              <a:spLocks/>
            </p:cNvSpPr>
            <p:nvPr userDrawn="1"/>
          </p:nvSpPr>
          <p:spPr bwMode="auto">
            <a:xfrm>
              <a:off x="14892338" y="14685963"/>
              <a:ext cx="836613" cy="301625"/>
            </a:xfrm>
            <a:custGeom>
              <a:avLst/>
              <a:gdLst>
                <a:gd name="T0" fmla="*/ 527 w 527"/>
                <a:gd name="T1" fmla="*/ 128 h 190"/>
                <a:gd name="T2" fmla="*/ 527 w 527"/>
                <a:gd name="T3" fmla="*/ 82 h 190"/>
                <a:gd name="T4" fmla="*/ 276 w 527"/>
                <a:gd name="T5" fmla="*/ 141 h 190"/>
                <a:gd name="T6" fmla="*/ 267 w 527"/>
                <a:gd name="T7" fmla="*/ 144 h 190"/>
                <a:gd name="T8" fmla="*/ 259 w 527"/>
                <a:gd name="T9" fmla="*/ 140 h 190"/>
                <a:gd name="T10" fmla="*/ 0 w 527"/>
                <a:gd name="T11" fmla="*/ 0 h 190"/>
                <a:gd name="T12" fmla="*/ 0 w 527"/>
                <a:gd name="T13" fmla="*/ 1 h 190"/>
                <a:gd name="T14" fmla="*/ 0 w 527"/>
                <a:gd name="T15" fmla="*/ 43 h 190"/>
                <a:gd name="T16" fmla="*/ 270 w 527"/>
                <a:gd name="T17" fmla="*/ 190 h 190"/>
                <a:gd name="T18" fmla="*/ 527 w 527"/>
                <a:gd name="T19" fmla="*/ 128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7" h="190">
                  <a:moveTo>
                    <a:pt x="527" y="128"/>
                  </a:moveTo>
                  <a:lnTo>
                    <a:pt x="527" y="82"/>
                  </a:lnTo>
                  <a:lnTo>
                    <a:pt x="276" y="141"/>
                  </a:lnTo>
                  <a:lnTo>
                    <a:pt x="267" y="144"/>
                  </a:lnTo>
                  <a:lnTo>
                    <a:pt x="259" y="140"/>
                  </a:lnTo>
                  <a:lnTo>
                    <a:pt x="0" y="0"/>
                  </a:lnTo>
                  <a:lnTo>
                    <a:pt x="0" y="1"/>
                  </a:lnTo>
                  <a:lnTo>
                    <a:pt x="0" y="43"/>
                  </a:lnTo>
                  <a:lnTo>
                    <a:pt x="270" y="190"/>
                  </a:lnTo>
                  <a:lnTo>
                    <a:pt x="527" y="12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45" name="Freeform 136"/>
            <p:cNvSpPr>
              <a:spLocks/>
            </p:cNvSpPr>
            <p:nvPr userDrawn="1"/>
          </p:nvSpPr>
          <p:spPr bwMode="auto">
            <a:xfrm>
              <a:off x="16168688" y="14725650"/>
              <a:ext cx="407988" cy="169863"/>
            </a:xfrm>
            <a:custGeom>
              <a:avLst/>
              <a:gdLst>
                <a:gd name="T0" fmla="*/ 0 w 257"/>
                <a:gd name="T1" fmla="*/ 107 h 107"/>
                <a:gd name="T2" fmla="*/ 257 w 257"/>
                <a:gd name="T3" fmla="*/ 47 h 107"/>
                <a:gd name="T4" fmla="*/ 257 w 257"/>
                <a:gd name="T5" fmla="*/ 17 h 107"/>
                <a:gd name="T6" fmla="*/ 257 w 257"/>
                <a:gd name="T7" fmla="*/ 0 h 107"/>
                <a:gd name="T8" fmla="*/ 0 w 257"/>
                <a:gd name="T9" fmla="*/ 61 h 107"/>
                <a:gd name="T10" fmla="*/ 0 w 257"/>
                <a:gd name="T11" fmla="*/ 107 h 107"/>
              </a:gdLst>
              <a:ahLst/>
              <a:cxnLst>
                <a:cxn ang="0">
                  <a:pos x="T0" y="T1"/>
                </a:cxn>
                <a:cxn ang="0">
                  <a:pos x="T2" y="T3"/>
                </a:cxn>
                <a:cxn ang="0">
                  <a:pos x="T4" y="T5"/>
                </a:cxn>
                <a:cxn ang="0">
                  <a:pos x="T6" y="T7"/>
                </a:cxn>
                <a:cxn ang="0">
                  <a:pos x="T8" y="T9"/>
                </a:cxn>
                <a:cxn ang="0">
                  <a:pos x="T10" y="T11"/>
                </a:cxn>
              </a:cxnLst>
              <a:rect l="0" t="0" r="r" b="b"/>
              <a:pathLst>
                <a:path w="257" h="107">
                  <a:moveTo>
                    <a:pt x="0" y="107"/>
                  </a:moveTo>
                  <a:lnTo>
                    <a:pt x="257" y="47"/>
                  </a:lnTo>
                  <a:lnTo>
                    <a:pt x="257" y="17"/>
                  </a:lnTo>
                  <a:lnTo>
                    <a:pt x="257" y="0"/>
                  </a:lnTo>
                  <a:lnTo>
                    <a:pt x="0" y="61"/>
                  </a:lnTo>
                  <a:lnTo>
                    <a:pt x="0" y="1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46" name="Freeform 137"/>
            <p:cNvSpPr>
              <a:spLocks/>
            </p:cNvSpPr>
            <p:nvPr userDrawn="1"/>
          </p:nvSpPr>
          <p:spPr bwMode="auto">
            <a:xfrm>
              <a:off x="14892338" y="14797088"/>
              <a:ext cx="836613" cy="301625"/>
            </a:xfrm>
            <a:custGeom>
              <a:avLst/>
              <a:gdLst>
                <a:gd name="T0" fmla="*/ 527 w 527"/>
                <a:gd name="T1" fmla="*/ 129 h 190"/>
                <a:gd name="T2" fmla="*/ 527 w 527"/>
                <a:gd name="T3" fmla="*/ 82 h 190"/>
                <a:gd name="T4" fmla="*/ 276 w 527"/>
                <a:gd name="T5" fmla="*/ 142 h 190"/>
                <a:gd name="T6" fmla="*/ 267 w 527"/>
                <a:gd name="T7" fmla="*/ 144 h 190"/>
                <a:gd name="T8" fmla="*/ 259 w 527"/>
                <a:gd name="T9" fmla="*/ 140 h 190"/>
                <a:gd name="T10" fmla="*/ 0 w 527"/>
                <a:gd name="T11" fmla="*/ 0 h 190"/>
                <a:gd name="T12" fmla="*/ 0 w 527"/>
                <a:gd name="T13" fmla="*/ 2 h 190"/>
                <a:gd name="T14" fmla="*/ 0 w 527"/>
                <a:gd name="T15" fmla="*/ 44 h 190"/>
                <a:gd name="T16" fmla="*/ 270 w 527"/>
                <a:gd name="T17" fmla="*/ 190 h 190"/>
                <a:gd name="T18" fmla="*/ 527 w 527"/>
                <a:gd name="T19" fmla="*/ 12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7" h="190">
                  <a:moveTo>
                    <a:pt x="527" y="129"/>
                  </a:moveTo>
                  <a:lnTo>
                    <a:pt x="527" y="82"/>
                  </a:lnTo>
                  <a:lnTo>
                    <a:pt x="276" y="142"/>
                  </a:lnTo>
                  <a:lnTo>
                    <a:pt x="267" y="144"/>
                  </a:lnTo>
                  <a:lnTo>
                    <a:pt x="259" y="140"/>
                  </a:lnTo>
                  <a:lnTo>
                    <a:pt x="0" y="0"/>
                  </a:lnTo>
                  <a:lnTo>
                    <a:pt x="0" y="2"/>
                  </a:lnTo>
                  <a:lnTo>
                    <a:pt x="0" y="44"/>
                  </a:lnTo>
                  <a:lnTo>
                    <a:pt x="270" y="190"/>
                  </a:lnTo>
                  <a:lnTo>
                    <a:pt x="527" y="1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47" name="Freeform 138"/>
            <p:cNvSpPr>
              <a:spLocks/>
            </p:cNvSpPr>
            <p:nvPr userDrawn="1"/>
          </p:nvSpPr>
          <p:spPr bwMode="auto">
            <a:xfrm>
              <a:off x="16168688" y="14839950"/>
              <a:ext cx="407988" cy="169863"/>
            </a:xfrm>
            <a:custGeom>
              <a:avLst/>
              <a:gdLst>
                <a:gd name="T0" fmla="*/ 0 w 257"/>
                <a:gd name="T1" fmla="*/ 107 h 107"/>
                <a:gd name="T2" fmla="*/ 257 w 257"/>
                <a:gd name="T3" fmla="*/ 46 h 107"/>
                <a:gd name="T4" fmla="*/ 257 w 257"/>
                <a:gd name="T5" fmla="*/ 17 h 107"/>
                <a:gd name="T6" fmla="*/ 257 w 257"/>
                <a:gd name="T7" fmla="*/ 0 h 107"/>
                <a:gd name="T8" fmla="*/ 0 w 257"/>
                <a:gd name="T9" fmla="*/ 61 h 107"/>
                <a:gd name="T10" fmla="*/ 0 w 257"/>
                <a:gd name="T11" fmla="*/ 107 h 107"/>
              </a:gdLst>
              <a:ahLst/>
              <a:cxnLst>
                <a:cxn ang="0">
                  <a:pos x="T0" y="T1"/>
                </a:cxn>
                <a:cxn ang="0">
                  <a:pos x="T2" y="T3"/>
                </a:cxn>
                <a:cxn ang="0">
                  <a:pos x="T4" y="T5"/>
                </a:cxn>
                <a:cxn ang="0">
                  <a:pos x="T6" y="T7"/>
                </a:cxn>
                <a:cxn ang="0">
                  <a:pos x="T8" y="T9"/>
                </a:cxn>
                <a:cxn ang="0">
                  <a:pos x="T10" y="T11"/>
                </a:cxn>
              </a:cxnLst>
              <a:rect l="0" t="0" r="r" b="b"/>
              <a:pathLst>
                <a:path w="257" h="107">
                  <a:moveTo>
                    <a:pt x="0" y="107"/>
                  </a:moveTo>
                  <a:lnTo>
                    <a:pt x="257" y="46"/>
                  </a:lnTo>
                  <a:lnTo>
                    <a:pt x="257" y="17"/>
                  </a:lnTo>
                  <a:lnTo>
                    <a:pt x="257" y="0"/>
                  </a:lnTo>
                  <a:lnTo>
                    <a:pt x="0" y="61"/>
                  </a:lnTo>
                  <a:lnTo>
                    <a:pt x="0" y="1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48" name="Freeform 139"/>
            <p:cNvSpPr>
              <a:spLocks/>
            </p:cNvSpPr>
            <p:nvPr userDrawn="1"/>
          </p:nvSpPr>
          <p:spPr bwMode="auto">
            <a:xfrm>
              <a:off x="14892338" y="14909800"/>
              <a:ext cx="836613" cy="301625"/>
            </a:xfrm>
            <a:custGeom>
              <a:avLst/>
              <a:gdLst>
                <a:gd name="T0" fmla="*/ 276 w 527"/>
                <a:gd name="T1" fmla="*/ 142 h 190"/>
                <a:gd name="T2" fmla="*/ 267 w 527"/>
                <a:gd name="T3" fmla="*/ 145 h 190"/>
                <a:gd name="T4" fmla="*/ 259 w 527"/>
                <a:gd name="T5" fmla="*/ 140 h 190"/>
                <a:gd name="T6" fmla="*/ 0 w 527"/>
                <a:gd name="T7" fmla="*/ 0 h 190"/>
                <a:gd name="T8" fmla="*/ 0 w 527"/>
                <a:gd name="T9" fmla="*/ 2 h 190"/>
                <a:gd name="T10" fmla="*/ 0 w 527"/>
                <a:gd name="T11" fmla="*/ 44 h 190"/>
                <a:gd name="T12" fmla="*/ 270 w 527"/>
                <a:gd name="T13" fmla="*/ 190 h 190"/>
                <a:gd name="T14" fmla="*/ 527 w 527"/>
                <a:gd name="T15" fmla="*/ 129 h 190"/>
                <a:gd name="T16" fmla="*/ 527 w 527"/>
                <a:gd name="T17" fmla="*/ 83 h 190"/>
                <a:gd name="T18" fmla="*/ 276 w 527"/>
                <a:gd name="T19" fmla="*/ 142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7" h="190">
                  <a:moveTo>
                    <a:pt x="276" y="142"/>
                  </a:moveTo>
                  <a:lnTo>
                    <a:pt x="267" y="145"/>
                  </a:lnTo>
                  <a:lnTo>
                    <a:pt x="259" y="140"/>
                  </a:lnTo>
                  <a:lnTo>
                    <a:pt x="0" y="0"/>
                  </a:lnTo>
                  <a:lnTo>
                    <a:pt x="0" y="2"/>
                  </a:lnTo>
                  <a:lnTo>
                    <a:pt x="0" y="44"/>
                  </a:lnTo>
                  <a:lnTo>
                    <a:pt x="270" y="190"/>
                  </a:lnTo>
                  <a:lnTo>
                    <a:pt x="527" y="129"/>
                  </a:lnTo>
                  <a:lnTo>
                    <a:pt x="527" y="83"/>
                  </a:lnTo>
                  <a:lnTo>
                    <a:pt x="276" y="1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49" name="Freeform 140"/>
            <p:cNvSpPr>
              <a:spLocks/>
            </p:cNvSpPr>
            <p:nvPr userDrawn="1"/>
          </p:nvSpPr>
          <p:spPr bwMode="auto">
            <a:xfrm>
              <a:off x="15755938" y="14236700"/>
              <a:ext cx="820738" cy="328613"/>
            </a:xfrm>
            <a:custGeom>
              <a:avLst/>
              <a:gdLst>
                <a:gd name="T0" fmla="*/ 433 w 860"/>
                <a:gd name="T1" fmla="*/ 331 h 344"/>
                <a:gd name="T2" fmla="*/ 433 w 860"/>
                <a:gd name="T3" fmla="*/ 344 h 344"/>
                <a:gd name="T4" fmla="*/ 860 w 860"/>
                <a:gd name="T5" fmla="*/ 243 h 344"/>
                <a:gd name="T6" fmla="*/ 410 w 860"/>
                <a:gd name="T7" fmla="*/ 0 h 344"/>
                <a:gd name="T8" fmla="*/ 0 w 860"/>
                <a:gd name="T9" fmla="*/ 97 h 344"/>
                <a:gd name="T10" fmla="*/ 55 w 860"/>
                <a:gd name="T11" fmla="*/ 127 h 344"/>
                <a:gd name="T12" fmla="*/ 299 w 860"/>
                <a:gd name="T13" fmla="*/ 69 h 344"/>
                <a:gd name="T14" fmla="*/ 302 w 860"/>
                <a:gd name="T15" fmla="*/ 71 h 344"/>
                <a:gd name="T16" fmla="*/ 384 w 860"/>
                <a:gd name="T17" fmla="*/ 87 h 344"/>
                <a:gd name="T18" fmla="*/ 439 w 860"/>
                <a:gd name="T19" fmla="*/ 81 h 344"/>
                <a:gd name="T20" fmla="*/ 440 w 860"/>
                <a:gd name="T21" fmla="*/ 81 h 344"/>
                <a:gd name="T22" fmla="*/ 667 w 860"/>
                <a:gd name="T23" fmla="*/ 203 h 344"/>
                <a:gd name="T24" fmla="*/ 666 w 860"/>
                <a:gd name="T25" fmla="*/ 203 h 344"/>
                <a:gd name="T26" fmla="*/ 638 w 860"/>
                <a:gd name="T27" fmla="*/ 252 h 344"/>
                <a:gd name="T28" fmla="*/ 638 w 860"/>
                <a:gd name="T29" fmla="*/ 253 h 344"/>
                <a:gd name="T30" fmla="*/ 396 w 860"/>
                <a:gd name="T31" fmla="*/ 310 h 344"/>
                <a:gd name="T32" fmla="*/ 433 w 860"/>
                <a:gd name="T33" fmla="*/ 331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60" h="344">
                  <a:moveTo>
                    <a:pt x="433" y="331"/>
                  </a:moveTo>
                  <a:cubicBezTo>
                    <a:pt x="433" y="344"/>
                    <a:pt x="433" y="344"/>
                    <a:pt x="433" y="344"/>
                  </a:cubicBezTo>
                  <a:cubicBezTo>
                    <a:pt x="860" y="243"/>
                    <a:pt x="860" y="243"/>
                    <a:pt x="860" y="243"/>
                  </a:cubicBezTo>
                  <a:cubicBezTo>
                    <a:pt x="410" y="0"/>
                    <a:pt x="410" y="0"/>
                    <a:pt x="410" y="0"/>
                  </a:cubicBezTo>
                  <a:cubicBezTo>
                    <a:pt x="0" y="97"/>
                    <a:pt x="0" y="97"/>
                    <a:pt x="0" y="97"/>
                  </a:cubicBezTo>
                  <a:cubicBezTo>
                    <a:pt x="55" y="127"/>
                    <a:pt x="55" y="127"/>
                    <a:pt x="55" y="127"/>
                  </a:cubicBezTo>
                  <a:cubicBezTo>
                    <a:pt x="299" y="69"/>
                    <a:pt x="299" y="69"/>
                    <a:pt x="299" y="69"/>
                  </a:cubicBezTo>
                  <a:cubicBezTo>
                    <a:pt x="300" y="70"/>
                    <a:pt x="301" y="70"/>
                    <a:pt x="302" y="71"/>
                  </a:cubicBezTo>
                  <a:cubicBezTo>
                    <a:pt x="321" y="81"/>
                    <a:pt x="352" y="87"/>
                    <a:pt x="384" y="87"/>
                  </a:cubicBezTo>
                  <a:cubicBezTo>
                    <a:pt x="403" y="87"/>
                    <a:pt x="422" y="85"/>
                    <a:pt x="439" y="81"/>
                  </a:cubicBezTo>
                  <a:cubicBezTo>
                    <a:pt x="440" y="81"/>
                    <a:pt x="440" y="81"/>
                    <a:pt x="440" y="81"/>
                  </a:cubicBezTo>
                  <a:cubicBezTo>
                    <a:pt x="667" y="203"/>
                    <a:pt x="667" y="203"/>
                    <a:pt x="667" y="203"/>
                  </a:cubicBezTo>
                  <a:cubicBezTo>
                    <a:pt x="666" y="203"/>
                    <a:pt x="666" y="203"/>
                    <a:pt x="666" y="203"/>
                  </a:cubicBezTo>
                  <a:cubicBezTo>
                    <a:pt x="620" y="214"/>
                    <a:pt x="608" y="236"/>
                    <a:pt x="638" y="252"/>
                  </a:cubicBezTo>
                  <a:cubicBezTo>
                    <a:pt x="638" y="252"/>
                    <a:pt x="638" y="252"/>
                    <a:pt x="638" y="253"/>
                  </a:cubicBezTo>
                  <a:cubicBezTo>
                    <a:pt x="396" y="310"/>
                    <a:pt x="396" y="310"/>
                    <a:pt x="396" y="310"/>
                  </a:cubicBezTo>
                  <a:lnTo>
                    <a:pt x="433" y="33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50" name="Freeform 141"/>
            <p:cNvSpPr>
              <a:spLocks/>
            </p:cNvSpPr>
            <p:nvPr userDrawn="1"/>
          </p:nvSpPr>
          <p:spPr bwMode="auto">
            <a:xfrm>
              <a:off x="14892338" y="14441488"/>
              <a:ext cx="819150" cy="325438"/>
            </a:xfrm>
            <a:custGeom>
              <a:avLst/>
              <a:gdLst>
                <a:gd name="T0" fmla="*/ 859 w 859"/>
                <a:gd name="T1" fmla="*/ 243 h 340"/>
                <a:gd name="T2" fmla="*/ 805 w 859"/>
                <a:gd name="T3" fmla="*/ 213 h 340"/>
                <a:gd name="T4" fmla="*/ 565 w 859"/>
                <a:gd name="T5" fmla="*/ 270 h 340"/>
                <a:gd name="T6" fmla="*/ 565 w 859"/>
                <a:gd name="T7" fmla="*/ 270 h 340"/>
                <a:gd name="T8" fmla="*/ 482 w 859"/>
                <a:gd name="T9" fmla="*/ 254 h 340"/>
                <a:gd name="T10" fmla="*/ 427 w 859"/>
                <a:gd name="T11" fmla="*/ 260 h 340"/>
                <a:gd name="T12" fmla="*/ 423 w 859"/>
                <a:gd name="T13" fmla="*/ 261 h 340"/>
                <a:gd name="T14" fmla="*/ 196 w 859"/>
                <a:gd name="T15" fmla="*/ 139 h 340"/>
                <a:gd name="T16" fmla="*/ 201 w 859"/>
                <a:gd name="T17" fmla="*/ 138 h 340"/>
                <a:gd name="T18" fmla="*/ 229 w 859"/>
                <a:gd name="T19" fmla="*/ 88 h 340"/>
                <a:gd name="T20" fmla="*/ 225 w 859"/>
                <a:gd name="T21" fmla="*/ 87 h 340"/>
                <a:gd name="T22" fmla="*/ 464 w 859"/>
                <a:gd name="T23" fmla="*/ 30 h 340"/>
                <a:gd name="T24" fmla="*/ 410 w 859"/>
                <a:gd name="T25" fmla="*/ 0 h 340"/>
                <a:gd name="T26" fmla="*/ 0 w 859"/>
                <a:gd name="T27" fmla="*/ 97 h 340"/>
                <a:gd name="T28" fmla="*/ 450 w 859"/>
                <a:gd name="T29" fmla="*/ 340 h 340"/>
                <a:gd name="T30" fmla="*/ 859 w 859"/>
                <a:gd name="T31" fmla="*/ 243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59" h="340">
                  <a:moveTo>
                    <a:pt x="859" y="243"/>
                  </a:moveTo>
                  <a:cubicBezTo>
                    <a:pt x="805" y="213"/>
                    <a:pt x="805" y="213"/>
                    <a:pt x="805" y="213"/>
                  </a:cubicBezTo>
                  <a:cubicBezTo>
                    <a:pt x="565" y="270"/>
                    <a:pt x="565" y="270"/>
                    <a:pt x="565" y="270"/>
                  </a:cubicBezTo>
                  <a:cubicBezTo>
                    <a:pt x="565" y="270"/>
                    <a:pt x="565" y="270"/>
                    <a:pt x="565" y="270"/>
                  </a:cubicBezTo>
                  <a:cubicBezTo>
                    <a:pt x="546" y="259"/>
                    <a:pt x="514" y="254"/>
                    <a:pt x="482" y="254"/>
                  </a:cubicBezTo>
                  <a:cubicBezTo>
                    <a:pt x="463" y="254"/>
                    <a:pt x="444" y="256"/>
                    <a:pt x="427" y="260"/>
                  </a:cubicBezTo>
                  <a:cubicBezTo>
                    <a:pt x="426" y="260"/>
                    <a:pt x="424" y="261"/>
                    <a:pt x="423" y="261"/>
                  </a:cubicBezTo>
                  <a:cubicBezTo>
                    <a:pt x="196" y="139"/>
                    <a:pt x="196" y="139"/>
                    <a:pt x="196" y="139"/>
                  </a:cubicBezTo>
                  <a:cubicBezTo>
                    <a:pt x="198" y="138"/>
                    <a:pt x="199" y="138"/>
                    <a:pt x="201" y="138"/>
                  </a:cubicBezTo>
                  <a:cubicBezTo>
                    <a:pt x="247" y="127"/>
                    <a:pt x="259" y="105"/>
                    <a:pt x="229" y="88"/>
                  </a:cubicBezTo>
                  <a:cubicBezTo>
                    <a:pt x="228" y="88"/>
                    <a:pt x="226" y="87"/>
                    <a:pt x="225" y="87"/>
                  </a:cubicBezTo>
                  <a:cubicBezTo>
                    <a:pt x="464" y="30"/>
                    <a:pt x="464" y="30"/>
                    <a:pt x="464" y="30"/>
                  </a:cubicBezTo>
                  <a:cubicBezTo>
                    <a:pt x="410" y="0"/>
                    <a:pt x="410" y="0"/>
                    <a:pt x="410" y="0"/>
                  </a:cubicBezTo>
                  <a:cubicBezTo>
                    <a:pt x="0" y="97"/>
                    <a:pt x="0" y="97"/>
                    <a:pt x="0" y="97"/>
                  </a:cubicBezTo>
                  <a:cubicBezTo>
                    <a:pt x="450" y="340"/>
                    <a:pt x="450" y="340"/>
                    <a:pt x="450" y="340"/>
                  </a:cubicBezTo>
                  <a:lnTo>
                    <a:pt x="859" y="24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sp>
          <p:nvSpPr>
            <p:cNvPr id="51" name="Freeform 142"/>
            <p:cNvSpPr>
              <a:spLocks/>
            </p:cNvSpPr>
            <p:nvPr userDrawn="1"/>
          </p:nvSpPr>
          <p:spPr bwMode="auto">
            <a:xfrm>
              <a:off x="15354300" y="14351000"/>
              <a:ext cx="771525" cy="746125"/>
            </a:xfrm>
            <a:custGeom>
              <a:avLst/>
              <a:gdLst>
                <a:gd name="T0" fmla="*/ 0 w 486"/>
                <a:gd name="T1" fmla="*/ 51 h 470"/>
                <a:gd name="T2" fmla="*/ 263 w 486"/>
                <a:gd name="T3" fmla="*/ 193 h 470"/>
                <a:gd name="T4" fmla="*/ 263 w 486"/>
                <a:gd name="T5" fmla="*/ 470 h 470"/>
                <a:gd name="T6" fmla="*/ 486 w 486"/>
                <a:gd name="T7" fmla="*/ 417 h 470"/>
                <a:gd name="T8" fmla="*/ 486 w 486"/>
                <a:gd name="T9" fmla="*/ 143 h 470"/>
                <a:gd name="T10" fmla="*/ 220 w 486"/>
                <a:gd name="T11" fmla="*/ 0 h 470"/>
                <a:gd name="T12" fmla="*/ 0 w 486"/>
                <a:gd name="T13" fmla="*/ 51 h 470"/>
              </a:gdLst>
              <a:ahLst/>
              <a:cxnLst>
                <a:cxn ang="0">
                  <a:pos x="T0" y="T1"/>
                </a:cxn>
                <a:cxn ang="0">
                  <a:pos x="T2" y="T3"/>
                </a:cxn>
                <a:cxn ang="0">
                  <a:pos x="T4" y="T5"/>
                </a:cxn>
                <a:cxn ang="0">
                  <a:pos x="T6" y="T7"/>
                </a:cxn>
                <a:cxn ang="0">
                  <a:pos x="T8" y="T9"/>
                </a:cxn>
                <a:cxn ang="0">
                  <a:pos x="T10" y="T11"/>
                </a:cxn>
                <a:cxn ang="0">
                  <a:pos x="T12" y="T13"/>
                </a:cxn>
              </a:cxnLst>
              <a:rect l="0" t="0" r="r" b="b"/>
              <a:pathLst>
                <a:path w="486" h="470">
                  <a:moveTo>
                    <a:pt x="0" y="51"/>
                  </a:moveTo>
                  <a:lnTo>
                    <a:pt x="263" y="193"/>
                  </a:lnTo>
                  <a:lnTo>
                    <a:pt x="263" y="470"/>
                  </a:lnTo>
                  <a:lnTo>
                    <a:pt x="486" y="417"/>
                  </a:lnTo>
                  <a:lnTo>
                    <a:pt x="486" y="143"/>
                  </a:lnTo>
                  <a:lnTo>
                    <a:pt x="220" y="0"/>
                  </a:lnTo>
                  <a:lnTo>
                    <a:pt x="0" y="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588" dirty="0"/>
            </a:p>
          </p:txBody>
        </p:sp>
      </p:grpSp>
    </p:spTree>
    <p:extLst>
      <p:ext uri="{BB962C8B-B14F-4D97-AF65-F5344CB8AC3E}">
        <p14:creationId xmlns:p14="http://schemas.microsoft.com/office/powerpoint/2010/main" val="321850912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DFCAEE-DE04-43D5-AD77-1A4CDD1EB312}" type="datetime1">
              <a:rPr lang="en-US" smtClean="0"/>
              <a:t>10/7/2017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4551E8-1125-4767-8734-F5EA1C8CF950}"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97FA8222-622D-4EF0-857A-5D47269FE23F}" type="datetime1">
              <a:rPr lang="en-US" smtClean="0"/>
              <a:t>10/7/2017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84551E8-1125-4767-8734-F5EA1C8CF950}"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9F8276CA-4EE0-48C8-9464-52439141C41A}" type="datetime1">
              <a:rPr lang="en-US" smtClean="0"/>
              <a:t>10/7/2017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84551E8-1125-4767-8734-F5EA1C8CF950}"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BF2C13F6-1148-4B42-A860-95395787C0B7}" type="datetime1">
              <a:rPr lang="en-US" smtClean="0"/>
              <a:t>10/7/2017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84551E8-1125-4767-8734-F5EA1C8CF950}"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3DD10-0AA2-4499-9894-CF1990DAB386}" type="datetime1">
              <a:rPr lang="en-US" smtClean="0"/>
              <a:t>10/7/2017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84551E8-1125-4767-8734-F5EA1C8CF950}"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44230C-68E4-4BA7-984D-DA7190A5472A}" type="datetime1">
              <a:rPr lang="en-US" smtClean="0"/>
              <a:t>10/7/2017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84551E8-1125-4767-8734-F5EA1C8CF950}"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DF7C34-B075-4920-8CFF-9B62376D04F1}" type="datetime1">
              <a:rPr lang="en-US" smtClean="0"/>
              <a:t>10/7/2017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84551E8-1125-4767-8734-F5EA1C8CF950}"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03925-0CDD-4FDE-8A0E-4A14C955F658}" type="datetime1">
              <a:rPr lang="en-US" smtClean="0"/>
              <a:t>10/7/2017</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4551E8-1125-4767-8734-F5EA1C8CF950}"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BFB51C-C97E-4FC8-81BF-B321A9B905BD}" type="datetime1">
              <a:rPr lang="en-US" smtClean="0"/>
              <a:t>10/7/2017</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48F03-1037-497D-98A0-A1692CD7CC6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723BB-CC0A-46DE-A0F3-98904E4808E3}"/>
              </a:ext>
            </a:extLst>
          </p:cNvPr>
          <p:cNvSpPr>
            <a:spLocks noGrp="1"/>
          </p:cNvSpPr>
          <p:nvPr>
            <p:ph type="ctrTitle"/>
          </p:nvPr>
        </p:nvSpPr>
        <p:spPr>
          <a:xfrm>
            <a:off x="395536" y="116632"/>
            <a:ext cx="7992888" cy="4464496"/>
          </a:xfrm>
        </p:spPr>
        <p:txBody>
          <a:bodyPr>
            <a:normAutofit fontScale="90000"/>
          </a:bodyPr>
          <a:lstStyle/>
          <a:p>
            <a:pPr algn="l"/>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r>
              <a:rPr lang="en-US" sz="2200" b="1" dirty="0">
                <a:latin typeface="Verdana" panose="020B0604030504040204" pitchFamily="34" charset="0"/>
                <a:ea typeface="Verdana" panose="020B0604030504040204" pitchFamily="34" charset="0"/>
                <a:cs typeface="Verdana" panose="020B0604030504040204" pitchFamily="34" charset="0"/>
              </a:rPr>
              <a:t>Taxation of Gifts u/s 56(2)(x)</a:t>
            </a:r>
            <a:br>
              <a:rPr lang="en-US" sz="2200" b="1" dirty="0">
                <a:latin typeface="Verdana" panose="020B0604030504040204" pitchFamily="34" charset="0"/>
                <a:ea typeface="Verdana" panose="020B0604030504040204" pitchFamily="34" charset="0"/>
                <a:cs typeface="Verdana" panose="020B0604030504040204" pitchFamily="34" charset="0"/>
              </a:rPr>
            </a:br>
            <a:br>
              <a:rPr lang="en-US" sz="2200" b="1" dirty="0">
                <a:latin typeface="Verdana" panose="020B0604030504040204" pitchFamily="34" charset="0"/>
                <a:ea typeface="Verdana" panose="020B0604030504040204" pitchFamily="34" charset="0"/>
                <a:cs typeface="Verdana" panose="020B0604030504040204" pitchFamily="34" charset="0"/>
              </a:rPr>
            </a:br>
            <a:r>
              <a:rPr lang="en-US" sz="1700" b="1" dirty="0">
                <a:latin typeface="Verdana" panose="020B0604030504040204" pitchFamily="34" charset="0"/>
                <a:ea typeface="Verdana" panose="020B0604030504040204" pitchFamily="34" charset="0"/>
                <a:cs typeface="Verdana" panose="020B0604030504040204" pitchFamily="34" charset="0"/>
              </a:rPr>
              <a:t>CA Krutika Fadnis</a:t>
            </a:r>
            <a:br>
              <a:rPr lang="en-US" sz="2200" b="1" dirty="0">
                <a:latin typeface="Verdana" panose="020B0604030504040204" pitchFamily="34" charset="0"/>
                <a:ea typeface="Verdana" panose="020B0604030504040204" pitchFamily="34" charset="0"/>
                <a:cs typeface="Verdana" panose="020B0604030504040204" pitchFamily="34" charset="0"/>
              </a:rPr>
            </a:br>
            <a:br>
              <a:rPr lang="en-US" sz="2200" b="1" dirty="0">
                <a:latin typeface="Verdana" panose="020B0604030504040204" pitchFamily="34" charset="0"/>
                <a:ea typeface="Verdana" panose="020B0604030504040204" pitchFamily="34" charset="0"/>
                <a:cs typeface="Verdana" panose="020B0604030504040204" pitchFamily="34" charset="0"/>
              </a:rPr>
            </a:br>
            <a:r>
              <a:rPr lang="en-US" sz="1700" b="1" dirty="0">
                <a:latin typeface="Verdana" panose="020B0604030504040204" pitchFamily="34" charset="0"/>
                <a:ea typeface="Verdana" panose="020B0604030504040204" pitchFamily="34" charset="0"/>
                <a:cs typeface="Verdana" panose="020B0604030504040204" pitchFamily="34" charset="0"/>
              </a:rPr>
              <a:t>Bombay Chartered Accountants’ Society – Direct tax Study Circle Meeting</a:t>
            </a:r>
            <a:br>
              <a:rPr lang="en-US" sz="1700" b="1" dirty="0">
                <a:latin typeface="Verdana" panose="020B0604030504040204" pitchFamily="34" charset="0"/>
                <a:ea typeface="Verdana" panose="020B0604030504040204" pitchFamily="34" charset="0"/>
                <a:cs typeface="Verdana" panose="020B0604030504040204" pitchFamily="34" charset="0"/>
              </a:rPr>
            </a:br>
            <a:r>
              <a:rPr lang="en-US" sz="1700" b="1" dirty="0">
                <a:latin typeface="Verdana" panose="020B0604030504040204" pitchFamily="34" charset="0"/>
                <a:ea typeface="Verdana" panose="020B0604030504040204" pitchFamily="34" charset="0"/>
                <a:cs typeface="Verdana" panose="020B0604030504040204" pitchFamily="34" charset="0"/>
              </a:rPr>
              <a:t>9 October 2017</a:t>
            </a:r>
            <a:br>
              <a:rPr lang="en-US" sz="1700" b="1" dirty="0">
                <a:latin typeface="Verdana" panose="020B0604030504040204" pitchFamily="34" charset="0"/>
                <a:ea typeface="Verdana" panose="020B0604030504040204" pitchFamily="34" charset="0"/>
                <a:cs typeface="Verdana" panose="020B0604030504040204" pitchFamily="34" charset="0"/>
              </a:rPr>
            </a:br>
            <a:endParaRPr lang="en-US" sz="1700" b="1" dirty="0">
              <a:latin typeface="Verdana" panose="020B0604030504040204" pitchFamily="34" charset="0"/>
              <a:ea typeface="Verdana" panose="020B0604030504040204" pitchFamily="34" charset="0"/>
              <a:cs typeface="Verdana" panose="020B0604030504040204" pitchFamily="34" charset="0"/>
            </a:endParaRPr>
          </a:p>
        </p:txBody>
      </p:sp>
      <p:pic>
        <p:nvPicPr>
          <p:cNvPr id="4" name="Picture 3">
            <a:extLst>
              <a:ext uri="{FF2B5EF4-FFF2-40B4-BE49-F238E27FC236}">
                <a16:creationId xmlns:a16="http://schemas.microsoft.com/office/drawing/2014/main" id="{3CAA2CEB-3A1E-4407-90A5-58A8BE8A49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324" y="116632"/>
            <a:ext cx="8424936" cy="4121884"/>
          </a:xfrm>
          <a:prstGeom prst="rect">
            <a:avLst/>
          </a:prstGeom>
        </p:spPr>
      </p:pic>
    </p:spTree>
    <p:extLst>
      <p:ext uri="{BB962C8B-B14F-4D97-AF65-F5344CB8AC3E}">
        <p14:creationId xmlns:p14="http://schemas.microsoft.com/office/powerpoint/2010/main" val="3723690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778098"/>
          </a:xfrm>
        </p:spPr>
        <p:txBody>
          <a:bodyPr>
            <a:normAutofit/>
          </a:bodyPr>
          <a:lstStyle/>
          <a:p>
            <a:pPr algn="l"/>
            <a:r>
              <a:rPr lang="en-IN" sz="3200" b="1" dirty="0">
                <a:latin typeface="Arial" panose="020B0604020202020204" pitchFamily="34" charset="0"/>
                <a:cs typeface="Arial" panose="020B0604020202020204" pitchFamily="34" charset="0"/>
              </a:rPr>
              <a:t>Why amendment ?</a:t>
            </a:r>
          </a:p>
        </p:txBody>
      </p:sp>
      <p:sp>
        <p:nvSpPr>
          <p:cNvPr id="3" name="Content Placeholder 2"/>
          <p:cNvSpPr>
            <a:spLocks noGrp="1"/>
          </p:cNvSpPr>
          <p:nvPr>
            <p:ph idx="1"/>
          </p:nvPr>
        </p:nvSpPr>
        <p:spPr>
          <a:xfrm>
            <a:off x="457200" y="1196752"/>
            <a:ext cx="8147248" cy="3672408"/>
          </a:xfrm>
        </p:spPr>
        <p:txBody>
          <a:bodyPr>
            <a:normAutofit/>
          </a:bodyPr>
          <a:lstStyle/>
          <a:p>
            <a:pPr marL="457200" indent="-457200" algn="just"/>
            <a:r>
              <a:rPr lang="en-IN" sz="2000" dirty="0">
                <a:latin typeface="Arial" panose="020B0604020202020204" pitchFamily="34" charset="0"/>
                <a:cs typeface="Arial" panose="020B0604020202020204" pitchFamily="34" charset="0"/>
              </a:rPr>
              <a:t>The Memorandum explaining the provisions of the Finance Bill 2017  states as under :</a:t>
            </a:r>
          </a:p>
          <a:p>
            <a:pPr marL="457200" indent="0" algn="just">
              <a:buNone/>
            </a:pPr>
            <a:r>
              <a:rPr lang="en-IN" sz="2400" i="1" dirty="0"/>
              <a:t>“</a:t>
            </a:r>
            <a:r>
              <a:rPr lang="en-IN" sz="1800" i="1" dirty="0">
                <a:latin typeface="Arial" panose="020B0604020202020204" pitchFamily="34" charset="0"/>
                <a:cs typeface="Arial" panose="020B0604020202020204" pitchFamily="34" charset="0"/>
              </a:rPr>
              <a:t>The existing definition of the property for the purpose of this section includes immovable property, jewellery, shares, painting, etc. These anti-abuse provisions are applicable only in case of individual or HUF and  firm or company in certain cases. Therefore, receipt of sum of money  or property without consideration  or for inadequate consideration does not attract these anti-abuse provisions in case of other </a:t>
            </a:r>
            <a:r>
              <a:rPr lang="en-IN" sz="1800" i="1" dirty="0" err="1">
                <a:latin typeface="Arial" panose="020B0604020202020204" pitchFamily="34" charset="0"/>
                <a:cs typeface="Arial" panose="020B0604020202020204" pitchFamily="34" charset="0"/>
              </a:rPr>
              <a:t>assessee</a:t>
            </a:r>
            <a:r>
              <a:rPr lang="en-IN" sz="1800" i="1" dirty="0">
                <a:latin typeface="Arial" panose="020B0604020202020204" pitchFamily="34" charset="0"/>
                <a:cs typeface="Arial" panose="020B0604020202020204" pitchFamily="34" charset="0"/>
              </a:rPr>
              <a:t>.”</a:t>
            </a:r>
          </a:p>
          <a:p>
            <a:pPr marL="0" indent="0" algn="just">
              <a:buNone/>
            </a:pPr>
            <a:endParaRPr lang="en-IN" sz="2000" dirty="0">
              <a:latin typeface="Arial" panose="020B0604020202020204" pitchFamily="34" charset="0"/>
              <a:cs typeface="Arial" panose="020B0604020202020204" pitchFamily="34" charset="0"/>
            </a:endParaRPr>
          </a:p>
          <a:p>
            <a:pPr marL="457200" indent="-457200" algn="just"/>
            <a:r>
              <a:rPr lang="en-IN" sz="2000" dirty="0">
                <a:latin typeface="Arial" panose="020B0604020202020204" pitchFamily="34" charset="0"/>
                <a:cs typeface="Arial" panose="020B0604020202020204" pitchFamily="34" charset="0"/>
              </a:rPr>
              <a:t>Inserted to widen the scope</a:t>
            </a:r>
          </a:p>
        </p:txBody>
      </p:sp>
      <p:sp>
        <p:nvSpPr>
          <p:cNvPr id="7" name="Slide Number Placeholder 6">
            <a:extLst>
              <a:ext uri="{FF2B5EF4-FFF2-40B4-BE49-F238E27FC236}">
                <a16:creationId xmlns:a16="http://schemas.microsoft.com/office/drawing/2014/main" id="{1B47BC8C-49D3-4EB1-9F04-A4115A16F9BF}"/>
              </a:ext>
            </a:extLst>
          </p:cNvPr>
          <p:cNvSpPr>
            <a:spLocks noGrp="1"/>
          </p:cNvSpPr>
          <p:nvPr>
            <p:ph type="sldNum" sz="quarter" idx="12"/>
          </p:nvPr>
        </p:nvSpPr>
        <p:spPr/>
        <p:txBody>
          <a:bodyPr/>
          <a:lstStyle/>
          <a:p>
            <a:fld id="{184551E8-1125-4767-8734-F5EA1C8CF950}" type="slidenum">
              <a:rPr lang="en-IN" smtClean="0"/>
              <a:pPr/>
              <a:t>10</a:t>
            </a:fld>
            <a:endParaRPr lang="en-IN"/>
          </a:p>
        </p:txBody>
      </p:sp>
    </p:spTree>
    <p:extLst>
      <p:ext uri="{BB962C8B-B14F-4D97-AF65-F5344CB8AC3E}">
        <p14:creationId xmlns:p14="http://schemas.microsoft.com/office/powerpoint/2010/main" val="774759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Autofit/>
          </a:bodyPr>
          <a:lstStyle/>
          <a:p>
            <a:pPr algn="l"/>
            <a:r>
              <a:rPr lang="en-IN" sz="3200" b="1" dirty="0">
                <a:latin typeface="Arial" panose="020B0604020202020204" pitchFamily="34" charset="0"/>
                <a:cs typeface="Arial" panose="020B0604020202020204" pitchFamily="34" charset="0"/>
              </a:rPr>
              <a:t>Section 56(2)(x)</a:t>
            </a:r>
          </a:p>
        </p:txBody>
      </p:sp>
      <p:sp>
        <p:nvSpPr>
          <p:cNvPr id="4" name="Rectangle 3">
            <a:extLst>
              <a:ext uri="{FF2B5EF4-FFF2-40B4-BE49-F238E27FC236}">
                <a16:creationId xmlns:a16="http://schemas.microsoft.com/office/drawing/2014/main" id="{1CDCC9F8-C73A-4AD5-A754-6C4DBF6C12E1}"/>
              </a:ext>
            </a:extLst>
          </p:cNvPr>
          <p:cNvSpPr/>
          <p:nvPr/>
        </p:nvSpPr>
        <p:spPr>
          <a:xfrm>
            <a:off x="3243300" y="1001346"/>
            <a:ext cx="1584176" cy="4493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Arial" panose="020B0604020202020204" pitchFamily="34" charset="0"/>
                <a:cs typeface="Arial" panose="020B0604020202020204" pitchFamily="34" charset="0"/>
              </a:rPr>
              <a:t>Any person</a:t>
            </a:r>
            <a:r>
              <a:rPr lang="en-US" sz="1600" b="1" baseline="30000" dirty="0">
                <a:latin typeface="Arial" panose="020B0604020202020204" pitchFamily="34" charset="0"/>
                <a:cs typeface="Arial" panose="020B0604020202020204" pitchFamily="34" charset="0"/>
              </a:rPr>
              <a:t>1</a:t>
            </a:r>
            <a:endParaRPr lang="en-US" sz="1600" b="1" dirty="0">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C61C8C1A-A9E0-46FD-81FB-51D37CD327CB}"/>
              </a:ext>
            </a:extLst>
          </p:cNvPr>
          <p:cNvSpPr/>
          <p:nvPr/>
        </p:nvSpPr>
        <p:spPr>
          <a:xfrm>
            <a:off x="256692" y="3540958"/>
            <a:ext cx="2592288" cy="19042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ü"/>
            </a:pPr>
            <a:r>
              <a:rPr lang="en-US" sz="1600" dirty="0">
                <a:latin typeface="Arial" panose="020B0604020202020204" pitchFamily="34" charset="0"/>
                <a:cs typeface="Arial" panose="020B0604020202020204" pitchFamily="34" charset="0"/>
              </a:rPr>
              <a:t>Any sum of money</a:t>
            </a:r>
            <a:r>
              <a:rPr lang="en-US" sz="1600" b="1" baseline="30000" dirty="0">
                <a:latin typeface="Arial" panose="020B0604020202020204" pitchFamily="34" charset="0"/>
                <a:cs typeface="Arial" panose="020B0604020202020204" pitchFamily="34" charset="0"/>
              </a:rPr>
              <a:t> 4</a:t>
            </a:r>
            <a:r>
              <a:rPr lang="en-US" sz="1600" dirty="0">
                <a:latin typeface="Arial" panose="020B0604020202020204" pitchFamily="34" charset="0"/>
                <a:cs typeface="Arial" panose="020B0604020202020204" pitchFamily="34" charset="0"/>
              </a:rPr>
              <a:t>, without consideration</a:t>
            </a:r>
            <a:r>
              <a:rPr lang="en-US" sz="1600" b="1" baseline="30000" dirty="0">
                <a:latin typeface="Arial" panose="020B0604020202020204" pitchFamily="34" charset="0"/>
                <a:cs typeface="Arial" panose="020B0604020202020204" pitchFamily="34" charset="0"/>
              </a:rPr>
              <a:t> 5</a:t>
            </a:r>
            <a:r>
              <a:rPr lang="en-US" sz="1600" dirty="0">
                <a:latin typeface="Arial" panose="020B0604020202020204" pitchFamily="34" charset="0"/>
                <a:cs typeface="Arial" panose="020B0604020202020204" pitchFamily="34" charset="0"/>
              </a:rPr>
              <a:t>, the aggregate value of which &gt; 50,000 – the whole of such sum </a:t>
            </a:r>
          </a:p>
        </p:txBody>
      </p:sp>
      <p:sp>
        <p:nvSpPr>
          <p:cNvPr id="7" name="Rectangle 6">
            <a:extLst>
              <a:ext uri="{FF2B5EF4-FFF2-40B4-BE49-F238E27FC236}">
                <a16:creationId xmlns:a16="http://schemas.microsoft.com/office/drawing/2014/main" id="{98583C4C-957E-417E-8B85-FE65A22F3ED5}"/>
              </a:ext>
            </a:extLst>
          </p:cNvPr>
          <p:cNvSpPr/>
          <p:nvPr/>
        </p:nvSpPr>
        <p:spPr>
          <a:xfrm>
            <a:off x="3041584" y="3521427"/>
            <a:ext cx="2592288" cy="32129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6538" indent="-236538" algn="just">
              <a:buFont typeface="Wingdings" panose="05000000000000000000" pitchFamily="2" charset="2"/>
              <a:buChar char="ü"/>
            </a:pPr>
            <a:r>
              <a:rPr lang="en-US" sz="1600" dirty="0">
                <a:latin typeface="Arial" panose="020B0604020202020204" pitchFamily="34" charset="0"/>
                <a:cs typeface="Arial" panose="020B0604020202020204" pitchFamily="34" charset="0"/>
              </a:rPr>
              <a:t>Any immovable property</a:t>
            </a:r>
            <a:r>
              <a:rPr lang="en-US" sz="1600" b="1" baseline="30000" dirty="0">
                <a:latin typeface="Arial" panose="020B0604020202020204" pitchFamily="34" charset="0"/>
                <a:cs typeface="Arial" panose="020B0604020202020204" pitchFamily="34" charset="0"/>
              </a:rPr>
              <a:t> 6</a:t>
            </a:r>
            <a:r>
              <a:rPr lang="en-US" sz="1600" dirty="0">
                <a:latin typeface="Arial" panose="020B0604020202020204" pitchFamily="34" charset="0"/>
                <a:cs typeface="Arial" panose="020B0604020202020204" pitchFamily="34" charset="0"/>
              </a:rPr>
              <a:t> -Without consideration – Stamp value &gt; 50,000- then the stamp value of such property</a:t>
            </a:r>
          </a:p>
          <a:p>
            <a:pPr marL="236538" indent="-236538" algn="just">
              <a:buFont typeface="Arial" panose="020B0604020202020204" pitchFamily="34" charset="0"/>
              <a:buChar char="•"/>
            </a:pPr>
            <a:r>
              <a:rPr lang="en-US" sz="1600" dirty="0">
                <a:latin typeface="Arial" panose="020B0604020202020204" pitchFamily="34" charset="0"/>
                <a:cs typeface="Arial" panose="020B0604020202020204" pitchFamily="34" charset="0"/>
              </a:rPr>
              <a:t>With consideration – consideration &lt; stamp duty – difference &gt;50,000- (stamp duty –consideration)</a:t>
            </a:r>
          </a:p>
        </p:txBody>
      </p:sp>
      <p:sp>
        <p:nvSpPr>
          <p:cNvPr id="9" name="Rectangle 8">
            <a:extLst>
              <a:ext uri="{FF2B5EF4-FFF2-40B4-BE49-F238E27FC236}">
                <a16:creationId xmlns:a16="http://schemas.microsoft.com/office/drawing/2014/main" id="{ED12B4A0-A99B-47C5-8E76-3C83E94334D6}"/>
              </a:ext>
            </a:extLst>
          </p:cNvPr>
          <p:cNvSpPr/>
          <p:nvPr/>
        </p:nvSpPr>
        <p:spPr>
          <a:xfrm>
            <a:off x="5940152" y="3521426"/>
            <a:ext cx="2746648" cy="33365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ü"/>
            </a:pPr>
            <a:endParaRPr lang="en-US" dirty="0"/>
          </a:p>
          <a:p>
            <a:pPr marL="285750" indent="-285750" algn="just">
              <a:buFont typeface="Wingdings" panose="05000000000000000000" pitchFamily="2" charset="2"/>
              <a:buChar char="ü"/>
            </a:pPr>
            <a:endParaRPr lang="en-US" dirty="0"/>
          </a:p>
          <a:p>
            <a:pPr marL="285750" indent="-285750" algn="just">
              <a:buFont typeface="Wingdings" panose="05000000000000000000" pitchFamily="2" charset="2"/>
              <a:buChar char="ü"/>
            </a:pPr>
            <a:r>
              <a:rPr lang="en-US" sz="1600" dirty="0">
                <a:latin typeface="Arial" panose="020B0604020202020204" pitchFamily="34" charset="0"/>
                <a:cs typeface="Arial" panose="020B0604020202020204" pitchFamily="34" charset="0"/>
              </a:rPr>
              <a:t>Any property other than immovable property</a:t>
            </a:r>
            <a:r>
              <a:rPr lang="en-US" sz="1600" b="1" baseline="30000" dirty="0">
                <a:latin typeface="Arial" panose="020B0604020202020204" pitchFamily="34" charset="0"/>
                <a:cs typeface="Arial" panose="020B0604020202020204" pitchFamily="34" charset="0"/>
              </a:rPr>
              <a:t> 7</a:t>
            </a:r>
            <a:r>
              <a:rPr lang="en-US" sz="1600" dirty="0">
                <a:latin typeface="Arial" panose="020B0604020202020204" pitchFamily="34" charset="0"/>
                <a:cs typeface="Arial" panose="020B0604020202020204" pitchFamily="34" charset="0"/>
              </a:rPr>
              <a:t>-</a:t>
            </a:r>
          </a:p>
          <a:p>
            <a:pPr marL="285750" indent="-285750" algn="just">
              <a:buFont typeface="Arial" panose="020B0604020202020204" pitchFamily="34" charset="0"/>
              <a:buChar char="•"/>
            </a:pPr>
            <a:r>
              <a:rPr lang="en-US" sz="1600" dirty="0">
                <a:latin typeface="Arial" panose="020B0604020202020204" pitchFamily="34" charset="0"/>
                <a:cs typeface="Arial" panose="020B0604020202020204" pitchFamily="34" charset="0"/>
              </a:rPr>
              <a:t>Without consideration – Fair value &gt; 50,000- then aggregate Fair value of such property</a:t>
            </a:r>
          </a:p>
          <a:p>
            <a:pPr marL="285750" indent="-285750" algn="just">
              <a:buFont typeface="Arial" panose="020B0604020202020204" pitchFamily="34" charset="0"/>
              <a:buChar char="•"/>
            </a:pPr>
            <a:r>
              <a:rPr lang="en-US" sz="1600" dirty="0">
                <a:latin typeface="Arial" panose="020B0604020202020204" pitchFamily="34" charset="0"/>
                <a:cs typeface="Arial" panose="020B0604020202020204" pitchFamily="34" charset="0"/>
              </a:rPr>
              <a:t>With consideration – consideration &lt; Fair Value – difference &gt;50,000- (Fair Value –consideration</a:t>
            </a:r>
          </a:p>
          <a:p>
            <a:pPr marL="285750" indent="-285750" algn="just">
              <a:buFont typeface="Wingdings" panose="05000000000000000000" pitchFamily="2" charset="2"/>
              <a:buChar char="ü"/>
            </a:pPr>
            <a:endParaRPr lang="en-US" sz="16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endParaRPr lang="en-US" dirty="0"/>
          </a:p>
        </p:txBody>
      </p:sp>
      <p:sp>
        <p:nvSpPr>
          <p:cNvPr id="10" name="Arrow: Down 9">
            <a:extLst>
              <a:ext uri="{FF2B5EF4-FFF2-40B4-BE49-F238E27FC236}">
                <a16:creationId xmlns:a16="http://schemas.microsoft.com/office/drawing/2014/main" id="{B161C958-B0A4-4CC4-BFBA-2D8DA4C20F08}"/>
              </a:ext>
            </a:extLst>
          </p:cNvPr>
          <p:cNvSpPr/>
          <p:nvPr/>
        </p:nvSpPr>
        <p:spPr>
          <a:xfrm>
            <a:off x="2848980" y="1687369"/>
            <a:ext cx="2372816" cy="7883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Arial" panose="020B0604020202020204" pitchFamily="34" charset="0"/>
                <a:cs typeface="Arial" panose="020B0604020202020204" pitchFamily="34" charset="0"/>
              </a:rPr>
              <a:t>Receives</a:t>
            </a:r>
            <a:r>
              <a:rPr lang="en-US" sz="1600" b="1" baseline="30000" dirty="0">
                <a:latin typeface="Arial" panose="020B0604020202020204" pitchFamily="34" charset="0"/>
                <a:cs typeface="Arial" panose="020B0604020202020204" pitchFamily="34" charset="0"/>
              </a:rPr>
              <a:t>2</a:t>
            </a:r>
            <a:endParaRPr lang="en-US" sz="1600" dirty="0"/>
          </a:p>
          <a:p>
            <a:pPr algn="ctr"/>
            <a:endParaRPr lang="en-US" sz="1600" dirty="0">
              <a:latin typeface="Arial" panose="020B0604020202020204" pitchFamily="34" charset="0"/>
              <a:cs typeface="Arial" panose="020B0604020202020204" pitchFamily="34" charset="0"/>
            </a:endParaRPr>
          </a:p>
        </p:txBody>
      </p:sp>
      <p:sp>
        <p:nvSpPr>
          <p:cNvPr id="12" name="Slide Number Placeholder 11">
            <a:extLst>
              <a:ext uri="{FF2B5EF4-FFF2-40B4-BE49-F238E27FC236}">
                <a16:creationId xmlns:a16="http://schemas.microsoft.com/office/drawing/2014/main" id="{32D8D6CE-6EB4-417B-90E0-A9CB73F7B296}"/>
              </a:ext>
            </a:extLst>
          </p:cNvPr>
          <p:cNvSpPr>
            <a:spLocks noGrp="1"/>
          </p:cNvSpPr>
          <p:nvPr>
            <p:ph type="sldNum" sz="quarter" idx="12"/>
          </p:nvPr>
        </p:nvSpPr>
        <p:spPr/>
        <p:txBody>
          <a:bodyPr/>
          <a:lstStyle/>
          <a:p>
            <a:fld id="{184551E8-1125-4767-8734-F5EA1C8CF950}" type="slidenum">
              <a:rPr lang="en-IN" smtClean="0"/>
              <a:pPr/>
              <a:t>11</a:t>
            </a:fld>
            <a:endParaRPr lang="en-IN"/>
          </a:p>
        </p:txBody>
      </p:sp>
      <p:sp>
        <p:nvSpPr>
          <p:cNvPr id="14" name="Rectangle 13">
            <a:extLst>
              <a:ext uri="{FF2B5EF4-FFF2-40B4-BE49-F238E27FC236}">
                <a16:creationId xmlns:a16="http://schemas.microsoft.com/office/drawing/2014/main" id="{87D7D99A-516C-4908-8757-64435D8A3C57}"/>
              </a:ext>
            </a:extLst>
          </p:cNvPr>
          <p:cNvSpPr/>
          <p:nvPr/>
        </p:nvSpPr>
        <p:spPr>
          <a:xfrm>
            <a:off x="3243300" y="2619514"/>
            <a:ext cx="1584176" cy="6104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Arial" panose="020B0604020202020204" pitchFamily="34" charset="0"/>
              <a:cs typeface="Arial" panose="020B0604020202020204" pitchFamily="34" charset="0"/>
            </a:endParaRPr>
          </a:p>
          <a:p>
            <a:pPr algn="ctr"/>
            <a:r>
              <a:rPr lang="en-US" sz="1600" dirty="0">
                <a:latin typeface="Arial" panose="020B0604020202020204" pitchFamily="34" charset="0"/>
                <a:cs typeface="Arial" panose="020B0604020202020204" pitchFamily="34" charset="0"/>
              </a:rPr>
              <a:t>From any person</a:t>
            </a:r>
            <a:r>
              <a:rPr lang="en-US" sz="1600" b="1" baseline="30000" dirty="0"/>
              <a:t> 3</a:t>
            </a:r>
            <a:endParaRPr lang="en-US" sz="1600" dirty="0"/>
          </a:p>
          <a:p>
            <a:pPr algn="ctr"/>
            <a:endParaRPr lang="en-US"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7459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algn="l"/>
            <a:r>
              <a:rPr lang="en-IN" sz="3200" b="1" dirty="0">
                <a:latin typeface="Arial" panose="020B0604020202020204" pitchFamily="34" charset="0"/>
                <a:cs typeface="Arial" panose="020B0604020202020204" pitchFamily="34" charset="0"/>
              </a:rPr>
              <a:t>Salient features</a:t>
            </a:r>
          </a:p>
        </p:txBody>
      </p:sp>
      <p:sp>
        <p:nvSpPr>
          <p:cNvPr id="3" name="Content Placeholder 2"/>
          <p:cNvSpPr>
            <a:spLocks noGrp="1"/>
          </p:cNvSpPr>
          <p:nvPr>
            <p:ph idx="1"/>
          </p:nvPr>
        </p:nvSpPr>
        <p:spPr>
          <a:xfrm>
            <a:off x="457200" y="980728"/>
            <a:ext cx="8229600" cy="5877272"/>
          </a:xfrm>
        </p:spPr>
        <p:txBody>
          <a:bodyPr>
            <a:normAutofit/>
          </a:bodyPr>
          <a:lstStyle/>
          <a:p>
            <a:pPr marL="457200" indent="-457200" algn="just"/>
            <a:r>
              <a:rPr lang="en-IN" sz="2000" dirty="0">
                <a:latin typeface="Arial" panose="020B0604020202020204" pitchFamily="34" charset="0"/>
                <a:cs typeface="Arial" panose="020B0604020202020204" pitchFamily="34" charset="0"/>
              </a:rPr>
              <a:t>Receipts i.e. any sum of money or immovable property or movable property&gt; </a:t>
            </a:r>
            <a:r>
              <a:rPr lang="en-IN" sz="2000" dirty="0" err="1">
                <a:latin typeface="Arial" panose="020B0604020202020204" pitchFamily="34" charset="0"/>
                <a:cs typeface="Arial" panose="020B0604020202020204" pitchFamily="34" charset="0"/>
              </a:rPr>
              <a:t>Rs</a:t>
            </a:r>
            <a:r>
              <a:rPr lang="en-IN" sz="2000" dirty="0">
                <a:latin typeface="Arial" panose="020B0604020202020204" pitchFamily="34" charset="0"/>
                <a:cs typeface="Arial" panose="020B0604020202020204" pitchFamily="34" charset="0"/>
              </a:rPr>
              <a:t> 50,000 are taxable</a:t>
            </a:r>
          </a:p>
          <a:p>
            <a:pPr marL="0" indent="0" algn="just">
              <a:buNone/>
            </a:pPr>
            <a:endParaRPr lang="en-IN" sz="2600" dirty="0"/>
          </a:p>
        </p:txBody>
      </p:sp>
      <p:graphicFrame>
        <p:nvGraphicFramePr>
          <p:cNvPr id="4" name="Table 3">
            <a:extLst>
              <a:ext uri="{FF2B5EF4-FFF2-40B4-BE49-F238E27FC236}">
                <a16:creationId xmlns:a16="http://schemas.microsoft.com/office/drawing/2014/main" id="{8EEBC253-DE20-4AE0-ACD7-7BB2D6543847}"/>
              </a:ext>
            </a:extLst>
          </p:cNvPr>
          <p:cNvGraphicFramePr>
            <a:graphicFrameLocks noGrp="1"/>
          </p:cNvGraphicFramePr>
          <p:nvPr>
            <p:extLst>
              <p:ext uri="{D42A27DB-BD31-4B8C-83A1-F6EECF244321}">
                <p14:modId xmlns:p14="http://schemas.microsoft.com/office/powerpoint/2010/main" val="3084835008"/>
              </p:ext>
            </p:extLst>
          </p:nvPr>
        </p:nvGraphicFramePr>
        <p:xfrm>
          <a:off x="863587" y="1914098"/>
          <a:ext cx="7416825" cy="3766121"/>
        </p:xfrm>
        <a:graphic>
          <a:graphicData uri="http://schemas.openxmlformats.org/drawingml/2006/table">
            <a:tbl>
              <a:tblPr firstRow="1" bandRow="1">
                <a:tableStyleId>{5C22544A-7EE6-4342-B048-85BDC9FD1C3A}</a:tableStyleId>
              </a:tblPr>
              <a:tblGrid>
                <a:gridCol w="2472275">
                  <a:extLst>
                    <a:ext uri="{9D8B030D-6E8A-4147-A177-3AD203B41FA5}">
                      <a16:colId xmlns:a16="http://schemas.microsoft.com/office/drawing/2014/main" val="2955778920"/>
                    </a:ext>
                  </a:extLst>
                </a:gridCol>
                <a:gridCol w="2472275">
                  <a:extLst>
                    <a:ext uri="{9D8B030D-6E8A-4147-A177-3AD203B41FA5}">
                      <a16:colId xmlns:a16="http://schemas.microsoft.com/office/drawing/2014/main" val="1957234018"/>
                    </a:ext>
                  </a:extLst>
                </a:gridCol>
                <a:gridCol w="2472275">
                  <a:extLst>
                    <a:ext uri="{9D8B030D-6E8A-4147-A177-3AD203B41FA5}">
                      <a16:colId xmlns:a16="http://schemas.microsoft.com/office/drawing/2014/main" val="950993525"/>
                    </a:ext>
                  </a:extLst>
                </a:gridCol>
              </a:tblGrid>
              <a:tr h="382841">
                <a:tc>
                  <a:txBody>
                    <a:bodyPr/>
                    <a:lstStyle/>
                    <a:p>
                      <a:pPr algn="ctr"/>
                      <a:r>
                        <a:rPr lang="en-US" dirty="0"/>
                        <a:t>Property</a:t>
                      </a:r>
                    </a:p>
                  </a:txBody>
                  <a:tcPr/>
                </a:tc>
                <a:tc>
                  <a:txBody>
                    <a:bodyPr/>
                    <a:lstStyle/>
                    <a:p>
                      <a:pPr algn="ctr"/>
                      <a:r>
                        <a:rPr lang="en-US" dirty="0"/>
                        <a:t>Mode of receipt </a:t>
                      </a:r>
                    </a:p>
                  </a:txBody>
                  <a:tcPr/>
                </a:tc>
                <a:tc>
                  <a:txBody>
                    <a:bodyPr/>
                    <a:lstStyle/>
                    <a:p>
                      <a:pPr algn="ctr"/>
                      <a:r>
                        <a:rPr lang="en-US" dirty="0"/>
                        <a:t>Amount liable to tax</a:t>
                      </a:r>
                    </a:p>
                  </a:txBody>
                  <a:tcPr/>
                </a:tc>
                <a:extLst>
                  <a:ext uri="{0D108BD9-81ED-4DB2-BD59-A6C34878D82A}">
                    <a16:rowId xmlns:a16="http://schemas.microsoft.com/office/drawing/2014/main" val="400726960"/>
                  </a:ext>
                </a:extLst>
              </a:tr>
              <a:tr h="382841">
                <a:tc>
                  <a:txBody>
                    <a:bodyPr/>
                    <a:lstStyle/>
                    <a:p>
                      <a:r>
                        <a:rPr lang="en-US" sz="1600" dirty="0">
                          <a:latin typeface="Arial" panose="020B0604020202020204" pitchFamily="34" charset="0"/>
                          <a:cs typeface="Arial" panose="020B0604020202020204" pitchFamily="34" charset="0"/>
                        </a:rPr>
                        <a:t>Sum of money </a:t>
                      </a:r>
                    </a:p>
                  </a:txBody>
                  <a:tcPr/>
                </a:tc>
                <a:tc>
                  <a:txBody>
                    <a:bodyPr/>
                    <a:lstStyle/>
                    <a:p>
                      <a:r>
                        <a:rPr lang="en-US" sz="1600" dirty="0">
                          <a:latin typeface="Arial" panose="020B0604020202020204" pitchFamily="34" charset="0"/>
                          <a:cs typeface="Arial" panose="020B0604020202020204" pitchFamily="34" charset="0"/>
                        </a:rPr>
                        <a:t>W/o consideration </a:t>
                      </a:r>
                    </a:p>
                  </a:txBody>
                  <a:tcPr/>
                </a:tc>
                <a:tc>
                  <a:txBody>
                    <a:bodyPr/>
                    <a:lstStyle/>
                    <a:p>
                      <a:r>
                        <a:rPr lang="en-US" sz="1600" dirty="0">
                          <a:latin typeface="Arial" panose="020B0604020202020204" pitchFamily="34" charset="0"/>
                          <a:cs typeface="Arial" panose="020B0604020202020204" pitchFamily="34" charset="0"/>
                        </a:rPr>
                        <a:t>Whole of aggregate value received</a:t>
                      </a:r>
                    </a:p>
                  </a:txBody>
                  <a:tcPr/>
                </a:tc>
                <a:extLst>
                  <a:ext uri="{0D108BD9-81ED-4DB2-BD59-A6C34878D82A}">
                    <a16:rowId xmlns:a16="http://schemas.microsoft.com/office/drawing/2014/main" val="2173053494"/>
                  </a:ext>
                </a:extLst>
              </a:tr>
              <a:tr h="382841">
                <a:tc>
                  <a:txBody>
                    <a:bodyPr/>
                    <a:lstStyle/>
                    <a:p>
                      <a:r>
                        <a:rPr lang="en-US" sz="1600" dirty="0">
                          <a:latin typeface="Arial" panose="020B0604020202020204" pitchFamily="34" charset="0"/>
                          <a:cs typeface="Arial" panose="020B0604020202020204" pitchFamily="34" charset="0"/>
                        </a:rPr>
                        <a:t>Immovable property</a:t>
                      </a:r>
                    </a:p>
                  </a:txBody>
                  <a:tcPr/>
                </a:tc>
                <a:tc>
                  <a:txBody>
                    <a:bodyPr/>
                    <a:lstStyle/>
                    <a:p>
                      <a:r>
                        <a:rPr lang="en-US" sz="1600" dirty="0">
                          <a:latin typeface="Arial" panose="020B0604020202020204" pitchFamily="34" charset="0"/>
                          <a:cs typeface="Arial" panose="020B0604020202020204" pitchFamily="34" charset="0"/>
                        </a:rPr>
                        <a:t>W/o consideration </a:t>
                      </a:r>
                    </a:p>
                  </a:txBody>
                  <a:tcPr/>
                </a:tc>
                <a:tc>
                  <a:txBody>
                    <a:bodyPr/>
                    <a:lstStyle/>
                    <a:p>
                      <a:r>
                        <a:rPr lang="en-US" sz="1600" dirty="0">
                          <a:latin typeface="Arial" panose="020B0604020202020204" pitchFamily="34" charset="0"/>
                          <a:cs typeface="Arial" panose="020B0604020202020204" pitchFamily="34" charset="0"/>
                        </a:rPr>
                        <a:t>Stamp duty value ; if its&gt; </a:t>
                      </a:r>
                      <a:r>
                        <a:rPr lang="en-US" sz="1600" dirty="0" err="1">
                          <a:latin typeface="Arial" panose="020B0604020202020204" pitchFamily="34" charset="0"/>
                          <a:cs typeface="Arial" panose="020B0604020202020204" pitchFamily="34" charset="0"/>
                        </a:rPr>
                        <a:t>Rs</a:t>
                      </a:r>
                      <a:r>
                        <a:rPr lang="en-US" sz="1600" dirty="0">
                          <a:latin typeface="Arial" panose="020B0604020202020204" pitchFamily="34" charset="0"/>
                          <a:cs typeface="Arial" panose="020B0604020202020204" pitchFamily="34" charset="0"/>
                        </a:rPr>
                        <a:t> 50,000 </a:t>
                      </a:r>
                    </a:p>
                  </a:txBody>
                  <a:tcPr/>
                </a:tc>
                <a:extLst>
                  <a:ext uri="{0D108BD9-81ED-4DB2-BD59-A6C34878D82A}">
                    <a16:rowId xmlns:a16="http://schemas.microsoft.com/office/drawing/2014/main" val="3582475467"/>
                  </a:ext>
                </a:extLst>
              </a:tr>
              <a:tr h="3828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Arial" panose="020B0604020202020204" pitchFamily="34" charset="0"/>
                          <a:ea typeface="+mn-ea"/>
                          <a:cs typeface="Arial" panose="020B0604020202020204" pitchFamily="34" charset="0"/>
                        </a:rPr>
                        <a:t>Immovable property</a:t>
                      </a:r>
                    </a:p>
                    <a:p>
                      <a:endParaRPr lang="en-US" sz="16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algn="just"/>
                      <a:r>
                        <a:rPr lang="en-US" sz="1600" kern="1200" dirty="0">
                          <a:solidFill>
                            <a:schemeClr val="dk1"/>
                          </a:solidFill>
                          <a:latin typeface="Arial" panose="020B0604020202020204" pitchFamily="34" charset="0"/>
                          <a:ea typeface="+mn-ea"/>
                          <a:cs typeface="Arial" panose="020B0604020202020204" pitchFamily="34" charset="0"/>
                        </a:rPr>
                        <a:t>Inadequate consideration ; For a consideration &lt; the Stamp duty value by </a:t>
                      </a:r>
                      <a:r>
                        <a:rPr lang="en-US" sz="1600" kern="1200" dirty="0" err="1">
                          <a:solidFill>
                            <a:schemeClr val="dk1"/>
                          </a:solidFill>
                          <a:latin typeface="Arial" panose="020B0604020202020204" pitchFamily="34" charset="0"/>
                          <a:ea typeface="+mn-ea"/>
                          <a:cs typeface="Arial" panose="020B0604020202020204" pitchFamily="34" charset="0"/>
                        </a:rPr>
                        <a:t>Rs</a:t>
                      </a:r>
                      <a:r>
                        <a:rPr lang="en-US" sz="1600" kern="1200" dirty="0">
                          <a:solidFill>
                            <a:schemeClr val="dk1"/>
                          </a:solidFill>
                          <a:latin typeface="Arial" panose="020B0604020202020204" pitchFamily="34" charset="0"/>
                          <a:ea typeface="+mn-ea"/>
                          <a:cs typeface="Arial" panose="020B0604020202020204" pitchFamily="34" charset="0"/>
                        </a:rPr>
                        <a:t> 50,000</a:t>
                      </a:r>
                    </a:p>
                  </a:txBody>
                  <a:tcPr/>
                </a:tc>
                <a:tc>
                  <a:txBody>
                    <a:bodyPr/>
                    <a:lstStyle/>
                    <a:p>
                      <a:pPr algn="just"/>
                      <a:r>
                        <a:rPr lang="en-US" sz="1600" kern="1200" dirty="0">
                          <a:solidFill>
                            <a:schemeClr val="dk1"/>
                          </a:solidFill>
                          <a:latin typeface="Arial" panose="020B0604020202020204" pitchFamily="34" charset="0"/>
                          <a:ea typeface="+mn-ea"/>
                          <a:cs typeface="Arial" panose="020B0604020202020204" pitchFamily="34" charset="0"/>
                        </a:rPr>
                        <a:t>Stamp duty value in excess of the consideration </a:t>
                      </a:r>
                    </a:p>
                  </a:txBody>
                  <a:tcPr/>
                </a:tc>
                <a:extLst>
                  <a:ext uri="{0D108BD9-81ED-4DB2-BD59-A6C34878D82A}">
                    <a16:rowId xmlns:a16="http://schemas.microsoft.com/office/drawing/2014/main" val="3222613183"/>
                  </a:ext>
                </a:extLst>
              </a:tr>
              <a:tr h="191421">
                <a:tc>
                  <a:txBody>
                    <a:bodyPr/>
                    <a:lstStyle/>
                    <a:p>
                      <a:r>
                        <a:rPr lang="en-US" sz="1600" dirty="0">
                          <a:latin typeface="Arial" panose="020B0604020202020204" pitchFamily="34" charset="0"/>
                          <a:cs typeface="Arial" panose="020B0604020202020204" pitchFamily="34" charset="0"/>
                        </a:rPr>
                        <a:t>Movable property</a:t>
                      </a:r>
                    </a:p>
                  </a:txBody>
                  <a:tcPr/>
                </a:tc>
                <a:tc>
                  <a:txBody>
                    <a:bodyPr/>
                    <a:lstStyle/>
                    <a:p>
                      <a:r>
                        <a:rPr lang="en-US" sz="1600" dirty="0">
                          <a:latin typeface="Arial" panose="020B0604020202020204" pitchFamily="34" charset="0"/>
                          <a:cs typeface="Arial" panose="020B0604020202020204" pitchFamily="34" charset="0"/>
                        </a:rPr>
                        <a:t>W/o consideration </a:t>
                      </a:r>
                    </a:p>
                  </a:txBody>
                  <a:tcPr/>
                </a:tc>
                <a:tc>
                  <a:txBody>
                    <a:bodyPr/>
                    <a:lstStyle/>
                    <a:p>
                      <a:r>
                        <a:rPr lang="en-US" sz="1600" dirty="0">
                          <a:latin typeface="Arial" panose="020B0604020202020204" pitchFamily="34" charset="0"/>
                          <a:cs typeface="Arial" panose="020B0604020202020204" pitchFamily="34" charset="0"/>
                        </a:rPr>
                        <a:t>FMV; if its &gt; </a:t>
                      </a:r>
                      <a:r>
                        <a:rPr lang="en-US" sz="1600" dirty="0" err="1">
                          <a:latin typeface="Arial" panose="020B0604020202020204" pitchFamily="34" charset="0"/>
                          <a:cs typeface="Arial" panose="020B0604020202020204" pitchFamily="34" charset="0"/>
                        </a:rPr>
                        <a:t>Rs</a:t>
                      </a:r>
                      <a:r>
                        <a:rPr lang="en-US" sz="1600" dirty="0">
                          <a:latin typeface="Arial" panose="020B0604020202020204" pitchFamily="34" charset="0"/>
                          <a:cs typeface="Arial" panose="020B0604020202020204" pitchFamily="34" charset="0"/>
                        </a:rPr>
                        <a:t> 50,000</a:t>
                      </a:r>
                    </a:p>
                  </a:txBody>
                  <a:tcPr/>
                </a:tc>
                <a:extLst>
                  <a:ext uri="{0D108BD9-81ED-4DB2-BD59-A6C34878D82A}">
                    <a16:rowId xmlns:a16="http://schemas.microsoft.com/office/drawing/2014/main" val="1754522962"/>
                  </a:ext>
                </a:extLst>
              </a:tr>
              <a:tr h="191421">
                <a:tc>
                  <a:txBody>
                    <a:bodyPr/>
                    <a:lstStyle/>
                    <a:p>
                      <a:pPr marL="0" marR="0">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Movable property</a:t>
                      </a:r>
                    </a:p>
                  </a:txBody>
                  <a:tcPr/>
                </a:tc>
                <a:tc>
                  <a:txBody>
                    <a:bodyPr/>
                    <a:lstStyle/>
                    <a:p>
                      <a:pPr marL="0" marR="0">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Inadequate consideration ; For a consideration &lt; the FMV by </a:t>
                      </a:r>
                      <a:r>
                        <a:rPr lang="en-US" sz="1600" dirty="0" err="1">
                          <a:effectLst/>
                          <a:latin typeface="Arial" panose="020B0604020202020204" pitchFamily="34" charset="0"/>
                          <a:ea typeface="Calibri" panose="020F0502020204030204" pitchFamily="34" charset="0"/>
                          <a:cs typeface="Arial" panose="020B0604020202020204" pitchFamily="34" charset="0"/>
                        </a:rPr>
                        <a:t>Rs</a:t>
                      </a:r>
                      <a:r>
                        <a:rPr lang="en-US" sz="1600" dirty="0">
                          <a:effectLst/>
                          <a:latin typeface="Arial" panose="020B0604020202020204" pitchFamily="34" charset="0"/>
                          <a:ea typeface="Calibri" panose="020F0502020204030204" pitchFamily="34" charset="0"/>
                          <a:cs typeface="Arial" panose="020B0604020202020204" pitchFamily="34" charset="0"/>
                        </a:rPr>
                        <a:t> 50,000</a:t>
                      </a:r>
                    </a:p>
                  </a:txBody>
                  <a:tcPr/>
                </a:tc>
                <a:tc>
                  <a:txBody>
                    <a:bodyPr/>
                    <a:lstStyle/>
                    <a:p>
                      <a:pPr marL="0" marR="0">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Aggregate FMV in excess of the consideration </a:t>
                      </a:r>
                    </a:p>
                  </a:txBody>
                  <a:tcPr/>
                </a:tc>
                <a:extLst>
                  <a:ext uri="{0D108BD9-81ED-4DB2-BD59-A6C34878D82A}">
                    <a16:rowId xmlns:a16="http://schemas.microsoft.com/office/drawing/2014/main" val="2024965861"/>
                  </a:ext>
                </a:extLst>
              </a:tr>
            </a:tbl>
          </a:graphicData>
        </a:graphic>
      </p:graphicFrame>
      <p:sp>
        <p:nvSpPr>
          <p:cNvPr id="8" name="Slide Number Placeholder 7">
            <a:extLst>
              <a:ext uri="{FF2B5EF4-FFF2-40B4-BE49-F238E27FC236}">
                <a16:creationId xmlns:a16="http://schemas.microsoft.com/office/drawing/2014/main" id="{6CCF5FE0-F4B1-49C2-AEDE-0F9B05FBF18B}"/>
              </a:ext>
            </a:extLst>
          </p:cNvPr>
          <p:cNvSpPr>
            <a:spLocks noGrp="1"/>
          </p:cNvSpPr>
          <p:nvPr>
            <p:ph type="sldNum" sz="quarter" idx="12"/>
          </p:nvPr>
        </p:nvSpPr>
        <p:spPr/>
        <p:txBody>
          <a:bodyPr/>
          <a:lstStyle/>
          <a:p>
            <a:fld id="{184551E8-1125-4767-8734-F5EA1C8CF950}" type="slidenum">
              <a:rPr lang="en-IN" smtClean="0"/>
              <a:pPr/>
              <a:t>12</a:t>
            </a:fld>
            <a:endParaRPr lang="en-IN"/>
          </a:p>
        </p:txBody>
      </p:sp>
    </p:spTree>
    <p:extLst>
      <p:ext uri="{BB962C8B-B14F-4D97-AF65-F5344CB8AC3E}">
        <p14:creationId xmlns:p14="http://schemas.microsoft.com/office/powerpoint/2010/main" val="3834968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IN" dirty="0"/>
              <a:t>Meaning of the terms </a:t>
            </a:r>
            <a:endParaRPr lang="en-US" dirty="0"/>
          </a:p>
        </p:txBody>
      </p:sp>
      <p:sp>
        <p:nvSpPr>
          <p:cNvPr id="8" name="Freeform 272"/>
          <p:cNvSpPr>
            <a:spLocks noEditPoints="1"/>
          </p:cNvSpPr>
          <p:nvPr/>
        </p:nvSpPr>
        <p:spPr bwMode="auto">
          <a:xfrm>
            <a:off x="2079695" y="2945575"/>
            <a:ext cx="679168" cy="611441"/>
          </a:xfrm>
          <a:custGeom>
            <a:avLst/>
            <a:gdLst>
              <a:gd name="T0" fmla="*/ 454 w 482"/>
              <a:gd name="T1" fmla="*/ 366 h 414"/>
              <a:gd name="T2" fmla="*/ 460 w 482"/>
              <a:gd name="T3" fmla="*/ 248 h 414"/>
              <a:gd name="T4" fmla="*/ 332 w 482"/>
              <a:gd name="T5" fmla="*/ 224 h 414"/>
              <a:gd name="T6" fmla="*/ 338 w 482"/>
              <a:gd name="T7" fmla="*/ 160 h 414"/>
              <a:gd name="T8" fmla="*/ 324 w 482"/>
              <a:gd name="T9" fmla="*/ 146 h 414"/>
              <a:gd name="T10" fmla="*/ 304 w 482"/>
              <a:gd name="T11" fmla="*/ 108 h 414"/>
              <a:gd name="T12" fmla="*/ 268 w 482"/>
              <a:gd name="T13" fmla="*/ 84 h 414"/>
              <a:gd name="T14" fmla="*/ 254 w 482"/>
              <a:gd name="T15" fmla="*/ 80 h 414"/>
              <a:gd name="T16" fmla="*/ 246 w 482"/>
              <a:gd name="T17" fmla="*/ 66 h 414"/>
              <a:gd name="T18" fmla="*/ 240 w 482"/>
              <a:gd name="T19" fmla="*/ 0 h 414"/>
              <a:gd name="T20" fmla="*/ 228 w 482"/>
              <a:gd name="T21" fmla="*/ 72 h 414"/>
              <a:gd name="T22" fmla="*/ 226 w 482"/>
              <a:gd name="T23" fmla="*/ 80 h 414"/>
              <a:gd name="T24" fmla="*/ 200 w 482"/>
              <a:gd name="T25" fmla="*/ 90 h 414"/>
              <a:gd name="T26" fmla="*/ 170 w 482"/>
              <a:gd name="T27" fmla="*/ 116 h 414"/>
              <a:gd name="T28" fmla="*/ 154 w 482"/>
              <a:gd name="T29" fmla="*/ 152 h 414"/>
              <a:gd name="T30" fmla="*/ 216 w 482"/>
              <a:gd name="T31" fmla="*/ 154 h 414"/>
              <a:gd name="T32" fmla="*/ 216 w 482"/>
              <a:gd name="T33" fmla="*/ 160 h 414"/>
              <a:gd name="T34" fmla="*/ 144 w 482"/>
              <a:gd name="T35" fmla="*/ 180 h 414"/>
              <a:gd name="T36" fmla="*/ 28 w 482"/>
              <a:gd name="T37" fmla="*/ 246 h 414"/>
              <a:gd name="T38" fmla="*/ 28 w 482"/>
              <a:gd name="T39" fmla="*/ 266 h 414"/>
              <a:gd name="T40" fmla="*/ 12 w 482"/>
              <a:gd name="T41" fmla="*/ 388 h 414"/>
              <a:gd name="T42" fmla="*/ 482 w 482"/>
              <a:gd name="T43" fmla="*/ 414 h 414"/>
              <a:gd name="T44" fmla="*/ 274 w 482"/>
              <a:gd name="T45" fmla="*/ 184 h 414"/>
              <a:gd name="T46" fmla="*/ 274 w 482"/>
              <a:gd name="T47" fmla="*/ 216 h 414"/>
              <a:gd name="T48" fmla="*/ 254 w 482"/>
              <a:gd name="T49" fmla="*/ 184 h 414"/>
              <a:gd name="T50" fmla="*/ 230 w 482"/>
              <a:gd name="T51" fmla="*/ 184 h 414"/>
              <a:gd name="T52" fmla="*/ 206 w 482"/>
              <a:gd name="T53" fmla="*/ 216 h 414"/>
              <a:gd name="T54" fmla="*/ 82 w 482"/>
              <a:gd name="T55" fmla="*/ 372 h 414"/>
              <a:gd name="T56" fmla="*/ 82 w 482"/>
              <a:gd name="T57" fmla="*/ 340 h 414"/>
              <a:gd name="T58" fmla="*/ 60 w 482"/>
              <a:gd name="T59" fmla="*/ 312 h 414"/>
              <a:gd name="T60" fmla="*/ 82 w 482"/>
              <a:gd name="T61" fmla="*/ 312 h 414"/>
              <a:gd name="T62" fmla="*/ 104 w 482"/>
              <a:gd name="T63" fmla="*/ 340 h 414"/>
              <a:gd name="T64" fmla="*/ 126 w 482"/>
              <a:gd name="T65" fmla="*/ 312 h 414"/>
              <a:gd name="T66" fmla="*/ 126 w 482"/>
              <a:gd name="T67" fmla="*/ 280 h 414"/>
              <a:gd name="T68" fmla="*/ 316 w 482"/>
              <a:gd name="T69" fmla="*/ 292 h 414"/>
              <a:gd name="T70" fmla="*/ 294 w 482"/>
              <a:gd name="T71" fmla="*/ 292 h 414"/>
              <a:gd name="T72" fmla="*/ 252 w 482"/>
              <a:gd name="T73" fmla="*/ 388 h 414"/>
              <a:gd name="T74" fmla="*/ 230 w 482"/>
              <a:gd name="T75" fmla="*/ 388 h 414"/>
              <a:gd name="T76" fmla="*/ 186 w 482"/>
              <a:gd name="T77" fmla="*/ 292 h 414"/>
              <a:gd name="T78" fmla="*/ 166 w 482"/>
              <a:gd name="T79" fmla="*/ 292 h 414"/>
              <a:gd name="T80" fmla="*/ 240 w 482"/>
              <a:gd name="T81" fmla="*/ 244 h 414"/>
              <a:gd name="T82" fmla="*/ 376 w 482"/>
              <a:gd name="T83" fmla="*/ 372 h 414"/>
              <a:gd name="T84" fmla="*/ 376 w 482"/>
              <a:gd name="T85" fmla="*/ 340 h 414"/>
              <a:gd name="T86" fmla="*/ 354 w 482"/>
              <a:gd name="T87" fmla="*/ 312 h 414"/>
              <a:gd name="T88" fmla="*/ 376 w 482"/>
              <a:gd name="T89" fmla="*/ 312 h 414"/>
              <a:gd name="T90" fmla="*/ 398 w 482"/>
              <a:gd name="T91" fmla="*/ 340 h 414"/>
              <a:gd name="T92" fmla="*/ 422 w 482"/>
              <a:gd name="T93" fmla="*/ 312 h 414"/>
              <a:gd name="T94" fmla="*/ 422 w 482"/>
              <a:gd name="T95" fmla="*/ 280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82" h="414">
                <a:moveTo>
                  <a:pt x="468" y="388"/>
                </a:moveTo>
                <a:lnTo>
                  <a:pt x="468" y="366"/>
                </a:lnTo>
                <a:lnTo>
                  <a:pt x="454" y="366"/>
                </a:lnTo>
                <a:lnTo>
                  <a:pt x="454" y="266"/>
                </a:lnTo>
                <a:lnTo>
                  <a:pt x="460" y="266"/>
                </a:lnTo>
                <a:lnTo>
                  <a:pt x="460" y="248"/>
                </a:lnTo>
                <a:lnTo>
                  <a:pt x="454" y="248"/>
                </a:lnTo>
                <a:lnTo>
                  <a:pt x="454" y="246"/>
                </a:lnTo>
                <a:lnTo>
                  <a:pt x="332" y="224"/>
                </a:lnTo>
                <a:lnTo>
                  <a:pt x="332" y="180"/>
                </a:lnTo>
                <a:lnTo>
                  <a:pt x="338" y="180"/>
                </a:lnTo>
                <a:lnTo>
                  <a:pt x="338" y="160"/>
                </a:lnTo>
                <a:lnTo>
                  <a:pt x="328" y="160"/>
                </a:lnTo>
                <a:lnTo>
                  <a:pt x="328" y="160"/>
                </a:lnTo>
                <a:lnTo>
                  <a:pt x="324" y="146"/>
                </a:lnTo>
                <a:lnTo>
                  <a:pt x="320" y="132"/>
                </a:lnTo>
                <a:lnTo>
                  <a:pt x="314" y="120"/>
                </a:lnTo>
                <a:lnTo>
                  <a:pt x="304" y="108"/>
                </a:lnTo>
                <a:lnTo>
                  <a:pt x="294" y="98"/>
                </a:lnTo>
                <a:lnTo>
                  <a:pt x="282" y="90"/>
                </a:lnTo>
                <a:lnTo>
                  <a:pt x="268" y="84"/>
                </a:lnTo>
                <a:lnTo>
                  <a:pt x="254" y="80"/>
                </a:lnTo>
                <a:lnTo>
                  <a:pt x="254" y="80"/>
                </a:lnTo>
                <a:lnTo>
                  <a:pt x="254" y="80"/>
                </a:lnTo>
                <a:lnTo>
                  <a:pt x="254" y="80"/>
                </a:lnTo>
                <a:lnTo>
                  <a:pt x="252" y="72"/>
                </a:lnTo>
                <a:lnTo>
                  <a:pt x="246" y="66"/>
                </a:lnTo>
                <a:lnTo>
                  <a:pt x="246" y="66"/>
                </a:lnTo>
                <a:lnTo>
                  <a:pt x="240" y="0"/>
                </a:lnTo>
                <a:lnTo>
                  <a:pt x="240" y="0"/>
                </a:lnTo>
                <a:lnTo>
                  <a:pt x="234" y="66"/>
                </a:lnTo>
                <a:lnTo>
                  <a:pt x="234" y="66"/>
                </a:lnTo>
                <a:lnTo>
                  <a:pt x="228" y="72"/>
                </a:lnTo>
                <a:lnTo>
                  <a:pt x="226" y="80"/>
                </a:lnTo>
                <a:lnTo>
                  <a:pt x="226" y="80"/>
                </a:lnTo>
                <a:lnTo>
                  <a:pt x="226" y="80"/>
                </a:lnTo>
                <a:lnTo>
                  <a:pt x="226" y="80"/>
                </a:lnTo>
                <a:lnTo>
                  <a:pt x="212" y="84"/>
                </a:lnTo>
                <a:lnTo>
                  <a:pt x="200" y="90"/>
                </a:lnTo>
                <a:lnTo>
                  <a:pt x="190" y="96"/>
                </a:lnTo>
                <a:lnTo>
                  <a:pt x="178" y="106"/>
                </a:lnTo>
                <a:lnTo>
                  <a:pt x="170" y="116"/>
                </a:lnTo>
                <a:lnTo>
                  <a:pt x="164" y="126"/>
                </a:lnTo>
                <a:lnTo>
                  <a:pt x="158" y="138"/>
                </a:lnTo>
                <a:lnTo>
                  <a:pt x="154" y="152"/>
                </a:lnTo>
                <a:lnTo>
                  <a:pt x="212" y="152"/>
                </a:lnTo>
                <a:lnTo>
                  <a:pt x="212" y="152"/>
                </a:lnTo>
                <a:lnTo>
                  <a:pt x="216" y="154"/>
                </a:lnTo>
                <a:lnTo>
                  <a:pt x="216" y="156"/>
                </a:lnTo>
                <a:lnTo>
                  <a:pt x="216" y="156"/>
                </a:lnTo>
                <a:lnTo>
                  <a:pt x="216" y="160"/>
                </a:lnTo>
                <a:lnTo>
                  <a:pt x="212" y="160"/>
                </a:lnTo>
                <a:lnTo>
                  <a:pt x="144" y="160"/>
                </a:lnTo>
                <a:lnTo>
                  <a:pt x="144" y="180"/>
                </a:lnTo>
                <a:lnTo>
                  <a:pt x="150" y="180"/>
                </a:lnTo>
                <a:lnTo>
                  <a:pt x="150" y="224"/>
                </a:lnTo>
                <a:lnTo>
                  <a:pt x="28" y="246"/>
                </a:lnTo>
                <a:lnTo>
                  <a:pt x="22" y="246"/>
                </a:lnTo>
                <a:lnTo>
                  <a:pt x="22" y="266"/>
                </a:lnTo>
                <a:lnTo>
                  <a:pt x="28" y="266"/>
                </a:lnTo>
                <a:lnTo>
                  <a:pt x="28" y="366"/>
                </a:lnTo>
                <a:lnTo>
                  <a:pt x="12" y="366"/>
                </a:lnTo>
                <a:lnTo>
                  <a:pt x="12" y="388"/>
                </a:lnTo>
                <a:lnTo>
                  <a:pt x="0" y="388"/>
                </a:lnTo>
                <a:lnTo>
                  <a:pt x="0" y="414"/>
                </a:lnTo>
                <a:lnTo>
                  <a:pt x="482" y="414"/>
                </a:lnTo>
                <a:lnTo>
                  <a:pt x="482" y="388"/>
                </a:lnTo>
                <a:lnTo>
                  <a:pt x="468" y="388"/>
                </a:lnTo>
                <a:close/>
                <a:moveTo>
                  <a:pt x="274" y="184"/>
                </a:moveTo>
                <a:lnTo>
                  <a:pt x="296" y="184"/>
                </a:lnTo>
                <a:lnTo>
                  <a:pt x="296" y="216"/>
                </a:lnTo>
                <a:lnTo>
                  <a:pt x="274" y="216"/>
                </a:lnTo>
                <a:lnTo>
                  <a:pt x="274" y="184"/>
                </a:lnTo>
                <a:close/>
                <a:moveTo>
                  <a:pt x="230" y="184"/>
                </a:moveTo>
                <a:lnTo>
                  <a:pt x="254" y="184"/>
                </a:lnTo>
                <a:lnTo>
                  <a:pt x="254" y="216"/>
                </a:lnTo>
                <a:lnTo>
                  <a:pt x="230" y="216"/>
                </a:lnTo>
                <a:lnTo>
                  <a:pt x="230" y="184"/>
                </a:lnTo>
                <a:close/>
                <a:moveTo>
                  <a:pt x="184" y="184"/>
                </a:moveTo>
                <a:lnTo>
                  <a:pt x="206" y="184"/>
                </a:lnTo>
                <a:lnTo>
                  <a:pt x="206" y="216"/>
                </a:lnTo>
                <a:lnTo>
                  <a:pt x="184" y="216"/>
                </a:lnTo>
                <a:lnTo>
                  <a:pt x="184" y="184"/>
                </a:lnTo>
                <a:close/>
                <a:moveTo>
                  <a:pt x="82" y="372"/>
                </a:moveTo>
                <a:lnTo>
                  <a:pt x="60" y="372"/>
                </a:lnTo>
                <a:lnTo>
                  <a:pt x="60" y="340"/>
                </a:lnTo>
                <a:lnTo>
                  <a:pt x="82" y="340"/>
                </a:lnTo>
                <a:lnTo>
                  <a:pt x="82" y="372"/>
                </a:lnTo>
                <a:close/>
                <a:moveTo>
                  <a:pt x="82" y="312"/>
                </a:moveTo>
                <a:lnTo>
                  <a:pt x="60" y="312"/>
                </a:lnTo>
                <a:lnTo>
                  <a:pt x="60" y="280"/>
                </a:lnTo>
                <a:lnTo>
                  <a:pt x="82" y="280"/>
                </a:lnTo>
                <a:lnTo>
                  <a:pt x="82" y="312"/>
                </a:lnTo>
                <a:close/>
                <a:moveTo>
                  <a:pt x="126" y="372"/>
                </a:moveTo>
                <a:lnTo>
                  <a:pt x="104" y="372"/>
                </a:lnTo>
                <a:lnTo>
                  <a:pt x="104" y="340"/>
                </a:lnTo>
                <a:lnTo>
                  <a:pt x="126" y="340"/>
                </a:lnTo>
                <a:lnTo>
                  <a:pt x="126" y="372"/>
                </a:lnTo>
                <a:close/>
                <a:moveTo>
                  <a:pt x="126" y="312"/>
                </a:moveTo>
                <a:lnTo>
                  <a:pt x="104" y="312"/>
                </a:lnTo>
                <a:lnTo>
                  <a:pt x="104" y="280"/>
                </a:lnTo>
                <a:lnTo>
                  <a:pt x="126" y="280"/>
                </a:lnTo>
                <a:lnTo>
                  <a:pt x="126" y="312"/>
                </a:lnTo>
                <a:close/>
                <a:moveTo>
                  <a:pt x="332" y="292"/>
                </a:moveTo>
                <a:lnTo>
                  <a:pt x="316" y="292"/>
                </a:lnTo>
                <a:lnTo>
                  <a:pt x="316" y="388"/>
                </a:lnTo>
                <a:lnTo>
                  <a:pt x="294" y="388"/>
                </a:lnTo>
                <a:lnTo>
                  <a:pt x="294" y="292"/>
                </a:lnTo>
                <a:lnTo>
                  <a:pt x="272" y="292"/>
                </a:lnTo>
                <a:lnTo>
                  <a:pt x="272" y="388"/>
                </a:lnTo>
                <a:lnTo>
                  <a:pt x="252" y="388"/>
                </a:lnTo>
                <a:lnTo>
                  <a:pt x="252" y="292"/>
                </a:lnTo>
                <a:lnTo>
                  <a:pt x="230" y="292"/>
                </a:lnTo>
                <a:lnTo>
                  <a:pt x="230" y="388"/>
                </a:lnTo>
                <a:lnTo>
                  <a:pt x="208" y="388"/>
                </a:lnTo>
                <a:lnTo>
                  <a:pt x="208" y="292"/>
                </a:lnTo>
                <a:lnTo>
                  <a:pt x="186" y="292"/>
                </a:lnTo>
                <a:lnTo>
                  <a:pt x="186" y="388"/>
                </a:lnTo>
                <a:lnTo>
                  <a:pt x="166" y="388"/>
                </a:lnTo>
                <a:lnTo>
                  <a:pt x="166" y="292"/>
                </a:lnTo>
                <a:lnTo>
                  <a:pt x="150" y="292"/>
                </a:lnTo>
                <a:lnTo>
                  <a:pt x="150" y="274"/>
                </a:lnTo>
                <a:lnTo>
                  <a:pt x="240" y="244"/>
                </a:lnTo>
                <a:lnTo>
                  <a:pt x="332" y="274"/>
                </a:lnTo>
                <a:lnTo>
                  <a:pt x="332" y="292"/>
                </a:lnTo>
                <a:close/>
                <a:moveTo>
                  <a:pt x="376" y="372"/>
                </a:moveTo>
                <a:lnTo>
                  <a:pt x="354" y="372"/>
                </a:lnTo>
                <a:lnTo>
                  <a:pt x="354" y="340"/>
                </a:lnTo>
                <a:lnTo>
                  <a:pt x="376" y="340"/>
                </a:lnTo>
                <a:lnTo>
                  <a:pt x="376" y="372"/>
                </a:lnTo>
                <a:close/>
                <a:moveTo>
                  <a:pt x="376" y="312"/>
                </a:moveTo>
                <a:lnTo>
                  <a:pt x="354" y="312"/>
                </a:lnTo>
                <a:lnTo>
                  <a:pt x="354" y="280"/>
                </a:lnTo>
                <a:lnTo>
                  <a:pt x="376" y="280"/>
                </a:lnTo>
                <a:lnTo>
                  <a:pt x="376" y="312"/>
                </a:lnTo>
                <a:close/>
                <a:moveTo>
                  <a:pt x="422" y="372"/>
                </a:moveTo>
                <a:lnTo>
                  <a:pt x="398" y="372"/>
                </a:lnTo>
                <a:lnTo>
                  <a:pt x="398" y="340"/>
                </a:lnTo>
                <a:lnTo>
                  <a:pt x="422" y="340"/>
                </a:lnTo>
                <a:lnTo>
                  <a:pt x="422" y="372"/>
                </a:lnTo>
                <a:close/>
                <a:moveTo>
                  <a:pt x="422" y="312"/>
                </a:moveTo>
                <a:lnTo>
                  <a:pt x="398" y="312"/>
                </a:lnTo>
                <a:lnTo>
                  <a:pt x="398" y="280"/>
                </a:lnTo>
                <a:lnTo>
                  <a:pt x="422" y="280"/>
                </a:lnTo>
                <a:lnTo>
                  <a:pt x="422" y="312"/>
                </a:lnTo>
                <a:close/>
              </a:path>
            </a:pathLst>
          </a:custGeom>
          <a:solidFill>
            <a:srgbClr val="FFFFFF"/>
          </a:solidFill>
          <a:ln>
            <a:noFill/>
          </a:ln>
          <a:extLst/>
        </p:spPr>
        <p:txBody>
          <a:bodyPr vert="horz" wrap="square" lIns="89885" tIns="44943" rIns="89885" bIns="44943" numCol="1" anchor="t" anchorCtr="0" compatLnSpc="1">
            <a:prstTxWarp prst="textNoShape">
              <a:avLst/>
            </a:prstTxWarp>
          </a:bodyPr>
          <a:lstStyle/>
          <a:p>
            <a:pPr defTabSz="898905">
              <a:defRPr/>
            </a:pPr>
            <a:endParaRPr lang="en-GB" sz="1853" kern="0" dirty="0">
              <a:solidFill>
                <a:srgbClr val="000000"/>
              </a:solidFill>
              <a:latin typeface="Arial" charset="0"/>
              <a:cs typeface="Arial" charset="0"/>
            </a:endParaRPr>
          </a:p>
        </p:txBody>
      </p:sp>
    </p:spTree>
    <p:extLst>
      <p:ext uri="{BB962C8B-B14F-4D97-AF65-F5344CB8AC3E}">
        <p14:creationId xmlns:p14="http://schemas.microsoft.com/office/powerpoint/2010/main" val="238623347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9597"/>
          </a:xfrm>
        </p:spPr>
        <p:txBody>
          <a:bodyPr>
            <a:normAutofit fontScale="90000"/>
          </a:bodyPr>
          <a:lstStyle/>
          <a:p>
            <a:br>
              <a:rPr lang="en-IN" dirty="0"/>
            </a:br>
            <a:endParaRPr lang="en-IN" dirty="0"/>
          </a:p>
        </p:txBody>
      </p:sp>
      <p:sp>
        <p:nvSpPr>
          <p:cNvPr id="3" name="Content Placeholder 2"/>
          <p:cNvSpPr>
            <a:spLocks noGrp="1"/>
          </p:cNvSpPr>
          <p:nvPr>
            <p:ph idx="1"/>
          </p:nvPr>
        </p:nvSpPr>
        <p:spPr>
          <a:xfrm>
            <a:off x="457200" y="1214422"/>
            <a:ext cx="8229600" cy="4911741"/>
          </a:xfrm>
        </p:spPr>
        <p:txBody>
          <a:bodyPr>
            <a:normAutofit/>
          </a:bodyPr>
          <a:lstStyle/>
          <a:p>
            <a:pPr marL="457200" indent="-457200"/>
            <a:r>
              <a:rPr lang="en-IN" sz="2000" dirty="0">
                <a:latin typeface="Arial" panose="020B0604020202020204" pitchFamily="34" charset="0"/>
                <a:cs typeface="Arial" panose="020B0604020202020204" pitchFamily="34" charset="0"/>
              </a:rPr>
              <a:t>Defined </a:t>
            </a:r>
            <a:r>
              <a:rPr lang="en-IN" sz="2000" u="sng" dirty="0">
                <a:latin typeface="Arial" panose="020B0604020202020204" pitchFamily="34" charset="0"/>
                <a:cs typeface="Arial" panose="020B0604020202020204" pitchFamily="34" charset="0"/>
              </a:rPr>
              <a:t>u/s 2(31) </a:t>
            </a:r>
            <a:r>
              <a:rPr lang="en-IN" sz="2000" dirty="0">
                <a:latin typeface="Arial" panose="020B0604020202020204" pitchFamily="34" charset="0"/>
                <a:cs typeface="Arial" panose="020B0604020202020204" pitchFamily="34" charset="0"/>
              </a:rPr>
              <a:t>of the IT Act and includes:-</a:t>
            </a:r>
          </a:p>
          <a:p>
            <a:pPr marL="914400" lvl="1" indent="-457200">
              <a:buFont typeface="Wingdings" panose="05000000000000000000" pitchFamily="2" charset="2"/>
              <a:buChar char="Ø"/>
            </a:pPr>
            <a:r>
              <a:rPr lang="en-IN" sz="2000" dirty="0"/>
              <a:t>An individual</a:t>
            </a:r>
          </a:p>
          <a:p>
            <a:pPr marL="914400" lvl="1" indent="-457200">
              <a:buFont typeface="Wingdings" panose="05000000000000000000" pitchFamily="2" charset="2"/>
              <a:buChar char="Ø"/>
            </a:pPr>
            <a:r>
              <a:rPr lang="en-IN" sz="2000" dirty="0"/>
              <a:t> A HUF</a:t>
            </a:r>
          </a:p>
          <a:p>
            <a:pPr marL="914400" lvl="1" indent="-457200">
              <a:buFont typeface="Wingdings" panose="05000000000000000000" pitchFamily="2" charset="2"/>
              <a:buChar char="Ø"/>
            </a:pPr>
            <a:r>
              <a:rPr lang="en-IN" sz="2000" dirty="0"/>
              <a:t> A Company</a:t>
            </a:r>
          </a:p>
          <a:p>
            <a:pPr marL="914400" lvl="1" indent="-457200">
              <a:buFont typeface="Wingdings" panose="05000000000000000000" pitchFamily="2" charset="2"/>
              <a:buChar char="Ø"/>
            </a:pPr>
            <a:r>
              <a:rPr lang="en-IN" sz="2000" dirty="0"/>
              <a:t> A Firm (including LLP)</a:t>
            </a:r>
          </a:p>
          <a:p>
            <a:pPr marL="914400" lvl="1" indent="-457200">
              <a:buFont typeface="Wingdings" panose="05000000000000000000" pitchFamily="2" charset="2"/>
              <a:buChar char="Ø"/>
            </a:pPr>
            <a:r>
              <a:rPr lang="en-IN" sz="2000" dirty="0"/>
              <a:t> An association of persons or body of individuals, whether incorporated or not;</a:t>
            </a:r>
          </a:p>
          <a:p>
            <a:pPr marL="914400" lvl="1" indent="-457200">
              <a:buFont typeface="Wingdings" panose="05000000000000000000" pitchFamily="2" charset="2"/>
              <a:buChar char="Ø"/>
            </a:pPr>
            <a:r>
              <a:rPr lang="en-IN" sz="2000" dirty="0"/>
              <a:t> A local authority</a:t>
            </a:r>
          </a:p>
          <a:p>
            <a:pPr marL="914400" lvl="1" indent="-457200">
              <a:buFont typeface="Wingdings" panose="05000000000000000000" pitchFamily="2" charset="2"/>
              <a:buChar char="Ø"/>
            </a:pPr>
            <a:r>
              <a:rPr lang="en-IN" sz="2000" dirty="0"/>
              <a:t> Every artificial juridical person, not falling within any of the above</a:t>
            </a:r>
          </a:p>
          <a:p>
            <a:r>
              <a:rPr lang="en-IN" sz="2000" dirty="0">
                <a:latin typeface="Arial" panose="020B0604020202020204" pitchFamily="34" charset="0"/>
                <a:cs typeface="Arial" panose="020B0604020202020204" pitchFamily="34" charset="0"/>
              </a:rPr>
              <a:t> Residential status is not relevant- Taxable in all cases</a:t>
            </a:r>
          </a:p>
          <a:p>
            <a:pPr marL="0" indent="0">
              <a:buNone/>
            </a:pPr>
            <a:endParaRPr lang="en-IN" sz="2600" dirty="0"/>
          </a:p>
        </p:txBody>
      </p:sp>
      <p:sp>
        <p:nvSpPr>
          <p:cNvPr id="4" name="Title 1">
            <a:extLst>
              <a:ext uri="{FF2B5EF4-FFF2-40B4-BE49-F238E27FC236}">
                <a16:creationId xmlns:a16="http://schemas.microsoft.com/office/drawing/2014/main" id="{AF369AEF-4B0F-4FC6-B74E-09707E4E9DAB}"/>
              </a:ext>
            </a:extLst>
          </p:cNvPr>
          <p:cNvSpPr txBox="1">
            <a:spLocks/>
          </p:cNvSpPr>
          <p:nvPr/>
        </p:nvSpPr>
        <p:spPr>
          <a:xfrm>
            <a:off x="467544" y="188640"/>
            <a:ext cx="8229600" cy="93610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3200" b="1" dirty="0">
                <a:latin typeface="Arial" panose="020B0604020202020204" pitchFamily="34" charset="0"/>
                <a:cs typeface="Arial" panose="020B0604020202020204" pitchFamily="34" charset="0"/>
              </a:rPr>
              <a:t>1. Person</a:t>
            </a:r>
          </a:p>
        </p:txBody>
      </p:sp>
      <p:sp>
        <p:nvSpPr>
          <p:cNvPr id="8" name="Slide Number Placeholder 7">
            <a:extLst>
              <a:ext uri="{FF2B5EF4-FFF2-40B4-BE49-F238E27FC236}">
                <a16:creationId xmlns:a16="http://schemas.microsoft.com/office/drawing/2014/main" id="{A6B770A4-D72F-470A-8037-FB240B6EECBC}"/>
              </a:ext>
            </a:extLst>
          </p:cNvPr>
          <p:cNvSpPr>
            <a:spLocks noGrp="1"/>
          </p:cNvSpPr>
          <p:nvPr>
            <p:ph type="sldNum" sz="quarter" idx="12"/>
          </p:nvPr>
        </p:nvSpPr>
        <p:spPr/>
        <p:txBody>
          <a:bodyPr/>
          <a:lstStyle/>
          <a:p>
            <a:fld id="{184551E8-1125-4767-8734-F5EA1C8CF950}" type="slidenum">
              <a:rPr lang="en-IN" smtClean="0"/>
              <a:pPr/>
              <a:t>14</a:t>
            </a:fld>
            <a:endParaRPr lang="en-IN"/>
          </a:p>
        </p:txBody>
      </p:sp>
    </p:spTree>
    <p:extLst>
      <p:ext uri="{BB962C8B-B14F-4D97-AF65-F5344CB8AC3E}">
        <p14:creationId xmlns:p14="http://schemas.microsoft.com/office/powerpoint/2010/main" val="576700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br>
              <a:rPr lang="en-IN" dirty="0"/>
            </a:br>
            <a:endParaRPr lang="en-IN" dirty="0"/>
          </a:p>
        </p:txBody>
      </p:sp>
      <p:sp>
        <p:nvSpPr>
          <p:cNvPr id="3" name="Content Placeholder 2"/>
          <p:cNvSpPr>
            <a:spLocks noGrp="1"/>
          </p:cNvSpPr>
          <p:nvPr>
            <p:ph idx="1"/>
          </p:nvPr>
        </p:nvSpPr>
        <p:spPr>
          <a:xfrm>
            <a:off x="323528" y="1214422"/>
            <a:ext cx="8363272" cy="5166906"/>
          </a:xfrm>
        </p:spPr>
        <p:txBody>
          <a:bodyPr>
            <a:normAutofit lnSpcReduction="10000"/>
          </a:bodyPr>
          <a:lstStyle/>
          <a:p>
            <a:pPr marL="457200" lvl="0" indent="-457200" algn="just"/>
            <a:r>
              <a:rPr lang="en-IN" sz="2000" dirty="0">
                <a:latin typeface="Arial" panose="020B0604020202020204" pitchFamily="34" charset="0"/>
                <a:cs typeface="Arial" panose="020B0604020202020204" pitchFamily="34" charset="0"/>
              </a:rPr>
              <a:t>Taxable event -  </a:t>
            </a:r>
            <a:r>
              <a:rPr lang="en-IN" sz="2000" b="1" i="1" u="sng" dirty="0">
                <a:latin typeface="Arial" panose="020B0604020202020204" pitchFamily="34" charset="0"/>
                <a:cs typeface="Arial" panose="020B0604020202020204" pitchFamily="34" charset="0"/>
              </a:rPr>
              <a:t>receipt</a:t>
            </a:r>
            <a:r>
              <a:rPr lang="en-IN" sz="2000" u="sng" dirty="0">
                <a:latin typeface="Arial" panose="020B0604020202020204" pitchFamily="34" charset="0"/>
                <a:cs typeface="Arial" panose="020B0604020202020204" pitchFamily="34" charset="0"/>
              </a:rPr>
              <a:t> </a:t>
            </a:r>
            <a:r>
              <a:rPr lang="en-IN" sz="2000" dirty="0">
                <a:latin typeface="Arial" panose="020B0604020202020204" pitchFamily="34" charset="0"/>
                <a:cs typeface="Arial" panose="020B0604020202020204" pitchFamily="34" charset="0"/>
              </a:rPr>
              <a:t>of money or immovable property or any other property</a:t>
            </a:r>
          </a:p>
          <a:p>
            <a:pPr marL="0" lvl="0" indent="0" algn="just">
              <a:buNone/>
            </a:pPr>
            <a:endParaRPr lang="en-IN" sz="2000" dirty="0">
              <a:latin typeface="Arial" panose="020B0604020202020204" pitchFamily="34" charset="0"/>
              <a:cs typeface="Arial" panose="020B0604020202020204" pitchFamily="34" charset="0"/>
            </a:endParaRPr>
          </a:p>
          <a:p>
            <a:pPr marL="457200" lvl="0" indent="-457200" algn="just"/>
            <a:r>
              <a:rPr lang="en-IN" sz="2000" dirty="0">
                <a:latin typeface="Arial" panose="020B0604020202020204" pitchFamily="34" charset="0"/>
                <a:cs typeface="Arial" panose="020B0604020202020204" pitchFamily="34" charset="0"/>
              </a:rPr>
              <a:t>Ordinarily, ‘receive’ means : to take as, something, i.e., offered, given, committed, sending,  paid or the like; to accept. It could also mean to take </a:t>
            </a:r>
            <a:r>
              <a:rPr lang="en-IN" sz="2000" b="1" i="1" u="sng" dirty="0">
                <a:latin typeface="Arial" panose="020B0604020202020204" pitchFamily="34" charset="0"/>
                <a:cs typeface="Arial" panose="020B0604020202020204" pitchFamily="34" charset="0"/>
              </a:rPr>
              <a:t>possession of</a:t>
            </a:r>
            <a:r>
              <a:rPr lang="en-IN" sz="2000" b="1" dirty="0">
                <a:latin typeface="Arial" panose="020B0604020202020204" pitchFamily="34" charset="0"/>
                <a:cs typeface="Arial" panose="020B0604020202020204" pitchFamily="34" charset="0"/>
              </a:rPr>
              <a:t>.</a:t>
            </a:r>
          </a:p>
          <a:p>
            <a:pPr marL="0" lvl="0" indent="0" algn="just">
              <a:buNone/>
            </a:pPr>
            <a:endParaRPr lang="en-IN" sz="2000" dirty="0">
              <a:latin typeface="Arial" panose="020B0604020202020204" pitchFamily="34" charset="0"/>
              <a:cs typeface="Arial" panose="020B0604020202020204" pitchFamily="34" charset="0"/>
            </a:endParaRPr>
          </a:p>
          <a:p>
            <a:pPr marL="457200" lvl="0" indent="-457200" algn="just"/>
            <a:r>
              <a:rPr lang="en-IN" sz="2000" dirty="0">
                <a:latin typeface="Arial" panose="020B0604020202020204" pitchFamily="34" charset="0"/>
                <a:cs typeface="Arial" panose="020B0604020202020204" pitchFamily="34" charset="0"/>
              </a:rPr>
              <a:t>Supreme Court while interpreting the words ‘is received’ or ‘are received’ has held that:</a:t>
            </a:r>
          </a:p>
          <a:p>
            <a:pPr marL="0" lvl="0" indent="0" algn="just">
              <a:buNone/>
            </a:pPr>
            <a:endParaRPr lang="en-IN" sz="2000" dirty="0">
              <a:latin typeface="Arial" panose="020B0604020202020204" pitchFamily="34" charset="0"/>
              <a:cs typeface="Arial" panose="020B0604020202020204" pitchFamily="34" charset="0"/>
            </a:endParaRPr>
          </a:p>
          <a:p>
            <a:pPr marL="693738" lvl="1" indent="-236538" algn="just"/>
            <a:r>
              <a:rPr lang="en-IN" sz="2000" dirty="0">
                <a:latin typeface="Arial" panose="020B0604020202020204" pitchFamily="34" charset="0"/>
                <a:cs typeface="Arial" panose="020B0604020202020204" pitchFamily="34" charset="0"/>
              </a:rPr>
              <a:t>The words ‘are received’ are not terms of art and their meaning must receive colour from the </a:t>
            </a:r>
            <a:r>
              <a:rPr lang="en-IN" sz="2000" b="1" u="sng" dirty="0">
                <a:latin typeface="Arial" panose="020B0604020202020204" pitchFamily="34" charset="0"/>
                <a:cs typeface="Arial" panose="020B0604020202020204" pitchFamily="34" charset="0"/>
              </a:rPr>
              <a:t>context in which they are used </a:t>
            </a:r>
            <a:r>
              <a:rPr lang="en-IN" sz="2000" dirty="0">
                <a:latin typeface="Arial" panose="020B0604020202020204" pitchFamily="34" charset="0"/>
                <a:cs typeface="Arial" panose="020B0604020202020204" pitchFamily="34" charset="0"/>
              </a:rPr>
              <a:t>[CIT v. </a:t>
            </a:r>
            <a:r>
              <a:rPr lang="en-IN" sz="2000" dirty="0" err="1">
                <a:latin typeface="Arial" panose="020B0604020202020204" pitchFamily="34" charset="0"/>
                <a:cs typeface="Arial" panose="020B0604020202020204" pitchFamily="34" charset="0"/>
              </a:rPr>
              <a:t>Dharamdas</a:t>
            </a:r>
            <a:r>
              <a:rPr lang="en-IN" sz="2000" dirty="0">
                <a:latin typeface="Arial" panose="020B0604020202020204" pitchFamily="34" charset="0"/>
                <a:cs typeface="Arial" panose="020B0604020202020204" pitchFamily="34" charset="0"/>
              </a:rPr>
              <a:t> </a:t>
            </a:r>
            <a:r>
              <a:rPr lang="en-IN" sz="2000" dirty="0" err="1">
                <a:latin typeface="Arial" panose="020B0604020202020204" pitchFamily="34" charset="0"/>
                <a:cs typeface="Arial" panose="020B0604020202020204" pitchFamily="34" charset="0"/>
              </a:rPr>
              <a:t>Hargovandas</a:t>
            </a:r>
            <a:r>
              <a:rPr lang="en-IN" sz="2000" dirty="0">
                <a:latin typeface="Arial" panose="020B0604020202020204" pitchFamily="34" charset="0"/>
                <a:cs typeface="Arial" panose="020B0604020202020204" pitchFamily="34" charset="0"/>
              </a:rPr>
              <a:t> [1961] 42  ITR 427 (SC)];</a:t>
            </a:r>
          </a:p>
          <a:p>
            <a:pPr marL="693738" lvl="1" indent="-236538" algn="just"/>
            <a:r>
              <a:rPr lang="en-IN" sz="2000" dirty="0">
                <a:latin typeface="Arial" panose="020B0604020202020204" pitchFamily="34" charset="0"/>
                <a:cs typeface="Arial" panose="020B0604020202020204" pitchFamily="34" charset="0"/>
              </a:rPr>
              <a:t>The word receipt of income refers to the </a:t>
            </a:r>
            <a:r>
              <a:rPr lang="en-IN" sz="2000" b="1" u="sng" dirty="0">
                <a:latin typeface="Arial" panose="020B0604020202020204" pitchFamily="34" charset="0"/>
                <a:cs typeface="Arial" panose="020B0604020202020204" pitchFamily="34" charset="0"/>
              </a:rPr>
              <a:t>first occasion </a:t>
            </a:r>
            <a:r>
              <a:rPr lang="en-IN" sz="2000" dirty="0">
                <a:latin typeface="Arial" panose="020B0604020202020204" pitchFamily="34" charset="0"/>
                <a:cs typeface="Arial" panose="020B0604020202020204" pitchFamily="34" charset="0"/>
              </a:rPr>
              <a:t>when the recipient gets the  money under his own control. [Keshav Mills Ltd. v. CIT [1953] 23 ITR 230 (SC)]</a:t>
            </a:r>
          </a:p>
          <a:p>
            <a:endParaRPr lang="en-IN" dirty="0"/>
          </a:p>
        </p:txBody>
      </p:sp>
      <p:sp>
        <p:nvSpPr>
          <p:cNvPr id="4" name="Title 1">
            <a:extLst>
              <a:ext uri="{FF2B5EF4-FFF2-40B4-BE49-F238E27FC236}">
                <a16:creationId xmlns:a16="http://schemas.microsoft.com/office/drawing/2014/main" id="{AF369AEF-4B0F-4FC6-B74E-09707E4E9DAB}"/>
              </a:ext>
            </a:extLst>
          </p:cNvPr>
          <p:cNvSpPr txBox="1">
            <a:spLocks/>
          </p:cNvSpPr>
          <p:nvPr/>
        </p:nvSpPr>
        <p:spPr>
          <a:xfrm>
            <a:off x="467544" y="188640"/>
            <a:ext cx="8229600" cy="93610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3200" b="1" dirty="0">
                <a:latin typeface="Arial" panose="020B0604020202020204" pitchFamily="34" charset="0"/>
                <a:cs typeface="Arial" panose="020B0604020202020204" pitchFamily="34" charset="0"/>
              </a:rPr>
              <a:t>2. Receives (1/2)</a:t>
            </a:r>
          </a:p>
        </p:txBody>
      </p:sp>
      <p:sp>
        <p:nvSpPr>
          <p:cNvPr id="8" name="Slide Number Placeholder 7">
            <a:extLst>
              <a:ext uri="{FF2B5EF4-FFF2-40B4-BE49-F238E27FC236}">
                <a16:creationId xmlns:a16="http://schemas.microsoft.com/office/drawing/2014/main" id="{A14EE123-33F2-4EA7-B687-C9E342592EF4}"/>
              </a:ext>
            </a:extLst>
          </p:cNvPr>
          <p:cNvSpPr>
            <a:spLocks noGrp="1"/>
          </p:cNvSpPr>
          <p:nvPr>
            <p:ph type="sldNum" sz="quarter" idx="12"/>
          </p:nvPr>
        </p:nvSpPr>
        <p:spPr/>
        <p:txBody>
          <a:bodyPr/>
          <a:lstStyle/>
          <a:p>
            <a:fld id="{184551E8-1125-4767-8734-F5EA1C8CF950}" type="slidenum">
              <a:rPr lang="en-IN" smtClean="0"/>
              <a:pPr/>
              <a:t>15</a:t>
            </a:fld>
            <a:endParaRPr lang="en-IN"/>
          </a:p>
        </p:txBody>
      </p:sp>
    </p:spTree>
    <p:extLst>
      <p:ext uri="{BB962C8B-B14F-4D97-AF65-F5344CB8AC3E}">
        <p14:creationId xmlns:p14="http://schemas.microsoft.com/office/powerpoint/2010/main" val="259148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196752"/>
            <a:ext cx="8208912" cy="3744416"/>
          </a:xfrm>
        </p:spPr>
        <p:txBody>
          <a:bodyPr>
            <a:normAutofit/>
          </a:bodyPr>
          <a:lstStyle/>
          <a:p>
            <a:pPr marL="457200" lvl="0" indent="-457200" algn="just"/>
            <a:r>
              <a:rPr lang="en-IN" sz="2000" dirty="0">
                <a:latin typeface="Arial" panose="020B0604020202020204" pitchFamily="34" charset="0"/>
                <a:cs typeface="Arial" panose="020B0604020202020204" pitchFamily="34" charset="0"/>
              </a:rPr>
              <a:t>The meaning of ‘receives’ must be construed having regard to the following :  </a:t>
            </a:r>
          </a:p>
          <a:p>
            <a:pPr marL="914400" lvl="1" indent="-457200" algn="just"/>
            <a:r>
              <a:rPr lang="en-IN" sz="2000" dirty="0">
                <a:latin typeface="Arial" panose="020B0604020202020204" pitchFamily="34" charset="0"/>
                <a:cs typeface="Arial" panose="020B0604020202020204" pitchFamily="34" charset="0"/>
              </a:rPr>
              <a:t>The receipt is to be treated as </a:t>
            </a:r>
            <a:r>
              <a:rPr lang="en-IN" sz="2000" u="sng" dirty="0">
                <a:latin typeface="Arial" panose="020B0604020202020204" pitchFamily="34" charset="0"/>
                <a:cs typeface="Arial" panose="020B0604020202020204" pitchFamily="34" charset="0"/>
              </a:rPr>
              <a:t>income</a:t>
            </a:r>
            <a:r>
              <a:rPr lang="en-IN" sz="2000" dirty="0">
                <a:latin typeface="Arial" panose="020B0604020202020204" pitchFamily="34" charset="0"/>
                <a:cs typeface="Arial" panose="020B0604020202020204" pitchFamily="34" charset="0"/>
              </a:rPr>
              <a:t>.</a:t>
            </a:r>
          </a:p>
          <a:p>
            <a:pPr marL="914400" lvl="1" indent="-457200" algn="just"/>
            <a:r>
              <a:rPr lang="en-IN" sz="2000" dirty="0">
                <a:latin typeface="Arial" panose="020B0604020202020204" pitchFamily="34" charset="0"/>
                <a:cs typeface="Arial" panose="020B0604020202020204" pitchFamily="34" charset="0"/>
              </a:rPr>
              <a:t>The receipt must be of </a:t>
            </a:r>
            <a:r>
              <a:rPr lang="en-IN" sz="2000" u="sng" dirty="0">
                <a:latin typeface="Arial" panose="020B0604020202020204" pitchFamily="34" charset="0"/>
                <a:cs typeface="Arial" panose="020B0604020202020204" pitchFamily="34" charset="0"/>
              </a:rPr>
              <a:t>money/ IP/ other property </a:t>
            </a:r>
            <a:r>
              <a:rPr lang="en-IN" sz="2000" dirty="0">
                <a:latin typeface="Arial" panose="020B0604020202020204" pitchFamily="34" charset="0"/>
                <a:cs typeface="Arial" panose="020B0604020202020204" pitchFamily="34" charset="0"/>
              </a:rPr>
              <a:t>as specified.</a:t>
            </a:r>
          </a:p>
          <a:p>
            <a:pPr marL="914400" lvl="1" indent="-457200" algn="just"/>
            <a:r>
              <a:rPr lang="en-IN" sz="2000" dirty="0">
                <a:latin typeface="Arial" panose="020B0604020202020204" pitchFamily="34" charset="0"/>
                <a:cs typeface="Arial" panose="020B0604020202020204" pitchFamily="34" charset="0"/>
              </a:rPr>
              <a:t>The receipt must be </a:t>
            </a:r>
            <a:r>
              <a:rPr lang="en-IN" sz="2000" u="sng" dirty="0">
                <a:latin typeface="Arial" panose="020B0604020202020204" pitchFamily="34" charset="0"/>
                <a:cs typeface="Arial" panose="020B0604020202020204" pitchFamily="34" charset="0"/>
              </a:rPr>
              <a:t>without consideration or for an inadequate  consideration</a:t>
            </a:r>
          </a:p>
          <a:p>
            <a:pPr marL="914400" lvl="1" indent="-457200" algn="just"/>
            <a:r>
              <a:rPr lang="en-IN" sz="2000" dirty="0">
                <a:latin typeface="Arial" panose="020B0604020202020204" pitchFamily="34" charset="0"/>
                <a:cs typeface="Arial" panose="020B0604020202020204" pitchFamily="34" charset="0"/>
              </a:rPr>
              <a:t>The receipt must be from </a:t>
            </a:r>
            <a:r>
              <a:rPr lang="en-IN" sz="2000" u="sng" dirty="0">
                <a:latin typeface="Arial" panose="020B0604020202020204" pitchFamily="34" charset="0"/>
                <a:cs typeface="Arial" panose="020B0604020202020204" pitchFamily="34" charset="0"/>
              </a:rPr>
              <a:t>any person(s) </a:t>
            </a:r>
            <a:r>
              <a:rPr lang="en-IN" sz="2000" dirty="0">
                <a:latin typeface="Arial" panose="020B0604020202020204" pitchFamily="34" charset="0"/>
                <a:cs typeface="Arial" panose="020B0604020202020204" pitchFamily="34" charset="0"/>
              </a:rPr>
              <a:t>(which implies that the person divest his  ownership -legal/beneficial -and control in favour of recipient).</a:t>
            </a:r>
          </a:p>
          <a:p>
            <a:pPr marL="914400" lvl="1" indent="-457200" algn="just"/>
            <a:endParaRPr lang="en-IN" u="sng" dirty="0"/>
          </a:p>
          <a:p>
            <a:endParaRPr lang="en-IN" dirty="0"/>
          </a:p>
        </p:txBody>
      </p:sp>
      <p:sp>
        <p:nvSpPr>
          <p:cNvPr id="4" name="Title 1">
            <a:extLst>
              <a:ext uri="{FF2B5EF4-FFF2-40B4-BE49-F238E27FC236}">
                <a16:creationId xmlns:a16="http://schemas.microsoft.com/office/drawing/2014/main" id="{B814F3A1-B17E-44AE-A6BC-67C65B925E25}"/>
              </a:ext>
            </a:extLst>
          </p:cNvPr>
          <p:cNvSpPr txBox="1">
            <a:spLocks/>
          </p:cNvSpPr>
          <p:nvPr/>
        </p:nvSpPr>
        <p:spPr>
          <a:xfrm>
            <a:off x="467544" y="188640"/>
            <a:ext cx="8219256" cy="86409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3200" b="1" dirty="0">
                <a:latin typeface="Arial" panose="020B0604020202020204" pitchFamily="34" charset="0"/>
                <a:cs typeface="Arial" panose="020B0604020202020204" pitchFamily="34" charset="0"/>
              </a:rPr>
              <a:t>2. Meaning of ‘Receives’ (2/2)</a:t>
            </a:r>
          </a:p>
        </p:txBody>
      </p:sp>
      <p:sp>
        <p:nvSpPr>
          <p:cNvPr id="7" name="Slide Number Placeholder 6">
            <a:extLst>
              <a:ext uri="{FF2B5EF4-FFF2-40B4-BE49-F238E27FC236}">
                <a16:creationId xmlns:a16="http://schemas.microsoft.com/office/drawing/2014/main" id="{2668AFD9-1293-4397-9228-0AE1FB60EB53}"/>
              </a:ext>
            </a:extLst>
          </p:cNvPr>
          <p:cNvSpPr>
            <a:spLocks noGrp="1"/>
          </p:cNvSpPr>
          <p:nvPr>
            <p:ph type="sldNum" sz="quarter" idx="12"/>
          </p:nvPr>
        </p:nvSpPr>
        <p:spPr/>
        <p:txBody>
          <a:bodyPr/>
          <a:lstStyle/>
          <a:p>
            <a:fld id="{184551E8-1125-4767-8734-F5EA1C8CF950}" type="slidenum">
              <a:rPr lang="en-IN" smtClean="0"/>
              <a:pPr/>
              <a:t>16</a:t>
            </a:fld>
            <a:endParaRPr lang="en-IN"/>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124744"/>
            <a:ext cx="8568952" cy="5231606"/>
          </a:xfrm>
        </p:spPr>
        <p:txBody>
          <a:bodyPr>
            <a:normAutofit/>
          </a:bodyPr>
          <a:lstStyle/>
          <a:p>
            <a:pPr marL="457200" indent="-457200" algn="just"/>
            <a:r>
              <a:rPr lang="en-IN" sz="2000" b="1" u="sng" dirty="0">
                <a:latin typeface="Arial" panose="020B0604020202020204" pitchFamily="34" charset="0"/>
                <a:cs typeface="Arial" panose="020B0604020202020204" pitchFamily="34" charset="0"/>
              </a:rPr>
              <a:t>Any person </a:t>
            </a:r>
            <a:r>
              <a:rPr lang="en-IN" sz="2000" dirty="0">
                <a:latin typeface="Arial" panose="020B0604020202020204" pitchFamily="34" charset="0"/>
                <a:cs typeface="Arial" panose="020B0604020202020204" pitchFamily="34" charset="0"/>
              </a:rPr>
              <a:t>- covered under the section</a:t>
            </a:r>
          </a:p>
          <a:p>
            <a:pPr marL="0" indent="0" algn="just">
              <a:buNone/>
            </a:pPr>
            <a:endParaRPr lang="en-IN" sz="2000" dirty="0">
              <a:latin typeface="Arial" panose="020B0604020202020204" pitchFamily="34" charset="0"/>
              <a:cs typeface="Arial" panose="020B0604020202020204" pitchFamily="34" charset="0"/>
            </a:endParaRPr>
          </a:p>
          <a:p>
            <a:pPr marL="914400" indent="-398463" algn="just">
              <a:buFont typeface="Wingdings" panose="05000000000000000000" pitchFamily="2" charset="2"/>
              <a:buChar char="ü"/>
            </a:pPr>
            <a:r>
              <a:rPr lang="en-IN" sz="2000" dirty="0">
                <a:latin typeface="Arial" panose="020B0604020202020204" pitchFamily="34" charset="0"/>
                <a:cs typeface="Arial" panose="020B0604020202020204" pitchFamily="34" charset="0"/>
              </a:rPr>
              <a:t>Gift received from  Government ? </a:t>
            </a:r>
          </a:p>
          <a:p>
            <a:pPr marL="515937" indent="0" algn="just">
              <a:buNone/>
            </a:pPr>
            <a:r>
              <a:rPr lang="en-IN" sz="2000" dirty="0">
                <a:latin typeface="Arial" panose="020B0604020202020204" pitchFamily="34" charset="0"/>
                <a:cs typeface="Arial" panose="020B0604020202020204" pitchFamily="34" charset="0"/>
              </a:rPr>
              <a:t>	CIT v. Dredging  Corporation of India [1988] 39 Taxman 301 (AP)  </a:t>
            </a:r>
          </a:p>
          <a:p>
            <a:pPr marL="515937" indent="0" algn="just">
              <a:buNone/>
            </a:pPr>
            <a:endParaRPr lang="en-IN" sz="2000" dirty="0">
              <a:latin typeface="Arial" panose="020B0604020202020204" pitchFamily="34" charset="0"/>
              <a:cs typeface="Arial" panose="020B0604020202020204" pitchFamily="34" charset="0"/>
            </a:endParaRPr>
          </a:p>
          <a:p>
            <a:pPr marL="914400" indent="-457200" algn="just">
              <a:buFont typeface="Wingdings" panose="05000000000000000000" pitchFamily="2" charset="2"/>
              <a:buChar char="ü"/>
            </a:pPr>
            <a:r>
              <a:rPr lang="en-IN" sz="2000" dirty="0">
                <a:latin typeface="Arial" panose="020B0604020202020204" pitchFamily="34" charset="0"/>
                <a:cs typeface="Arial" panose="020B0604020202020204" pitchFamily="34" charset="0"/>
              </a:rPr>
              <a:t>Gift received by sportsmen</a:t>
            </a:r>
          </a:p>
          <a:p>
            <a:pPr marL="914400" lvl="1" indent="-457200" algn="just">
              <a:buFont typeface="Arial" panose="020B0604020202020204" pitchFamily="34" charset="0"/>
              <a:buChar char="•"/>
            </a:pPr>
            <a:r>
              <a:rPr lang="en-IN" sz="2000" dirty="0">
                <a:latin typeface="Arial" panose="020B0604020202020204" pitchFamily="34" charset="0"/>
                <a:cs typeface="Arial" panose="020B0604020202020204" pitchFamily="34" charset="0"/>
              </a:rPr>
              <a:t>Gift received by amateur sportsman is not nature of income</a:t>
            </a:r>
          </a:p>
          <a:p>
            <a:pPr marL="914400" lvl="2" indent="-457200" algn="just">
              <a:buNone/>
            </a:pPr>
            <a:r>
              <a:rPr lang="en-IN" sz="2000" dirty="0">
                <a:latin typeface="Arial" panose="020B0604020202020204" pitchFamily="34" charset="0"/>
                <a:cs typeface="Arial" panose="020B0604020202020204" pitchFamily="34" charset="0"/>
              </a:rPr>
              <a:t> 	</a:t>
            </a:r>
            <a:r>
              <a:rPr lang="en-IN" sz="2000" u="sng" dirty="0">
                <a:latin typeface="Arial" panose="020B0604020202020204" pitchFamily="34" charset="0"/>
                <a:cs typeface="Arial" panose="020B0604020202020204" pitchFamily="34" charset="0"/>
              </a:rPr>
              <a:t>CBDT Circular No 447 dated 22.1.1986</a:t>
            </a:r>
          </a:p>
          <a:p>
            <a:pPr marL="914400" lvl="1" indent="-457200" algn="just">
              <a:buFont typeface="Arial" panose="020B0604020202020204" pitchFamily="34" charset="0"/>
              <a:buChar char="•"/>
            </a:pPr>
            <a:r>
              <a:rPr lang="en-IN" sz="2000" dirty="0">
                <a:latin typeface="Arial" panose="020B0604020202020204" pitchFamily="34" charset="0"/>
                <a:cs typeface="Arial" panose="020B0604020202020204" pitchFamily="34" charset="0"/>
              </a:rPr>
              <a:t> Benefit of circular extended in  Abhinav </a:t>
            </a:r>
            <a:r>
              <a:rPr lang="en-IN" sz="2000" dirty="0" err="1">
                <a:latin typeface="Arial" panose="020B0604020202020204" pitchFamily="34" charset="0"/>
                <a:cs typeface="Arial" panose="020B0604020202020204" pitchFamily="34" charset="0"/>
              </a:rPr>
              <a:t>Bindra</a:t>
            </a:r>
            <a:r>
              <a:rPr lang="en-IN" sz="2000" dirty="0">
                <a:latin typeface="Arial" panose="020B0604020202020204" pitchFamily="34" charset="0"/>
                <a:cs typeface="Arial" panose="020B0604020202020204" pitchFamily="34" charset="0"/>
              </a:rPr>
              <a:t> v </a:t>
            </a:r>
            <a:r>
              <a:rPr lang="en-IN" sz="2000" dirty="0" err="1">
                <a:latin typeface="Arial" panose="020B0604020202020204" pitchFamily="34" charset="0"/>
                <a:cs typeface="Arial" panose="020B0604020202020204" pitchFamily="34" charset="0"/>
              </a:rPr>
              <a:t>Dy</a:t>
            </a:r>
            <a:r>
              <a:rPr lang="en-IN" sz="2000" dirty="0">
                <a:latin typeface="Arial" panose="020B0604020202020204" pitchFamily="34" charset="0"/>
                <a:cs typeface="Arial" panose="020B0604020202020204" pitchFamily="34" charset="0"/>
              </a:rPr>
              <a:t> CIT (2013) 35 taxmann.com 575/59 SOT 87</a:t>
            </a:r>
          </a:p>
          <a:p>
            <a:pPr marL="914400" lvl="1" indent="-457200" algn="just">
              <a:buFont typeface="Arial" panose="020B0604020202020204" pitchFamily="34" charset="0"/>
              <a:buChar char="•"/>
            </a:pPr>
            <a:r>
              <a:rPr lang="en-IN" sz="2000" dirty="0">
                <a:latin typeface="Arial" panose="020B0604020202020204" pitchFamily="34" charset="0"/>
                <a:cs typeface="Arial" panose="020B0604020202020204" pitchFamily="34" charset="0"/>
              </a:rPr>
              <a:t>Circular No 2/2014 clarifies that the circular no 447 stands over ridden by the legislative amendments.</a:t>
            </a:r>
          </a:p>
          <a:p>
            <a:pPr marL="914400" lvl="1" indent="-457200" algn="just">
              <a:buFont typeface="Arial" panose="020B0604020202020204" pitchFamily="34" charset="0"/>
              <a:buChar char="•"/>
            </a:pPr>
            <a:r>
              <a:rPr lang="en-IN" sz="2000" dirty="0">
                <a:latin typeface="Arial" panose="020B0604020202020204" pitchFamily="34" charset="0"/>
                <a:cs typeface="Arial" panose="020B0604020202020204" pitchFamily="34" charset="0"/>
              </a:rPr>
              <a:t>Awards by Central and State Governments are exempt u/s 10(17A)</a:t>
            </a:r>
          </a:p>
          <a:p>
            <a:pPr marL="1371600" indent="-457200" algn="just">
              <a:buFont typeface="Wingdings" panose="05000000000000000000" pitchFamily="2" charset="2"/>
              <a:buChar char="q"/>
            </a:pPr>
            <a:endParaRPr lang="en-IN" sz="2000" dirty="0">
              <a:latin typeface="Arial" panose="020B0604020202020204" pitchFamily="34" charset="0"/>
              <a:cs typeface="Arial" panose="020B0604020202020204" pitchFamily="34" charset="0"/>
            </a:endParaRPr>
          </a:p>
          <a:p>
            <a:pPr marL="515937" indent="0" algn="just">
              <a:buNone/>
            </a:pPr>
            <a:endParaRPr lang="en-IN" sz="2000" dirty="0">
              <a:latin typeface="Arial" panose="020B0604020202020204" pitchFamily="34" charset="0"/>
              <a:cs typeface="Arial" panose="020B0604020202020204" pitchFamily="34" charset="0"/>
            </a:endParaRPr>
          </a:p>
          <a:p>
            <a:pPr marL="914400" indent="-398463" algn="just">
              <a:buFont typeface="Wingdings" panose="05000000000000000000" pitchFamily="2" charset="2"/>
              <a:buChar char="ü"/>
            </a:pPr>
            <a:endParaRPr lang="en-IN" sz="2000" dirty="0">
              <a:latin typeface="Arial" panose="020B0604020202020204" pitchFamily="34" charset="0"/>
              <a:cs typeface="Arial" panose="020B0604020202020204" pitchFamily="34" charset="0"/>
            </a:endParaRPr>
          </a:p>
          <a:p>
            <a:pPr marL="0" indent="0" algn="just">
              <a:buNone/>
            </a:pPr>
            <a:endParaRPr lang="en-IN" sz="2000" dirty="0">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8987EC7C-9A14-46BA-A7DB-064707C5B34E}"/>
              </a:ext>
            </a:extLst>
          </p:cNvPr>
          <p:cNvSpPr txBox="1">
            <a:spLocks noGrp="1"/>
          </p:cNvSpPr>
          <p:nvPr>
            <p:ph type="title"/>
          </p:nvPr>
        </p:nvSpPr>
        <p:spPr>
          <a:xfrm>
            <a:off x="457200" y="274638"/>
            <a:ext cx="8229600" cy="5620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3200" b="1" dirty="0">
                <a:latin typeface="Arial" panose="020B0604020202020204" pitchFamily="34" charset="0"/>
                <a:cs typeface="Arial" panose="020B0604020202020204" pitchFamily="34" charset="0"/>
              </a:rPr>
              <a:t>3. From any Person (1/2)</a:t>
            </a:r>
          </a:p>
        </p:txBody>
      </p:sp>
      <p:sp>
        <p:nvSpPr>
          <p:cNvPr id="7" name="Slide Number Placeholder 6">
            <a:extLst>
              <a:ext uri="{FF2B5EF4-FFF2-40B4-BE49-F238E27FC236}">
                <a16:creationId xmlns:a16="http://schemas.microsoft.com/office/drawing/2014/main" id="{E937C786-C1F8-4E90-99C8-241A015F355C}"/>
              </a:ext>
            </a:extLst>
          </p:cNvPr>
          <p:cNvSpPr>
            <a:spLocks noGrp="1"/>
          </p:cNvSpPr>
          <p:nvPr>
            <p:ph type="sldNum" sz="quarter" idx="12"/>
          </p:nvPr>
        </p:nvSpPr>
        <p:spPr/>
        <p:txBody>
          <a:bodyPr/>
          <a:lstStyle/>
          <a:p>
            <a:fld id="{184551E8-1125-4767-8734-F5EA1C8CF950}" type="slidenum">
              <a:rPr lang="en-IN" smtClean="0"/>
              <a:pPr/>
              <a:t>17</a:t>
            </a:fld>
            <a:endParaRPr lang="en-IN"/>
          </a:p>
        </p:txBody>
      </p:sp>
    </p:spTree>
    <p:extLst>
      <p:ext uri="{BB962C8B-B14F-4D97-AF65-F5344CB8AC3E}">
        <p14:creationId xmlns:p14="http://schemas.microsoft.com/office/powerpoint/2010/main" val="32423998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124744"/>
            <a:ext cx="8640960" cy="2592288"/>
          </a:xfrm>
        </p:spPr>
        <p:txBody>
          <a:bodyPr>
            <a:normAutofit/>
          </a:bodyPr>
          <a:lstStyle/>
          <a:p>
            <a:pPr marL="457200" indent="-457200" algn="just"/>
            <a:endParaRPr lang="en-IN" sz="2600" dirty="0"/>
          </a:p>
          <a:p>
            <a:pPr marL="914400" indent="-457200" algn="just"/>
            <a:r>
              <a:rPr lang="en-IN" sz="2000" dirty="0">
                <a:latin typeface="Arial" panose="020B0604020202020204" pitchFamily="34" charset="0"/>
                <a:cs typeface="Arial" panose="020B0604020202020204" pitchFamily="34" charset="0"/>
              </a:rPr>
              <a:t>Gift received by politicians as token for appreciation of work are covered by clause (x)</a:t>
            </a:r>
          </a:p>
          <a:p>
            <a:pPr marL="457200" indent="0" algn="just">
              <a:buNone/>
            </a:pPr>
            <a:r>
              <a:rPr lang="en-IN" sz="2000" dirty="0">
                <a:latin typeface="Arial" panose="020B0604020202020204" pitchFamily="34" charset="0"/>
                <a:cs typeface="Arial" panose="020B0604020202020204" pitchFamily="34" charset="0"/>
              </a:rPr>
              <a:t>	</a:t>
            </a:r>
            <a:r>
              <a:rPr lang="en-IN" sz="2000" dirty="0" err="1">
                <a:latin typeface="Arial" panose="020B0604020202020204" pitchFamily="34" charset="0"/>
                <a:cs typeface="Arial" panose="020B0604020202020204" pitchFamily="34" charset="0"/>
              </a:rPr>
              <a:t>Dy</a:t>
            </a:r>
            <a:r>
              <a:rPr lang="en-IN" sz="2000" dirty="0">
                <a:latin typeface="Arial" panose="020B0604020202020204" pitchFamily="34" charset="0"/>
                <a:cs typeface="Arial" panose="020B0604020202020204" pitchFamily="34" charset="0"/>
              </a:rPr>
              <a:t> CIT v </a:t>
            </a:r>
            <a:r>
              <a:rPr lang="en-IN" sz="2000" dirty="0" err="1">
                <a:latin typeface="Arial" panose="020B0604020202020204" pitchFamily="34" charset="0"/>
                <a:cs typeface="Arial" panose="020B0604020202020204" pitchFamily="34" charset="0"/>
              </a:rPr>
              <a:t>Mayawati</a:t>
            </a:r>
            <a:r>
              <a:rPr lang="en-IN" sz="2000" dirty="0">
                <a:latin typeface="Arial" panose="020B0604020202020204" pitchFamily="34" charset="0"/>
                <a:cs typeface="Arial" panose="020B0604020202020204" pitchFamily="34" charset="0"/>
              </a:rPr>
              <a:t> (2010) 7 Taxmann.com 45/42 SOT 59 (Delhi 	</a:t>
            </a:r>
            <a:r>
              <a:rPr lang="en-IN" sz="2000" dirty="0" err="1">
                <a:latin typeface="Arial" panose="020B0604020202020204" pitchFamily="34" charset="0"/>
                <a:cs typeface="Arial" panose="020B0604020202020204" pitchFamily="34" charset="0"/>
              </a:rPr>
              <a:t>Trib</a:t>
            </a:r>
            <a:r>
              <a:rPr lang="en-IN" sz="2000" dirty="0">
                <a:latin typeface="Arial" panose="020B0604020202020204" pitchFamily="34" charset="0"/>
                <a:cs typeface="Arial" panose="020B0604020202020204" pitchFamily="34" charset="0"/>
              </a:rPr>
              <a:t>)</a:t>
            </a:r>
          </a:p>
          <a:p>
            <a:pPr marL="457200" lvl="1" indent="0" algn="just">
              <a:buNone/>
            </a:pPr>
            <a:endParaRPr lang="en-IN" sz="2400" dirty="0"/>
          </a:p>
          <a:p>
            <a:pPr lvl="1" indent="-342900" algn="just">
              <a:buFont typeface="Arial" panose="020B0604020202020204" pitchFamily="34" charset="0"/>
              <a:buChar char="•"/>
            </a:pPr>
            <a:endParaRPr lang="en-IN" sz="2400" dirty="0"/>
          </a:p>
          <a:p>
            <a:pPr lvl="1" algn="just"/>
            <a:endParaRPr lang="en-IN" sz="2200" dirty="0"/>
          </a:p>
        </p:txBody>
      </p:sp>
      <p:sp>
        <p:nvSpPr>
          <p:cNvPr id="4" name="Title 1">
            <a:extLst>
              <a:ext uri="{FF2B5EF4-FFF2-40B4-BE49-F238E27FC236}">
                <a16:creationId xmlns:a16="http://schemas.microsoft.com/office/drawing/2014/main" id="{8987EC7C-9A14-46BA-A7DB-064707C5B34E}"/>
              </a:ext>
            </a:extLst>
          </p:cNvPr>
          <p:cNvSpPr txBox="1">
            <a:spLocks noGrp="1"/>
          </p:cNvSpPr>
          <p:nvPr>
            <p:ph type="title"/>
          </p:nvPr>
        </p:nvSpPr>
        <p:spPr>
          <a:xfrm>
            <a:off x="457200" y="274638"/>
            <a:ext cx="8229600" cy="5620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3200" b="1" dirty="0">
                <a:latin typeface="Arial" panose="020B0604020202020204" pitchFamily="34" charset="0"/>
                <a:cs typeface="Arial" panose="020B0604020202020204" pitchFamily="34" charset="0"/>
              </a:rPr>
              <a:t>3. From any Person (2/2)</a:t>
            </a:r>
            <a:endParaRPr lang="en-IN" sz="3200" b="1" dirty="0"/>
          </a:p>
        </p:txBody>
      </p:sp>
      <p:sp>
        <p:nvSpPr>
          <p:cNvPr id="7" name="Slide Number Placeholder 6">
            <a:extLst>
              <a:ext uri="{FF2B5EF4-FFF2-40B4-BE49-F238E27FC236}">
                <a16:creationId xmlns:a16="http://schemas.microsoft.com/office/drawing/2014/main" id="{6FBD7366-6B3A-4235-B14C-5D255291E5AE}"/>
              </a:ext>
            </a:extLst>
          </p:cNvPr>
          <p:cNvSpPr>
            <a:spLocks noGrp="1"/>
          </p:cNvSpPr>
          <p:nvPr>
            <p:ph type="sldNum" sz="quarter" idx="12"/>
          </p:nvPr>
        </p:nvSpPr>
        <p:spPr/>
        <p:txBody>
          <a:bodyPr/>
          <a:lstStyle/>
          <a:p>
            <a:fld id="{184551E8-1125-4767-8734-F5EA1C8CF950}" type="slidenum">
              <a:rPr lang="en-IN" smtClean="0"/>
              <a:pPr/>
              <a:t>18</a:t>
            </a:fld>
            <a:endParaRPr lang="en-IN"/>
          </a:p>
        </p:txBody>
      </p:sp>
    </p:spTree>
    <p:extLst>
      <p:ext uri="{BB962C8B-B14F-4D97-AF65-F5344CB8AC3E}">
        <p14:creationId xmlns:p14="http://schemas.microsoft.com/office/powerpoint/2010/main" val="3080221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340767"/>
            <a:ext cx="8435280" cy="3816425"/>
          </a:xfrm>
        </p:spPr>
        <p:txBody>
          <a:bodyPr>
            <a:normAutofit/>
          </a:bodyPr>
          <a:lstStyle/>
          <a:p>
            <a:pPr marL="457200" indent="-457200" algn="just"/>
            <a:r>
              <a:rPr lang="en-IN" sz="2000" dirty="0">
                <a:latin typeface="Arial" panose="020B0604020202020204" pitchFamily="34" charset="0"/>
                <a:cs typeface="Arial" panose="020B0604020202020204" pitchFamily="34" charset="0"/>
              </a:rPr>
              <a:t>Aggregate sum – chargeable to tax</a:t>
            </a:r>
          </a:p>
          <a:p>
            <a:pPr marL="0" indent="0" algn="just">
              <a:buNone/>
            </a:pPr>
            <a:endParaRPr lang="en-IN" sz="2000" dirty="0">
              <a:latin typeface="Arial" panose="020B0604020202020204" pitchFamily="34" charset="0"/>
              <a:cs typeface="Arial" panose="020B0604020202020204" pitchFamily="34" charset="0"/>
            </a:endParaRPr>
          </a:p>
          <a:p>
            <a:pPr marL="457200" indent="-457200" algn="just"/>
            <a:r>
              <a:rPr lang="en-IN" sz="2000" dirty="0">
                <a:latin typeface="Arial" panose="020B0604020202020204" pitchFamily="34" charset="0"/>
                <a:cs typeface="Arial" panose="020B0604020202020204" pitchFamily="34" charset="0"/>
              </a:rPr>
              <a:t>Nature of receipts </a:t>
            </a:r>
          </a:p>
          <a:p>
            <a:pPr marL="0" indent="0" algn="just">
              <a:buNone/>
            </a:pPr>
            <a:endParaRPr lang="en-IN" sz="2000" dirty="0">
              <a:latin typeface="Arial" panose="020B0604020202020204" pitchFamily="34" charset="0"/>
              <a:cs typeface="Arial" panose="020B0604020202020204" pitchFamily="34" charset="0"/>
            </a:endParaRPr>
          </a:p>
          <a:p>
            <a:pPr marL="914400" indent="-457200" algn="just">
              <a:buFont typeface="Calibri" panose="020F0502020204030204" pitchFamily="34" charset="0"/>
              <a:buChar char="―"/>
            </a:pPr>
            <a:r>
              <a:rPr lang="en-IN" sz="2000" dirty="0">
                <a:latin typeface="Arial" panose="020B0604020202020204" pitchFamily="34" charset="0"/>
                <a:cs typeface="Arial" panose="020B0604020202020204" pitchFamily="34" charset="0"/>
              </a:rPr>
              <a:t>Capital receipts are also included – Compensation received in injuries, death etc, Earth quake or any natural calamity, etc..</a:t>
            </a:r>
          </a:p>
          <a:p>
            <a:pPr marL="457200" indent="0" algn="just">
              <a:buNone/>
            </a:pPr>
            <a:endParaRPr lang="en-IN" sz="2000" dirty="0">
              <a:latin typeface="Arial" panose="020B0604020202020204" pitchFamily="34" charset="0"/>
              <a:cs typeface="Arial" panose="020B0604020202020204" pitchFamily="34" charset="0"/>
            </a:endParaRPr>
          </a:p>
          <a:p>
            <a:pPr marL="914400" indent="-457200" algn="just">
              <a:buFont typeface="Calibri" panose="020F0502020204030204" pitchFamily="34" charset="0"/>
              <a:buChar char="―"/>
            </a:pPr>
            <a:r>
              <a:rPr lang="en-IN" sz="2000" dirty="0">
                <a:latin typeface="Arial" panose="020B0604020202020204" pitchFamily="34" charset="0"/>
                <a:cs typeface="Arial" panose="020B0604020202020204" pitchFamily="34" charset="0"/>
              </a:rPr>
              <a:t>Insurance claims, compensation/ damages </a:t>
            </a:r>
            <a:r>
              <a:rPr lang="en-IN" sz="2000" b="1" u="sng" dirty="0">
                <a:latin typeface="Arial" panose="020B0604020202020204" pitchFamily="34" charset="0"/>
                <a:cs typeface="Arial" panose="020B0604020202020204" pitchFamily="34" charset="0"/>
              </a:rPr>
              <a:t>under contracts </a:t>
            </a:r>
            <a:r>
              <a:rPr lang="en-IN" sz="2000" dirty="0">
                <a:latin typeface="Arial" panose="020B0604020202020204" pitchFamily="34" charset="0"/>
                <a:cs typeface="Arial" panose="020B0604020202020204" pitchFamily="34" charset="0"/>
              </a:rPr>
              <a:t>are not income.</a:t>
            </a:r>
          </a:p>
          <a:p>
            <a:pPr marL="0" indent="0" algn="just">
              <a:buNone/>
            </a:pPr>
            <a:endParaRPr lang="en-IN" sz="2600" dirty="0"/>
          </a:p>
        </p:txBody>
      </p:sp>
      <p:sp>
        <p:nvSpPr>
          <p:cNvPr id="4" name="Title 1">
            <a:extLst>
              <a:ext uri="{FF2B5EF4-FFF2-40B4-BE49-F238E27FC236}">
                <a16:creationId xmlns:a16="http://schemas.microsoft.com/office/drawing/2014/main" id="{8987EC7C-9A14-46BA-A7DB-064707C5B34E}"/>
              </a:ext>
            </a:extLst>
          </p:cNvPr>
          <p:cNvSpPr txBox="1">
            <a:spLocks noGrp="1"/>
          </p:cNvSpPr>
          <p:nvPr>
            <p:ph type="title"/>
          </p:nvPr>
        </p:nvSpPr>
        <p:spPr>
          <a:xfrm>
            <a:off x="457200" y="274638"/>
            <a:ext cx="8229600" cy="77809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3200" b="1" dirty="0"/>
              <a:t>4. </a:t>
            </a:r>
            <a:r>
              <a:rPr lang="en-IN" sz="3200" b="1" dirty="0">
                <a:latin typeface="Arial" panose="020B0604020202020204" pitchFamily="34" charset="0"/>
                <a:cs typeface="Arial" panose="020B0604020202020204" pitchFamily="34" charset="0"/>
              </a:rPr>
              <a:t>Receipt of sum of money-  56 (2)(x)(a) </a:t>
            </a:r>
          </a:p>
        </p:txBody>
      </p:sp>
      <p:sp>
        <p:nvSpPr>
          <p:cNvPr id="7" name="Slide Number Placeholder 6">
            <a:extLst>
              <a:ext uri="{FF2B5EF4-FFF2-40B4-BE49-F238E27FC236}">
                <a16:creationId xmlns:a16="http://schemas.microsoft.com/office/drawing/2014/main" id="{88F3F3A1-F07F-4198-94CA-CC5EC70832F2}"/>
              </a:ext>
            </a:extLst>
          </p:cNvPr>
          <p:cNvSpPr>
            <a:spLocks noGrp="1"/>
          </p:cNvSpPr>
          <p:nvPr>
            <p:ph type="sldNum" sz="quarter" idx="12"/>
          </p:nvPr>
        </p:nvSpPr>
        <p:spPr/>
        <p:txBody>
          <a:bodyPr/>
          <a:lstStyle/>
          <a:p>
            <a:fld id="{184551E8-1125-4767-8734-F5EA1C8CF950}" type="slidenum">
              <a:rPr lang="en-IN" smtClean="0"/>
              <a:pPr/>
              <a:t>19</a:t>
            </a:fld>
            <a:endParaRPr lang="en-IN"/>
          </a:p>
        </p:txBody>
      </p:sp>
    </p:spTree>
    <p:extLst>
      <p:ext uri="{BB962C8B-B14F-4D97-AF65-F5344CB8AC3E}">
        <p14:creationId xmlns:p14="http://schemas.microsoft.com/office/powerpoint/2010/main" val="637592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pPr algn="l"/>
            <a:r>
              <a:rPr lang="en-IN" sz="3400" b="1" dirty="0">
                <a:latin typeface="Arial" panose="020B0604020202020204" pitchFamily="34" charset="0"/>
                <a:cs typeface="Arial" panose="020B0604020202020204" pitchFamily="34" charset="0"/>
              </a:rPr>
              <a:t>Contents</a:t>
            </a:r>
          </a:p>
        </p:txBody>
      </p:sp>
      <p:sp>
        <p:nvSpPr>
          <p:cNvPr id="3" name="Content Placeholder 2"/>
          <p:cNvSpPr>
            <a:spLocks noGrp="1"/>
          </p:cNvSpPr>
          <p:nvPr>
            <p:ph idx="1"/>
          </p:nvPr>
        </p:nvSpPr>
        <p:spPr>
          <a:xfrm>
            <a:off x="516194" y="1052736"/>
            <a:ext cx="8229600" cy="4680520"/>
          </a:xfrm>
        </p:spPr>
        <p:txBody>
          <a:bodyPr>
            <a:normAutofit/>
          </a:bodyPr>
          <a:lstStyle/>
          <a:p>
            <a:pPr marL="457200" lvl="0" indent="-457200"/>
            <a:r>
              <a:rPr lang="en-IN" sz="2000" dirty="0">
                <a:latin typeface="Arial" panose="020B0604020202020204" pitchFamily="34" charset="0"/>
                <a:cs typeface="Arial" panose="020B0604020202020204" pitchFamily="34" charset="0"/>
              </a:rPr>
              <a:t>Background</a:t>
            </a:r>
          </a:p>
          <a:p>
            <a:pPr marL="457200" lvl="0" indent="-457200"/>
            <a:r>
              <a:rPr lang="en-IN" sz="2000" dirty="0">
                <a:latin typeface="Arial" panose="020B0604020202020204" pitchFamily="34" charset="0"/>
                <a:cs typeface="Arial" panose="020B0604020202020204" pitchFamily="34" charset="0"/>
              </a:rPr>
              <a:t>Section 56(2)(x)</a:t>
            </a:r>
          </a:p>
          <a:p>
            <a:pPr marL="914400" lvl="0" indent="-457200">
              <a:buFont typeface="Wingdings" panose="05000000000000000000" pitchFamily="2" charset="2"/>
              <a:buChar char="ü"/>
            </a:pPr>
            <a:r>
              <a:rPr lang="en-IN" sz="2000" dirty="0">
                <a:latin typeface="Arial" panose="020B0604020202020204" pitchFamily="34" charset="0"/>
                <a:cs typeface="Arial" panose="020B0604020202020204" pitchFamily="34" charset="0"/>
              </a:rPr>
              <a:t>Introduction </a:t>
            </a:r>
          </a:p>
          <a:p>
            <a:pPr marL="914400" lvl="0" indent="-457200">
              <a:buFont typeface="Wingdings" panose="05000000000000000000" pitchFamily="2" charset="2"/>
              <a:buChar char="ü"/>
            </a:pPr>
            <a:r>
              <a:rPr lang="en-IN" sz="2000" dirty="0">
                <a:latin typeface="Arial" panose="020B0604020202020204" pitchFamily="34" charset="0"/>
                <a:cs typeface="Arial" panose="020B0604020202020204" pitchFamily="34" charset="0"/>
              </a:rPr>
              <a:t>Amendment</a:t>
            </a:r>
          </a:p>
          <a:p>
            <a:pPr marL="914400" lvl="0" indent="-457200">
              <a:buFont typeface="Wingdings" panose="05000000000000000000" pitchFamily="2" charset="2"/>
              <a:buChar char="ü"/>
            </a:pPr>
            <a:r>
              <a:rPr lang="en-IN" sz="2000" dirty="0">
                <a:latin typeface="Arial" panose="020B0604020202020204" pitchFamily="34" charset="0"/>
                <a:cs typeface="Arial" panose="020B0604020202020204" pitchFamily="34" charset="0"/>
              </a:rPr>
              <a:t>Salient Features</a:t>
            </a:r>
          </a:p>
          <a:p>
            <a:pPr marL="914400" lvl="0" indent="-457200">
              <a:buFont typeface="Wingdings" panose="05000000000000000000" pitchFamily="2" charset="2"/>
              <a:buChar char="ü"/>
            </a:pPr>
            <a:r>
              <a:rPr lang="en-IN" sz="2000" dirty="0">
                <a:latin typeface="Arial" panose="020B0604020202020204" pitchFamily="34" charset="0"/>
                <a:cs typeface="Arial" panose="020B0604020202020204" pitchFamily="34" charset="0"/>
              </a:rPr>
              <a:t>Meaning of the terms </a:t>
            </a:r>
          </a:p>
          <a:p>
            <a:pPr marL="914400" lvl="0" indent="-457200">
              <a:buFont typeface="Wingdings" panose="05000000000000000000" pitchFamily="2" charset="2"/>
              <a:buChar char="ü"/>
            </a:pPr>
            <a:r>
              <a:rPr lang="en-IN" sz="2000" dirty="0">
                <a:latin typeface="Arial" panose="020B0604020202020204" pitchFamily="34" charset="0"/>
                <a:cs typeface="Arial" panose="020B0604020202020204" pitchFamily="34" charset="0"/>
              </a:rPr>
              <a:t>Exclusion list</a:t>
            </a:r>
          </a:p>
          <a:p>
            <a:pPr marL="914400" lvl="0" indent="-457200">
              <a:buFont typeface="Wingdings" panose="05000000000000000000" pitchFamily="2" charset="2"/>
              <a:buChar char="ü"/>
            </a:pPr>
            <a:r>
              <a:rPr lang="en-IN" sz="2000" dirty="0">
                <a:latin typeface="Arial" panose="020B0604020202020204" pitchFamily="34" charset="0"/>
                <a:cs typeface="Arial" panose="020B0604020202020204" pitchFamily="34" charset="0"/>
              </a:rPr>
              <a:t>Fair Value</a:t>
            </a:r>
          </a:p>
          <a:p>
            <a:pPr marL="914400" lvl="0" indent="-457200">
              <a:buFont typeface="Wingdings" panose="05000000000000000000" pitchFamily="2" charset="2"/>
              <a:buChar char="ü"/>
            </a:pPr>
            <a:r>
              <a:rPr lang="en-IN" sz="2000" dirty="0">
                <a:latin typeface="Arial" panose="020B0604020202020204" pitchFamily="34" charset="0"/>
                <a:cs typeface="Arial" panose="020B0604020202020204" pitchFamily="34" charset="0"/>
              </a:rPr>
              <a:t>Interplay of section 50 CA</a:t>
            </a:r>
          </a:p>
          <a:p>
            <a:pPr marL="914400" lvl="0" indent="-457200">
              <a:buFont typeface="Wingdings" panose="05000000000000000000" pitchFamily="2" charset="2"/>
              <a:buChar char="ü"/>
            </a:pPr>
            <a:r>
              <a:rPr lang="en-IN" sz="2000" dirty="0">
                <a:latin typeface="Arial" panose="020B0604020202020204" pitchFamily="34" charset="0"/>
                <a:cs typeface="Arial" panose="020B0604020202020204" pitchFamily="34" charset="0"/>
              </a:rPr>
              <a:t>Case studies</a:t>
            </a:r>
          </a:p>
          <a:p>
            <a:pPr marL="914400" lvl="0" indent="-457200">
              <a:buFont typeface="Wingdings" panose="05000000000000000000" pitchFamily="2" charset="2"/>
              <a:buChar char="ü"/>
            </a:pPr>
            <a:endParaRPr lang="en-IN" sz="2600" dirty="0"/>
          </a:p>
          <a:p>
            <a:pPr marL="457200" lvl="0" indent="-457200"/>
            <a:endParaRPr lang="en-IN" sz="2600" dirty="0"/>
          </a:p>
        </p:txBody>
      </p:sp>
      <p:sp>
        <p:nvSpPr>
          <p:cNvPr id="4" name="Slide Number Placeholder 3">
            <a:extLst>
              <a:ext uri="{FF2B5EF4-FFF2-40B4-BE49-F238E27FC236}">
                <a16:creationId xmlns:a16="http://schemas.microsoft.com/office/drawing/2014/main" id="{62C7CCE9-9DD7-441E-96E4-076F9ACD2E80}"/>
              </a:ext>
            </a:extLst>
          </p:cNvPr>
          <p:cNvSpPr>
            <a:spLocks noGrp="1"/>
          </p:cNvSpPr>
          <p:nvPr>
            <p:ph type="sldNum" sz="quarter" idx="12"/>
          </p:nvPr>
        </p:nvSpPr>
        <p:spPr/>
        <p:txBody>
          <a:bodyPr/>
          <a:lstStyle/>
          <a:p>
            <a:fld id="{184551E8-1125-4767-8734-F5EA1C8CF950}" type="slidenum">
              <a:rPr lang="en-IN" smtClean="0"/>
              <a:pPr/>
              <a:t>2</a:t>
            </a:fld>
            <a:endParaRPr lang="en-IN"/>
          </a:p>
        </p:txBody>
      </p:sp>
      <p:pic>
        <p:nvPicPr>
          <p:cNvPr id="8" name="Picture 7">
            <a:extLst>
              <a:ext uri="{FF2B5EF4-FFF2-40B4-BE49-F238E27FC236}">
                <a16:creationId xmlns:a16="http://schemas.microsoft.com/office/drawing/2014/main" id="{856E5DA4-2346-4802-8186-F11600474D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4966" y="1412776"/>
            <a:ext cx="2520280" cy="2520280"/>
          </a:xfrm>
          <a:prstGeom prst="rect">
            <a:avLst/>
          </a:prstGeom>
        </p:spPr>
      </p:pic>
    </p:spTree>
    <p:extLst>
      <p:ext uri="{BB962C8B-B14F-4D97-AF65-F5344CB8AC3E}">
        <p14:creationId xmlns:p14="http://schemas.microsoft.com/office/powerpoint/2010/main" val="41691206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075240" cy="5544616"/>
          </a:xfrm>
        </p:spPr>
        <p:txBody>
          <a:bodyPr>
            <a:normAutofit fontScale="25000" lnSpcReduction="20000"/>
          </a:bodyPr>
          <a:lstStyle/>
          <a:p>
            <a:pPr marL="457200" indent="-457200" algn="just"/>
            <a:r>
              <a:rPr lang="en-IN" sz="8000" dirty="0">
                <a:latin typeface="Arial" panose="020B0604020202020204" pitchFamily="34" charset="0"/>
                <a:cs typeface="Arial" panose="020B0604020202020204" pitchFamily="34" charset="0"/>
              </a:rPr>
              <a:t>Section 2(d) of the Indian Contract Act-</a:t>
            </a:r>
          </a:p>
          <a:p>
            <a:pPr marL="457200" indent="0" algn="just">
              <a:buNone/>
            </a:pPr>
            <a:endParaRPr lang="en-IN" sz="8000" dirty="0">
              <a:latin typeface="Arial" panose="020B0604020202020204" pitchFamily="34" charset="0"/>
              <a:cs typeface="Arial" panose="020B0604020202020204" pitchFamily="34" charset="0"/>
            </a:endParaRPr>
          </a:p>
          <a:p>
            <a:pPr marL="457200" indent="0" algn="just">
              <a:buNone/>
            </a:pPr>
            <a:r>
              <a:rPr lang="en-IN" sz="8000" dirty="0">
                <a:latin typeface="Arial" panose="020B0604020202020204" pitchFamily="34" charset="0"/>
                <a:cs typeface="Arial" panose="020B0604020202020204" pitchFamily="34" charset="0"/>
              </a:rPr>
              <a:t>“ When, at the desire of the promisor , the promise or any other person has done or abstained from doing, or does or abstains from doing or promises to do or abstain from doing, something, such act or abstinence or promise is called a consideration for the promise”.   </a:t>
            </a:r>
          </a:p>
          <a:p>
            <a:pPr marL="0" indent="0" algn="just">
              <a:buNone/>
            </a:pPr>
            <a:endParaRPr lang="en-IN" sz="8000" dirty="0">
              <a:latin typeface="Arial" panose="020B0604020202020204" pitchFamily="34" charset="0"/>
              <a:cs typeface="Arial" panose="020B0604020202020204" pitchFamily="34" charset="0"/>
            </a:endParaRPr>
          </a:p>
          <a:p>
            <a:pPr marL="457200" indent="-457200" algn="just"/>
            <a:r>
              <a:rPr lang="en-IN" sz="8000" dirty="0">
                <a:latin typeface="Arial" panose="020B0604020202020204" pitchFamily="34" charset="0"/>
                <a:cs typeface="Arial" panose="020B0604020202020204" pitchFamily="34" charset="0"/>
              </a:rPr>
              <a:t>Whether 56 (2)(x) is applicable on </a:t>
            </a:r>
            <a:r>
              <a:rPr lang="en-IN" sz="8000" u="sng" dirty="0">
                <a:latin typeface="Arial" panose="020B0604020202020204" pitchFamily="34" charset="0"/>
                <a:cs typeface="Arial" panose="020B0604020202020204" pitchFamily="34" charset="0"/>
              </a:rPr>
              <a:t>subvention money</a:t>
            </a:r>
            <a:r>
              <a:rPr lang="en-IN" sz="8000" dirty="0">
                <a:latin typeface="Arial" panose="020B0604020202020204" pitchFamily="34" charset="0"/>
                <a:cs typeface="Arial" panose="020B0604020202020204" pitchFamily="34" charset="0"/>
              </a:rPr>
              <a:t>?- is it a receipt without consideration ? </a:t>
            </a:r>
          </a:p>
          <a:p>
            <a:pPr marL="0" indent="0" algn="just">
              <a:buNone/>
            </a:pPr>
            <a:endParaRPr lang="en-IN" sz="8000" dirty="0">
              <a:latin typeface="Arial" panose="020B0604020202020204" pitchFamily="34" charset="0"/>
              <a:cs typeface="Arial" panose="020B0604020202020204" pitchFamily="34" charset="0"/>
            </a:endParaRPr>
          </a:p>
          <a:p>
            <a:pPr marL="457200" indent="-457200" algn="just"/>
            <a:r>
              <a:rPr lang="en-IN" sz="8000" dirty="0">
                <a:latin typeface="Arial" panose="020B0604020202020204" pitchFamily="34" charset="0"/>
                <a:cs typeface="Arial" panose="020B0604020202020204" pitchFamily="34" charset="0"/>
              </a:rPr>
              <a:t>SC in case of Siemens Public Communication Network </a:t>
            </a:r>
            <a:r>
              <a:rPr lang="en-IN" sz="8000" dirty="0" err="1">
                <a:latin typeface="Arial" panose="020B0604020202020204" pitchFamily="34" charset="0"/>
                <a:cs typeface="Arial" panose="020B0604020202020204" pitchFamily="34" charset="0"/>
              </a:rPr>
              <a:t>P.Ltd</a:t>
            </a:r>
            <a:r>
              <a:rPr lang="en-IN" sz="8000" dirty="0">
                <a:latin typeface="Arial" panose="020B0604020202020204" pitchFamily="34" charset="0"/>
                <a:cs typeface="Arial" panose="020B0604020202020204" pitchFamily="34" charset="0"/>
              </a:rPr>
              <a:t> v. CIT [2017]-  it’s a capital receipt</a:t>
            </a:r>
          </a:p>
          <a:p>
            <a:pPr marL="0" indent="0" algn="just">
              <a:buNone/>
            </a:pPr>
            <a:endParaRPr lang="en-IN" sz="8000" dirty="0">
              <a:latin typeface="Arial" panose="020B0604020202020204" pitchFamily="34" charset="0"/>
              <a:cs typeface="Arial" panose="020B0604020202020204" pitchFamily="34" charset="0"/>
            </a:endParaRPr>
          </a:p>
          <a:p>
            <a:pPr marL="457200" indent="-457200" algn="just"/>
            <a:r>
              <a:rPr lang="en-IN" sz="8000" u="sng" dirty="0">
                <a:latin typeface="Arial" panose="020B0604020202020204" pitchFamily="34" charset="0"/>
                <a:cs typeface="Arial" panose="020B0604020202020204" pitchFamily="34" charset="0"/>
              </a:rPr>
              <a:t>Family settlement </a:t>
            </a:r>
            <a:r>
              <a:rPr lang="en-IN" sz="8000" dirty="0">
                <a:latin typeface="Arial" panose="020B0604020202020204" pitchFamily="34" charset="0"/>
                <a:cs typeface="Arial" panose="020B0604020202020204" pitchFamily="34" charset="0"/>
              </a:rPr>
              <a:t>– certain amount is paid for peace, resolve disputes- such receipt is not without consideration – [Dy. CIT v. Paras D </a:t>
            </a:r>
            <a:r>
              <a:rPr lang="en-IN" sz="8000" dirty="0" err="1">
                <a:latin typeface="Arial" panose="020B0604020202020204" pitchFamily="34" charset="0"/>
                <a:cs typeface="Arial" panose="020B0604020202020204" pitchFamily="34" charset="0"/>
              </a:rPr>
              <a:t>Gundecha</a:t>
            </a:r>
            <a:r>
              <a:rPr lang="en-IN" sz="8000" dirty="0">
                <a:latin typeface="Arial" panose="020B0604020202020204" pitchFamily="34" charset="0"/>
                <a:cs typeface="Arial" panose="020B0604020202020204" pitchFamily="34" charset="0"/>
              </a:rPr>
              <a:t> [2015] 62 taxmann.com 170/155 ITD 880 (Mumbai Trib.) </a:t>
            </a:r>
          </a:p>
          <a:p>
            <a:pPr marL="0" indent="0" algn="just">
              <a:buNone/>
            </a:pPr>
            <a:r>
              <a:rPr lang="en-IN" sz="8000" dirty="0">
                <a:latin typeface="Arial" panose="020B0604020202020204" pitchFamily="34" charset="0"/>
                <a:cs typeface="Arial" panose="020B0604020202020204" pitchFamily="34" charset="0"/>
              </a:rPr>
              <a:t> </a:t>
            </a:r>
          </a:p>
          <a:p>
            <a:pPr marL="457200" indent="-457200" algn="just"/>
            <a:endParaRPr lang="en-IN" sz="5100" dirty="0"/>
          </a:p>
          <a:p>
            <a:pPr marL="457200" indent="-457200" algn="just"/>
            <a:endParaRPr lang="en-IN" sz="4200" dirty="0"/>
          </a:p>
          <a:p>
            <a:pPr marL="0" indent="0" algn="just">
              <a:buNone/>
            </a:pPr>
            <a:endParaRPr lang="en-IN" sz="6500" dirty="0"/>
          </a:p>
          <a:p>
            <a:pPr marL="0" indent="0" algn="just">
              <a:buNone/>
            </a:pPr>
            <a:r>
              <a:rPr lang="en-IN" sz="3400" dirty="0"/>
              <a:t> </a:t>
            </a:r>
          </a:p>
          <a:p>
            <a:pPr marL="457200" indent="-457200" algn="just"/>
            <a:endParaRPr lang="en-IN" sz="2600" dirty="0"/>
          </a:p>
          <a:p>
            <a:pPr marL="0" indent="0" algn="just">
              <a:buNone/>
            </a:pPr>
            <a:r>
              <a:rPr lang="en-IN" sz="2600" dirty="0"/>
              <a:t>	</a:t>
            </a:r>
          </a:p>
          <a:p>
            <a:pPr marL="457200" indent="-457200" algn="just"/>
            <a:endParaRPr lang="en-IN" sz="2600" dirty="0"/>
          </a:p>
        </p:txBody>
      </p:sp>
      <p:sp>
        <p:nvSpPr>
          <p:cNvPr id="4" name="Title 1">
            <a:extLst>
              <a:ext uri="{FF2B5EF4-FFF2-40B4-BE49-F238E27FC236}">
                <a16:creationId xmlns:a16="http://schemas.microsoft.com/office/drawing/2014/main" id="{8987EC7C-9A14-46BA-A7DB-064707C5B34E}"/>
              </a:ext>
            </a:extLst>
          </p:cNvPr>
          <p:cNvSpPr txBox="1">
            <a:spLocks noGrp="1"/>
          </p:cNvSpPr>
          <p:nvPr>
            <p:ph type="title"/>
          </p:nvPr>
        </p:nvSpPr>
        <p:spPr>
          <a:xfrm>
            <a:off x="457200" y="446552"/>
            <a:ext cx="8229600" cy="67819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3200" b="1" dirty="0">
                <a:latin typeface="Arial" panose="020B0604020202020204" pitchFamily="34" charset="0"/>
                <a:cs typeface="Arial" panose="020B0604020202020204" pitchFamily="34" charset="0"/>
              </a:rPr>
              <a:t>5. Consideration </a:t>
            </a:r>
          </a:p>
        </p:txBody>
      </p:sp>
      <p:sp>
        <p:nvSpPr>
          <p:cNvPr id="7" name="Slide Number Placeholder 6">
            <a:extLst>
              <a:ext uri="{FF2B5EF4-FFF2-40B4-BE49-F238E27FC236}">
                <a16:creationId xmlns:a16="http://schemas.microsoft.com/office/drawing/2014/main" id="{3C5F210B-1A8F-45B2-971A-789538707405}"/>
              </a:ext>
            </a:extLst>
          </p:cNvPr>
          <p:cNvSpPr>
            <a:spLocks noGrp="1"/>
          </p:cNvSpPr>
          <p:nvPr>
            <p:ph type="sldNum" sz="quarter" idx="12"/>
          </p:nvPr>
        </p:nvSpPr>
        <p:spPr/>
        <p:txBody>
          <a:bodyPr/>
          <a:lstStyle/>
          <a:p>
            <a:fld id="{184551E8-1125-4767-8734-F5EA1C8CF950}" type="slidenum">
              <a:rPr lang="en-IN" smtClean="0"/>
              <a:pPr/>
              <a:t>20</a:t>
            </a:fld>
            <a:endParaRPr lang="en-IN"/>
          </a:p>
        </p:txBody>
      </p:sp>
    </p:spTree>
    <p:extLst>
      <p:ext uri="{BB962C8B-B14F-4D97-AF65-F5344CB8AC3E}">
        <p14:creationId xmlns:p14="http://schemas.microsoft.com/office/powerpoint/2010/main" val="440258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0" lvl="0" indent="-457200"/>
            <a:r>
              <a:rPr lang="en-IN" sz="2000" dirty="0">
                <a:latin typeface="Arial" panose="020B0604020202020204" pitchFamily="34" charset="0"/>
                <a:cs typeface="Arial" panose="020B0604020202020204" pitchFamily="34" charset="0"/>
              </a:rPr>
              <a:t>Following properties, </a:t>
            </a:r>
            <a:r>
              <a:rPr lang="en-IN" sz="2000" b="1" u="sng" dirty="0">
                <a:latin typeface="Arial" panose="020B0604020202020204" pitchFamily="34" charset="0"/>
                <a:cs typeface="Arial" panose="020B0604020202020204" pitchFamily="34" charset="0"/>
              </a:rPr>
              <a:t>being capital asset</a:t>
            </a:r>
            <a:r>
              <a:rPr lang="en-IN" sz="2000" dirty="0">
                <a:latin typeface="Arial" panose="020B0604020202020204" pitchFamily="34" charset="0"/>
                <a:cs typeface="Arial" panose="020B0604020202020204" pitchFamily="34" charset="0"/>
              </a:rPr>
              <a:t>, are covered:</a:t>
            </a:r>
          </a:p>
          <a:p>
            <a:pPr marL="914400" lvl="1" indent="-457200"/>
            <a:r>
              <a:rPr lang="en-IN" sz="2000" dirty="0">
                <a:latin typeface="Arial" panose="020B0604020202020204" pitchFamily="34" charset="0"/>
                <a:cs typeface="Arial" panose="020B0604020202020204" pitchFamily="34" charset="0"/>
              </a:rPr>
              <a:t>immovable property being land or building or both;</a:t>
            </a:r>
          </a:p>
          <a:p>
            <a:pPr marL="914400" lvl="1" indent="-457200"/>
            <a:r>
              <a:rPr lang="en-IN" sz="2000" dirty="0">
                <a:latin typeface="Arial" panose="020B0604020202020204" pitchFamily="34" charset="0"/>
                <a:cs typeface="Arial" panose="020B0604020202020204" pitchFamily="34" charset="0"/>
              </a:rPr>
              <a:t>shares and securities;</a:t>
            </a:r>
          </a:p>
          <a:p>
            <a:pPr marL="914400" lvl="1" indent="-457200"/>
            <a:r>
              <a:rPr lang="en-IN" sz="2000" dirty="0">
                <a:latin typeface="Arial" panose="020B0604020202020204" pitchFamily="34" charset="0"/>
                <a:cs typeface="Arial" panose="020B0604020202020204" pitchFamily="34" charset="0"/>
              </a:rPr>
              <a:t>jewellery;</a:t>
            </a:r>
          </a:p>
          <a:p>
            <a:pPr marL="914400" lvl="1" indent="-457200"/>
            <a:r>
              <a:rPr lang="en-IN" sz="2000" dirty="0">
                <a:latin typeface="Arial" panose="020B0604020202020204" pitchFamily="34" charset="0"/>
                <a:cs typeface="Arial" panose="020B0604020202020204" pitchFamily="34" charset="0"/>
              </a:rPr>
              <a:t>archaeological collections;</a:t>
            </a:r>
          </a:p>
          <a:p>
            <a:pPr marL="914400" lvl="1" indent="-457200"/>
            <a:r>
              <a:rPr lang="en-IN" sz="2000" dirty="0">
                <a:latin typeface="Arial" panose="020B0604020202020204" pitchFamily="34" charset="0"/>
                <a:cs typeface="Arial" panose="020B0604020202020204" pitchFamily="34" charset="0"/>
              </a:rPr>
              <a:t>drawings;</a:t>
            </a:r>
          </a:p>
          <a:p>
            <a:pPr marL="914400" lvl="1" indent="-457200"/>
            <a:r>
              <a:rPr lang="en-IN" sz="2000" dirty="0">
                <a:latin typeface="Arial" panose="020B0604020202020204" pitchFamily="34" charset="0"/>
                <a:cs typeface="Arial" panose="020B0604020202020204" pitchFamily="34" charset="0"/>
              </a:rPr>
              <a:t>paintings;</a:t>
            </a:r>
          </a:p>
          <a:p>
            <a:pPr marL="914400" lvl="1" indent="-457200"/>
            <a:r>
              <a:rPr lang="en-IN" sz="2000" dirty="0">
                <a:latin typeface="Arial" panose="020B0604020202020204" pitchFamily="34" charset="0"/>
                <a:cs typeface="Arial" panose="020B0604020202020204" pitchFamily="34" charset="0"/>
              </a:rPr>
              <a:t>sculptures;</a:t>
            </a:r>
          </a:p>
          <a:p>
            <a:pPr marL="914400" lvl="1" indent="-457200"/>
            <a:r>
              <a:rPr lang="en-IN" sz="2000" dirty="0">
                <a:latin typeface="Arial" panose="020B0604020202020204" pitchFamily="34" charset="0"/>
                <a:cs typeface="Arial" panose="020B0604020202020204" pitchFamily="34" charset="0"/>
              </a:rPr>
              <a:t>any work of art; or</a:t>
            </a:r>
          </a:p>
          <a:p>
            <a:pPr marL="914400" lvl="1" indent="-457200"/>
            <a:r>
              <a:rPr lang="en-IN" sz="2000" dirty="0">
                <a:latin typeface="Arial" panose="020B0604020202020204" pitchFamily="34" charset="0"/>
                <a:cs typeface="Arial" panose="020B0604020202020204" pitchFamily="34" charset="0"/>
              </a:rPr>
              <a:t>bullion; (taxable if received on or after 1-6-2010).</a:t>
            </a:r>
          </a:p>
        </p:txBody>
      </p:sp>
      <p:sp>
        <p:nvSpPr>
          <p:cNvPr id="4" name="Title 1">
            <a:extLst>
              <a:ext uri="{FF2B5EF4-FFF2-40B4-BE49-F238E27FC236}">
                <a16:creationId xmlns:a16="http://schemas.microsoft.com/office/drawing/2014/main" id="{8987EC7C-9A14-46BA-A7DB-064707C5B34E}"/>
              </a:ext>
            </a:extLst>
          </p:cNvPr>
          <p:cNvSpPr txBox="1">
            <a:spLocks noGrp="1"/>
          </p:cNvSpPr>
          <p:nvPr>
            <p:ph type="title"/>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3200" b="1" dirty="0">
                <a:latin typeface="Arial" panose="020B0604020202020204" pitchFamily="34" charset="0"/>
                <a:cs typeface="Arial" panose="020B0604020202020204" pitchFamily="34" charset="0"/>
              </a:rPr>
              <a:t>6. Receipt of Immovable property 56 (2)(x)(b) (1/2)</a:t>
            </a:r>
          </a:p>
        </p:txBody>
      </p:sp>
      <p:sp>
        <p:nvSpPr>
          <p:cNvPr id="7" name="Slide Number Placeholder 6">
            <a:extLst>
              <a:ext uri="{FF2B5EF4-FFF2-40B4-BE49-F238E27FC236}">
                <a16:creationId xmlns:a16="http://schemas.microsoft.com/office/drawing/2014/main" id="{AB41B2CF-F4F2-408A-ABA2-53DD03637BE5}"/>
              </a:ext>
            </a:extLst>
          </p:cNvPr>
          <p:cNvSpPr>
            <a:spLocks noGrp="1"/>
          </p:cNvSpPr>
          <p:nvPr>
            <p:ph type="sldNum" sz="quarter" idx="12"/>
          </p:nvPr>
        </p:nvSpPr>
        <p:spPr/>
        <p:txBody>
          <a:bodyPr/>
          <a:lstStyle/>
          <a:p>
            <a:fld id="{184551E8-1125-4767-8734-F5EA1C8CF950}" type="slidenum">
              <a:rPr lang="en-IN" smtClean="0"/>
              <a:pPr/>
              <a:t>21</a:t>
            </a:fld>
            <a:endParaRPr lang="en-IN"/>
          </a:p>
        </p:txBody>
      </p:sp>
    </p:spTree>
    <p:extLst>
      <p:ext uri="{BB962C8B-B14F-4D97-AF65-F5344CB8AC3E}">
        <p14:creationId xmlns:p14="http://schemas.microsoft.com/office/powerpoint/2010/main" val="24635140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25144"/>
          </a:xfrm>
        </p:spPr>
        <p:txBody>
          <a:bodyPr>
            <a:normAutofit/>
          </a:bodyPr>
          <a:lstStyle/>
          <a:p>
            <a:pPr marL="457200" indent="-457200" algn="just"/>
            <a:r>
              <a:rPr lang="en-IN" sz="2000" dirty="0">
                <a:latin typeface="Arial" panose="020B0604020202020204" pitchFamily="34" charset="0"/>
                <a:cs typeface="Arial" panose="020B0604020202020204" pitchFamily="34" charset="0"/>
              </a:rPr>
              <a:t>Immovable property means – land or building or both</a:t>
            </a:r>
          </a:p>
          <a:p>
            <a:pPr marL="457200" indent="-457200" algn="just"/>
            <a:r>
              <a:rPr lang="en-IN" sz="2000" u="sng" dirty="0">
                <a:latin typeface="Arial" panose="020B0604020202020204" pitchFamily="34" charset="0"/>
                <a:cs typeface="Arial" panose="020B0604020202020204" pitchFamily="34" charset="0"/>
              </a:rPr>
              <a:t>Land or building-</a:t>
            </a:r>
          </a:p>
          <a:p>
            <a:pPr marL="914400" indent="-457200" algn="just">
              <a:buFont typeface="Calibri" panose="020F0502020204030204" pitchFamily="34" charset="0"/>
              <a:buChar char="―"/>
            </a:pPr>
            <a:r>
              <a:rPr lang="en-IN" sz="2000" dirty="0">
                <a:latin typeface="Arial" panose="020B0604020202020204" pitchFamily="34" charset="0"/>
                <a:cs typeface="Arial" panose="020B0604020202020204" pitchFamily="34" charset="0"/>
              </a:rPr>
              <a:t>Whether rights in land or building, such as tenancy, lease, license in  or with respect to land or building or both, are covered ?</a:t>
            </a:r>
          </a:p>
          <a:p>
            <a:pPr marL="457200" indent="-457200" algn="just"/>
            <a:r>
              <a:rPr lang="en-IN" sz="2000" u="sng" dirty="0">
                <a:latin typeface="Arial" panose="020B0604020202020204" pitchFamily="34" charset="0"/>
                <a:cs typeface="Arial" panose="020B0604020202020204" pitchFamily="34" charset="0"/>
              </a:rPr>
              <a:t>Agricultural land-</a:t>
            </a:r>
          </a:p>
          <a:p>
            <a:pPr marL="914400" indent="-457200" algn="just">
              <a:buFont typeface="Calibri" panose="020F0502020204030204" pitchFamily="34" charset="0"/>
              <a:buChar char="―"/>
            </a:pPr>
            <a:r>
              <a:rPr lang="en-IN" sz="2000" dirty="0">
                <a:latin typeface="Arial" panose="020B0604020202020204" pitchFamily="34" charset="0"/>
                <a:cs typeface="Arial" panose="020B0604020202020204" pitchFamily="34" charset="0"/>
              </a:rPr>
              <a:t>Definition of capital asset 2(14) – excludes rural agricultural land</a:t>
            </a:r>
          </a:p>
          <a:p>
            <a:pPr algn="just"/>
            <a:r>
              <a:rPr lang="en-IN" sz="2000" dirty="0">
                <a:latin typeface="Arial" panose="020B0604020202020204" pitchFamily="34" charset="0"/>
                <a:cs typeface="Arial" panose="020B0604020202020204" pitchFamily="34" charset="0"/>
              </a:rPr>
              <a:t>Date of adoption of stamp duty –</a:t>
            </a:r>
            <a:r>
              <a:rPr lang="en-US" sz="2000" dirty="0">
                <a:latin typeface="Arial" panose="020B0604020202020204" pitchFamily="34" charset="0"/>
                <a:cs typeface="Arial" panose="020B0604020202020204" pitchFamily="34" charset="0"/>
              </a:rPr>
              <a:t>where the date of agreement fixing the amount of consideration for the transfer&amp; date of registration are not the same- stamp duty value on the date of </a:t>
            </a:r>
            <a:r>
              <a:rPr lang="en-US" sz="2000" u="sng" dirty="0">
                <a:latin typeface="Arial" panose="020B0604020202020204" pitchFamily="34" charset="0"/>
                <a:cs typeface="Arial" panose="020B0604020202020204" pitchFamily="34" charset="0"/>
              </a:rPr>
              <a:t>agreement </a:t>
            </a:r>
            <a:r>
              <a:rPr lang="en-US" sz="2000" dirty="0">
                <a:latin typeface="Arial" panose="020B0604020202020204" pitchFamily="34" charset="0"/>
                <a:cs typeface="Arial" panose="020B0604020202020204" pitchFamily="34" charset="0"/>
              </a:rPr>
              <a:t>may be taken- part of consideration has been paid before the date of agreement </a:t>
            </a:r>
          </a:p>
          <a:p>
            <a:pPr algn="just"/>
            <a:r>
              <a:rPr lang="en-US" sz="2000" dirty="0">
                <a:latin typeface="Arial" panose="020B0604020202020204" pitchFamily="34" charset="0"/>
                <a:cs typeface="Arial" panose="020B0604020202020204" pitchFamily="34" charset="0"/>
              </a:rPr>
              <a:t>Aggregation requirement – </a:t>
            </a:r>
            <a:r>
              <a:rPr lang="en-US" sz="2000" u="sng" dirty="0">
                <a:latin typeface="Arial" panose="020B0604020202020204" pitchFamily="34" charset="0"/>
                <a:cs typeface="Arial" panose="020B0604020202020204" pitchFamily="34" charset="0"/>
              </a:rPr>
              <a:t>not stipulated</a:t>
            </a:r>
          </a:p>
          <a:p>
            <a:pPr marL="914400" indent="-457200" algn="just">
              <a:buFont typeface="Calibri" panose="020F0502020204030204" pitchFamily="34" charset="0"/>
              <a:buChar char="―"/>
            </a:pPr>
            <a:endParaRPr lang="en-IN" sz="2000" dirty="0">
              <a:latin typeface="Arial" panose="020B0604020202020204" pitchFamily="34" charset="0"/>
              <a:cs typeface="Arial" panose="020B0604020202020204" pitchFamily="34" charset="0"/>
            </a:endParaRPr>
          </a:p>
          <a:p>
            <a:pPr marL="457200" indent="-457200" algn="just">
              <a:buFont typeface="Calibri" panose="020F0502020204030204" pitchFamily="34" charset="0"/>
              <a:buChar char="―"/>
            </a:pPr>
            <a:endParaRPr lang="en-IN" sz="2400" dirty="0"/>
          </a:p>
          <a:p>
            <a:pPr marL="457200" indent="0" algn="just">
              <a:buNone/>
            </a:pPr>
            <a:endParaRPr lang="en-IN" sz="2600" dirty="0"/>
          </a:p>
        </p:txBody>
      </p:sp>
      <p:sp>
        <p:nvSpPr>
          <p:cNvPr id="4" name="Title 1">
            <a:extLst>
              <a:ext uri="{FF2B5EF4-FFF2-40B4-BE49-F238E27FC236}">
                <a16:creationId xmlns:a16="http://schemas.microsoft.com/office/drawing/2014/main" id="{8987EC7C-9A14-46BA-A7DB-064707C5B34E}"/>
              </a:ext>
            </a:extLst>
          </p:cNvPr>
          <p:cNvSpPr txBox="1">
            <a:spLocks noGrp="1"/>
          </p:cNvSpPr>
          <p:nvPr>
            <p:ph type="title"/>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3200" b="1" dirty="0">
                <a:latin typeface="Arial" panose="020B0604020202020204" pitchFamily="34" charset="0"/>
                <a:cs typeface="Arial" panose="020B0604020202020204" pitchFamily="34" charset="0"/>
              </a:rPr>
              <a:t>6. Receipt of Immovable property 56 (2)(x)(b) (2/2)</a:t>
            </a:r>
          </a:p>
        </p:txBody>
      </p:sp>
      <p:sp>
        <p:nvSpPr>
          <p:cNvPr id="7" name="Slide Number Placeholder 6">
            <a:extLst>
              <a:ext uri="{FF2B5EF4-FFF2-40B4-BE49-F238E27FC236}">
                <a16:creationId xmlns:a16="http://schemas.microsoft.com/office/drawing/2014/main" id="{328B7E08-072F-43C3-872D-B6E192E317F1}"/>
              </a:ext>
            </a:extLst>
          </p:cNvPr>
          <p:cNvSpPr>
            <a:spLocks noGrp="1"/>
          </p:cNvSpPr>
          <p:nvPr>
            <p:ph type="sldNum" sz="quarter" idx="12"/>
          </p:nvPr>
        </p:nvSpPr>
        <p:spPr/>
        <p:txBody>
          <a:bodyPr/>
          <a:lstStyle/>
          <a:p>
            <a:fld id="{184551E8-1125-4767-8734-F5EA1C8CF950}" type="slidenum">
              <a:rPr lang="en-IN" smtClean="0"/>
              <a:pPr/>
              <a:t>22</a:t>
            </a:fld>
            <a:endParaRPr lang="en-IN"/>
          </a:p>
        </p:txBody>
      </p:sp>
    </p:spTree>
    <p:extLst>
      <p:ext uri="{BB962C8B-B14F-4D97-AF65-F5344CB8AC3E}">
        <p14:creationId xmlns:p14="http://schemas.microsoft.com/office/powerpoint/2010/main" val="477879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0" indent="-457200" algn="just"/>
            <a:r>
              <a:rPr lang="en-IN" sz="2000" dirty="0">
                <a:latin typeface="Arial" panose="020B0604020202020204" pitchFamily="34" charset="0"/>
                <a:cs typeface="Arial" panose="020B0604020202020204" pitchFamily="34" charset="0"/>
              </a:rPr>
              <a:t>For the purpose of S. 56(2)(vii) the term ‘property’ has been defined to mean ‘</a:t>
            </a:r>
            <a:r>
              <a:rPr lang="en-IN" sz="2000" u="sng" dirty="0">
                <a:latin typeface="Arial" panose="020B0604020202020204" pitchFamily="34" charset="0"/>
                <a:cs typeface="Arial" panose="020B0604020202020204" pitchFamily="34" charset="0"/>
              </a:rPr>
              <a:t>capital  asset</a:t>
            </a:r>
            <a:r>
              <a:rPr lang="en-IN" sz="2000" dirty="0">
                <a:latin typeface="Arial" panose="020B0604020202020204" pitchFamily="34" charset="0"/>
                <a:cs typeface="Arial" panose="020B0604020202020204" pitchFamily="34" charset="0"/>
              </a:rPr>
              <a:t>’ of the </a:t>
            </a:r>
            <a:r>
              <a:rPr lang="en-IN" sz="2000" dirty="0" err="1">
                <a:latin typeface="Arial" panose="020B0604020202020204" pitchFamily="34" charset="0"/>
                <a:cs typeface="Arial" panose="020B0604020202020204" pitchFamily="34" charset="0"/>
              </a:rPr>
              <a:t>assessee</a:t>
            </a:r>
            <a:r>
              <a:rPr lang="en-IN" sz="2000" dirty="0">
                <a:latin typeface="Arial" panose="020B0604020202020204" pitchFamily="34" charset="0"/>
                <a:cs typeface="Arial" panose="020B0604020202020204" pitchFamily="34" charset="0"/>
              </a:rPr>
              <a:t>- stock in trade not included </a:t>
            </a:r>
          </a:p>
          <a:p>
            <a:pPr marL="457200" indent="-457200" algn="just"/>
            <a:r>
              <a:rPr lang="en-IN" sz="2000" dirty="0">
                <a:latin typeface="Arial" panose="020B0604020202020204" pitchFamily="34" charset="0"/>
                <a:cs typeface="Arial" panose="020B0604020202020204" pitchFamily="34" charset="0"/>
              </a:rPr>
              <a:t>List is exhaustive – covers specified capital assets- others not covered</a:t>
            </a:r>
          </a:p>
          <a:p>
            <a:pPr marL="457200" indent="-457200" algn="just"/>
            <a:r>
              <a:rPr lang="en-IN" sz="2000" u="sng" dirty="0">
                <a:latin typeface="Arial" panose="020B0604020202020204" pitchFamily="34" charset="0"/>
                <a:cs typeface="Arial" panose="020B0604020202020204" pitchFamily="34" charset="0"/>
              </a:rPr>
              <a:t>Other points</a:t>
            </a:r>
          </a:p>
          <a:p>
            <a:pPr marL="914400" indent="-457200" algn="just">
              <a:buFont typeface="Calibri" panose="020F0502020204030204" pitchFamily="34" charset="0"/>
              <a:buChar char="―"/>
            </a:pPr>
            <a:r>
              <a:rPr lang="en-IN" sz="2000" dirty="0">
                <a:latin typeface="Arial" panose="020B0604020202020204" pitchFamily="34" charset="0"/>
                <a:cs typeface="Arial" panose="020B0604020202020204" pitchFamily="34" charset="0"/>
              </a:rPr>
              <a:t>Aggregation clause – applicable</a:t>
            </a:r>
          </a:p>
          <a:p>
            <a:pPr marL="914400" indent="-457200" algn="just">
              <a:buFont typeface="Calibri" panose="020F0502020204030204" pitchFamily="34" charset="0"/>
              <a:buChar char="―"/>
            </a:pPr>
            <a:r>
              <a:rPr lang="en-IN" sz="2000" dirty="0">
                <a:latin typeface="Arial" panose="020B0604020202020204" pitchFamily="34" charset="0"/>
                <a:cs typeface="Arial" panose="020B0604020202020204" pitchFamily="34" charset="0"/>
              </a:rPr>
              <a:t>What about aggregation under different clauses? – not required </a:t>
            </a:r>
          </a:p>
          <a:p>
            <a:pPr marL="457200" indent="0" algn="just">
              <a:buNone/>
            </a:pPr>
            <a:r>
              <a:rPr lang="en-IN" sz="2600" dirty="0"/>
              <a:t>	</a:t>
            </a:r>
          </a:p>
          <a:p>
            <a:pPr marL="457200" indent="0" algn="just">
              <a:buNone/>
            </a:pPr>
            <a:endParaRPr lang="en-IN" sz="2600" dirty="0"/>
          </a:p>
          <a:p>
            <a:pPr marL="457200" indent="-457200" algn="just"/>
            <a:endParaRPr lang="en-IN" sz="2600" u="sng" dirty="0"/>
          </a:p>
          <a:p>
            <a:pPr marL="457200" indent="-457200" algn="just"/>
            <a:endParaRPr lang="en-IN" dirty="0"/>
          </a:p>
        </p:txBody>
      </p:sp>
      <p:sp>
        <p:nvSpPr>
          <p:cNvPr id="4" name="Title 1">
            <a:extLst>
              <a:ext uri="{FF2B5EF4-FFF2-40B4-BE49-F238E27FC236}">
                <a16:creationId xmlns:a16="http://schemas.microsoft.com/office/drawing/2014/main" id="{8987EC7C-9A14-46BA-A7DB-064707C5B34E}"/>
              </a:ext>
            </a:extLst>
          </p:cNvPr>
          <p:cNvSpPr txBox="1">
            <a:spLocks noGrp="1"/>
          </p:cNvSpPr>
          <p:nvPr>
            <p:ph type="title"/>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3200" b="1" dirty="0">
                <a:latin typeface="Arial" panose="020B0604020202020204" pitchFamily="34" charset="0"/>
                <a:cs typeface="Arial" panose="020B0604020202020204" pitchFamily="34" charset="0"/>
              </a:rPr>
              <a:t>7. Receipt of movable property 56 (2)(x)(c)</a:t>
            </a:r>
          </a:p>
        </p:txBody>
      </p:sp>
      <p:sp>
        <p:nvSpPr>
          <p:cNvPr id="7" name="Slide Number Placeholder 6">
            <a:extLst>
              <a:ext uri="{FF2B5EF4-FFF2-40B4-BE49-F238E27FC236}">
                <a16:creationId xmlns:a16="http://schemas.microsoft.com/office/drawing/2014/main" id="{CB99D020-ADA2-4B7A-81E5-E83D91BC666F}"/>
              </a:ext>
            </a:extLst>
          </p:cNvPr>
          <p:cNvSpPr>
            <a:spLocks noGrp="1"/>
          </p:cNvSpPr>
          <p:nvPr>
            <p:ph type="sldNum" sz="quarter" idx="12"/>
          </p:nvPr>
        </p:nvSpPr>
        <p:spPr/>
        <p:txBody>
          <a:bodyPr/>
          <a:lstStyle/>
          <a:p>
            <a:fld id="{184551E8-1125-4767-8734-F5EA1C8CF950}" type="slidenum">
              <a:rPr lang="en-IN" smtClean="0"/>
              <a:pPr/>
              <a:t>23</a:t>
            </a:fld>
            <a:endParaRPr lang="en-IN"/>
          </a:p>
        </p:txBody>
      </p:sp>
    </p:spTree>
    <p:extLst>
      <p:ext uri="{BB962C8B-B14F-4D97-AF65-F5344CB8AC3E}">
        <p14:creationId xmlns:p14="http://schemas.microsoft.com/office/powerpoint/2010/main" val="4031485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IN" dirty="0"/>
              <a:t>Exclusion List</a:t>
            </a:r>
            <a:endParaRPr lang="en-US" dirty="0"/>
          </a:p>
        </p:txBody>
      </p:sp>
      <p:sp>
        <p:nvSpPr>
          <p:cNvPr id="8" name="Freeform 272"/>
          <p:cNvSpPr>
            <a:spLocks noEditPoints="1"/>
          </p:cNvSpPr>
          <p:nvPr/>
        </p:nvSpPr>
        <p:spPr bwMode="auto">
          <a:xfrm>
            <a:off x="2079695" y="2945575"/>
            <a:ext cx="679168" cy="611441"/>
          </a:xfrm>
          <a:custGeom>
            <a:avLst/>
            <a:gdLst>
              <a:gd name="T0" fmla="*/ 454 w 482"/>
              <a:gd name="T1" fmla="*/ 366 h 414"/>
              <a:gd name="T2" fmla="*/ 460 w 482"/>
              <a:gd name="T3" fmla="*/ 248 h 414"/>
              <a:gd name="T4" fmla="*/ 332 w 482"/>
              <a:gd name="T5" fmla="*/ 224 h 414"/>
              <a:gd name="T6" fmla="*/ 338 w 482"/>
              <a:gd name="T7" fmla="*/ 160 h 414"/>
              <a:gd name="T8" fmla="*/ 324 w 482"/>
              <a:gd name="T9" fmla="*/ 146 h 414"/>
              <a:gd name="T10" fmla="*/ 304 w 482"/>
              <a:gd name="T11" fmla="*/ 108 h 414"/>
              <a:gd name="T12" fmla="*/ 268 w 482"/>
              <a:gd name="T13" fmla="*/ 84 h 414"/>
              <a:gd name="T14" fmla="*/ 254 w 482"/>
              <a:gd name="T15" fmla="*/ 80 h 414"/>
              <a:gd name="T16" fmla="*/ 246 w 482"/>
              <a:gd name="T17" fmla="*/ 66 h 414"/>
              <a:gd name="T18" fmla="*/ 240 w 482"/>
              <a:gd name="T19" fmla="*/ 0 h 414"/>
              <a:gd name="T20" fmla="*/ 228 w 482"/>
              <a:gd name="T21" fmla="*/ 72 h 414"/>
              <a:gd name="T22" fmla="*/ 226 w 482"/>
              <a:gd name="T23" fmla="*/ 80 h 414"/>
              <a:gd name="T24" fmla="*/ 200 w 482"/>
              <a:gd name="T25" fmla="*/ 90 h 414"/>
              <a:gd name="T26" fmla="*/ 170 w 482"/>
              <a:gd name="T27" fmla="*/ 116 h 414"/>
              <a:gd name="T28" fmla="*/ 154 w 482"/>
              <a:gd name="T29" fmla="*/ 152 h 414"/>
              <a:gd name="T30" fmla="*/ 216 w 482"/>
              <a:gd name="T31" fmla="*/ 154 h 414"/>
              <a:gd name="T32" fmla="*/ 216 w 482"/>
              <a:gd name="T33" fmla="*/ 160 h 414"/>
              <a:gd name="T34" fmla="*/ 144 w 482"/>
              <a:gd name="T35" fmla="*/ 180 h 414"/>
              <a:gd name="T36" fmla="*/ 28 w 482"/>
              <a:gd name="T37" fmla="*/ 246 h 414"/>
              <a:gd name="T38" fmla="*/ 28 w 482"/>
              <a:gd name="T39" fmla="*/ 266 h 414"/>
              <a:gd name="T40" fmla="*/ 12 w 482"/>
              <a:gd name="T41" fmla="*/ 388 h 414"/>
              <a:gd name="T42" fmla="*/ 482 w 482"/>
              <a:gd name="T43" fmla="*/ 414 h 414"/>
              <a:gd name="T44" fmla="*/ 274 w 482"/>
              <a:gd name="T45" fmla="*/ 184 h 414"/>
              <a:gd name="T46" fmla="*/ 274 w 482"/>
              <a:gd name="T47" fmla="*/ 216 h 414"/>
              <a:gd name="T48" fmla="*/ 254 w 482"/>
              <a:gd name="T49" fmla="*/ 184 h 414"/>
              <a:gd name="T50" fmla="*/ 230 w 482"/>
              <a:gd name="T51" fmla="*/ 184 h 414"/>
              <a:gd name="T52" fmla="*/ 206 w 482"/>
              <a:gd name="T53" fmla="*/ 216 h 414"/>
              <a:gd name="T54" fmla="*/ 82 w 482"/>
              <a:gd name="T55" fmla="*/ 372 h 414"/>
              <a:gd name="T56" fmla="*/ 82 w 482"/>
              <a:gd name="T57" fmla="*/ 340 h 414"/>
              <a:gd name="T58" fmla="*/ 60 w 482"/>
              <a:gd name="T59" fmla="*/ 312 h 414"/>
              <a:gd name="T60" fmla="*/ 82 w 482"/>
              <a:gd name="T61" fmla="*/ 312 h 414"/>
              <a:gd name="T62" fmla="*/ 104 w 482"/>
              <a:gd name="T63" fmla="*/ 340 h 414"/>
              <a:gd name="T64" fmla="*/ 126 w 482"/>
              <a:gd name="T65" fmla="*/ 312 h 414"/>
              <a:gd name="T66" fmla="*/ 126 w 482"/>
              <a:gd name="T67" fmla="*/ 280 h 414"/>
              <a:gd name="T68" fmla="*/ 316 w 482"/>
              <a:gd name="T69" fmla="*/ 292 h 414"/>
              <a:gd name="T70" fmla="*/ 294 w 482"/>
              <a:gd name="T71" fmla="*/ 292 h 414"/>
              <a:gd name="T72" fmla="*/ 252 w 482"/>
              <a:gd name="T73" fmla="*/ 388 h 414"/>
              <a:gd name="T74" fmla="*/ 230 w 482"/>
              <a:gd name="T75" fmla="*/ 388 h 414"/>
              <a:gd name="T76" fmla="*/ 186 w 482"/>
              <a:gd name="T77" fmla="*/ 292 h 414"/>
              <a:gd name="T78" fmla="*/ 166 w 482"/>
              <a:gd name="T79" fmla="*/ 292 h 414"/>
              <a:gd name="T80" fmla="*/ 240 w 482"/>
              <a:gd name="T81" fmla="*/ 244 h 414"/>
              <a:gd name="T82" fmla="*/ 376 w 482"/>
              <a:gd name="T83" fmla="*/ 372 h 414"/>
              <a:gd name="T84" fmla="*/ 376 w 482"/>
              <a:gd name="T85" fmla="*/ 340 h 414"/>
              <a:gd name="T86" fmla="*/ 354 w 482"/>
              <a:gd name="T87" fmla="*/ 312 h 414"/>
              <a:gd name="T88" fmla="*/ 376 w 482"/>
              <a:gd name="T89" fmla="*/ 312 h 414"/>
              <a:gd name="T90" fmla="*/ 398 w 482"/>
              <a:gd name="T91" fmla="*/ 340 h 414"/>
              <a:gd name="T92" fmla="*/ 422 w 482"/>
              <a:gd name="T93" fmla="*/ 312 h 414"/>
              <a:gd name="T94" fmla="*/ 422 w 482"/>
              <a:gd name="T95" fmla="*/ 280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82" h="414">
                <a:moveTo>
                  <a:pt x="468" y="388"/>
                </a:moveTo>
                <a:lnTo>
                  <a:pt x="468" y="366"/>
                </a:lnTo>
                <a:lnTo>
                  <a:pt x="454" y="366"/>
                </a:lnTo>
                <a:lnTo>
                  <a:pt x="454" y="266"/>
                </a:lnTo>
                <a:lnTo>
                  <a:pt x="460" y="266"/>
                </a:lnTo>
                <a:lnTo>
                  <a:pt x="460" y="248"/>
                </a:lnTo>
                <a:lnTo>
                  <a:pt x="454" y="248"/>
                </a:lnTo>
                <a:lnTo>
                  <a:pt x="454" y="246"/>
                </a:lnTo>
                <a:lnTo>
                  <a:pt x="332" y="224"/>
                </a:lnTo>
                <a:lnTo>
                  <a:pt x="332" y="180"/>
                </a:lnTo>
                <a:lnTo>
                  <a:pt x="338" y="180"/>
                </a:lnTo>
                <a:lnTo>
                  <a:pt x="338" y="160"/>
                </a:lnTo>
                <a:lnTo>
                  <a:pt x="328" y="160"/>
                </a:lnTo>
                <a:lnTo>
                  <a:pt x="328" y="160"/>
                </a:lnTo>
                <a:lnTo>
                  <a:pt x="324" y="146"/>
                </a:lnTo>
                <a:lnTo>
                  <a:pt x="320" y="132"/>
                </a:lnTo>
                <a:lnTo>
                  <a:pt x="314" y="120"/>
                </a:lnTo>
                <a:lnTo>
                  <a:pt x="304" y="108"/>
                </a:lnTo>
                <a:lnTo>
                  <a:pt x="294" y="98"/>
                </a:lnTo>
                <a:lnTo>
                  <a:pt x="282" y="90"/>
                </a:lnTo>
                <a:lnTo>
                  <a:pt x="268" y="84"/>
                </a:lnTo>
                <a:lnTo>
                  <a:pt x="254" y="80"/>
                </a:lnTo>
                <a:lnTo>
                  <a:pt x="254" y="80"/>
                </a:lnTo>
                <a:lnTo>
                  <a:pt x="254" y="80"/>
                </a:lnTo>
                <a:lnTo>
                  <a:pt x="254" y="80"/>
                </a:lnTo>
                <a:lnTo>
                  <a:pt x="252" y="72"/>
                </a:lnTo>
                <a:lnTo>
                  <a:pt x="246" y="66"/>
                </a:lnTo>
                <a:lnTo>
                  <a:pt x="246" y="66"/>
                </a:lnTo>
                <a:lnTo>
                  <a:pt x="240" y="0"/>
                </a:lnTo>
                <a:lnTo>
                  <a:pt x="240" y="0"/>
                </a:lnTo>
                <a:lnTo>
                  <a:pt x="234" y="66"/>
                </a:lnTo>
                <a:lnTo>
                  <a:pt x="234" y="66"/>
                </a:lnTo>
                <a:lnTo>
                  <a:pt x="228" y="72"/>
                </a:lnTo>
                <a:lnTo>
                  <a:pt x="226" y="80"/>
                </a:lnTo>
                <a:lnTo>
                  <a:pt x="226" y="80"/>
                </a:lnTo>
                <a:lnTo>
                  <a:pt x="226" y="80"/>
                </a:lnTo>
                <a:lnTo>
                  <a:pt x="226" y="80"/>
                </a:lnTo>
                <a:lnTo>
                  <a:pt x="212" y="84"/>
                </a:lnTo>
                <a:lnTo>
                  <a:pt x="200" y="90"/>
                </a:lnTo>
                <a:lnTo>
                  <a:pt x="190" y="96"/>
                </a:lnTo>
                <a:lnTo>
                  <a:pt x="178" y="106"/>
                </a:lnTo>
                <a:lnTo>
                  <a:pt x="170" y="116"/>
                </a:lnTo>
                <a:lnTo>
                  <a:pt x="164" y="126"/>
                </a:lnTo>
                <a:lnTo>
                  <a:pt x="158" y="138"/>
                </a:lnTo>
                <a:lnTo>
                  <a:pt x="154" y="152"/>
                </a:lnTo>
                <a:lnTo>
                  <a:pt x="212" y="152"/>
                </a:lnTo>
                <a:lnTo>
                  <a:pt x="212" y="152"/>
                </a:lnTo>
                <a:lnTo>
                  <a:pt x="216" y="154"/>
                </a:lnTo>
                <a:lnTo>
                  <a:pt x="216" y="156"/>
                </a:lnTo>
                <a:lnTo>
                  <a:pt x="216" y="156"/>
                </a:lnTo>
                <a:lnTo>
                  <a:pt x="216" y="160"/>
                </a:lnTo>
                <a:lnTo>
                  <a:pt x="212" y="160"/>
                </a:lnTo>
                <a:lnTo>
                  <a:pt x="144" y="160"/>
                </a:lnTo>
                <a:lnTo>
                  <a:pt x="144" y="180"/>
                </a:lnTo>
                <a:lnTo>
                  <a:pt x="150" y="180"/>
                </a:lnTo>
                <a:lnTo>
                  <a:pt x="150" y="224"/>
                </a:lnTo>
                <a:lnTo>
                  <a:pt x="28" y="246"/>
                </a:lnTo>
                <a:lnTo>
                  <a:pt x="22" y="246"/>
                </a:lnTo>
                <a:lnTo>
                  <a:pt x="22" y="266"/>
                </a:lnTo>
                <a:lnTo>
                  <a:pt x="28" y="266"/>
                </a:lnTo>
                <a:lnTo>
                  <a:pt x="28" y="366"/>
                </a:lnTo>
                <a:lnTo>
                  <a:pt x="12" y="366"/>
                </a:lnTo>
                <a:lnTo>
                  <a:pt x="12" y="388"/>
                </a:lnTo>
                <a:lnTo>
                  <a:pt x="0" y="388"/>
                </a:lnTo>
                <a:lnTo>
                  <a:pt x="0" y="414"/>
                </a:lnTo>
                <a:lnTo>
                  <a:pt x="482" y="414"/>
                </a:lnTo>
                <a:lnTo>
                  <a:pt x="482" y="388"/>
                </a:lnTo>
                <a:lnTo>
                  <a:pt x="468" y="388"/>
                </a:lnTo>
                <a:close/>
                <a:moveTo>
                  <a:pt x="274" y="184"/>
                </a:moveTo>
                <a:lnTo>
                  <a:pt x="296" y="184"/>
                </a:lnTo>
                <a:lnTo>
                  <a:pt x="296" y="216"/>
                </a:lnTo>
                <a:lnTo>
                  <a:pt x="274" y="216"/>
                </a:lnTo>
                <a:lnTo>
                  <a:pt x="274" y="184"/>
                </a:lnTo>
                <a:close/>
                <a:moveTo>
                  <a:pt x="230" y="184"/>
                </a:moveTo>
                <a:lnTo>
                  <a:pt x="254" y="184"/>
                </a:lnTo>
                <a:lnTo>
                  <a:pt x="254" y="216"/>
                </a:lnTo>
                <a:lnTo>
                  <a:pt x="230" y="216"/>
                </a:lnTo>
                <a:lnTo>
                  <a:pt x="230" y="184"/>
                </a:lnTo>
                <a:close/>
                <a:moveTo>
                  <a:pt x="184" y="184"/>
                </a:moveTo>
                <a:lnTo>
                  <a:pt x="206" y="184"/>
                </a:lnTo>
                <a:lnTo>
                  <a:pt x="206" y="216"/>
                </a:lnTo>
                <a:lnTo>
                  <a:pt x="184" y="216"/>
                </a:lnTo>
                <a:lnTo>
                  <a:pt x="184" y="184"/>
                </a:lnTo>
                <a:close/>
                <a:moveTo>
                  <a:pt x="82" y="372"/>
                </a:moveTo>
                <a:lnTo>
                  <a:pt x="60" y="372"/>
                </a:lnTo>
                <a:lnTo>
                  <a:pt x="60" y="340"/>
                </a:lnTo>
                <a:lnTo>
                  <a:pt x="82" y="340"/>
                </a:lnTo>
                <a:lnTo>
                  <a:pt x="82" y="372"/>
                </a:lnTo>
                <a:close/>
                <a:moveTo>
                  <a:pt x="82" y="312"/>
                </a:moveTo>
                <a:lnTo>
                  <a:pt x="60" y="312"/>
                </a:lnTo>
                <a:lnTo>
                  <a:pt x="60" y="280"/>
                </a:lnTo>
                <a:lnTo>
                  <a:pt x="82" y="280"/>
                </a:lnTo>
                <a:lnTo>
                  <a:pt x="82" y="312"/>
                </a:lnTo>
                <a:close/>
                <a:moveTo>
                  <a:pt x="126" y="372"/>
                </a:moveTo>
                <a:lnTo>
                  <a:pt x="104" y="372"/>
                </a:lnTo>
                <a:lnTo>
                  <a:pt x="104" y="340"/>
                </a:lnTo>
                <a:lnTo>
                  <a:pt x="126" y="340"/>
                </a:lnTo>
                <a:lnTo>
                  <a:pt x="126" y="372"/>
                </a:lnTo>
                <a:close/>
                <a:moveTo>
                  <a:pt x="126" y="312"/>
                </a:moveTo>
                <a:lnTo>
                  <a:pt x="104" y="312"/>
                </a:lnTo>
                <a:lnTo>
                  <a:pt x="104" y="280"/>
                </a:lnTo>
                <a:lnTo>
                  <a:pt x="126" y="280"/>
                </a:lnTo>
                <a:lnTo>
                  <a:pt x="126" y="312"/>
                </a:lnTo>
                <a:close/>
                <a:moveTo>
                  <a:pt x="332" y="292"/>
                </a:moveTo>
                <a:lnTo>
                  <a:pt x="316" y="292"/>
                </a:lnTo>
                <a:lnTo>
                  <a:pt x="316" y="388"/>
                </a:lnTo>
                <a:lnTo>
                  <a:pt x="294" y="388"/>
                </a:lnTo>
                <a:lnTo>
                  <a:pt x="294" y="292"/>
                </a:lnTo>
                <a:lnTo>
                  <a:pt x="272" y="292"/>
                </a:lnTo>
                <a:lnTo>
                  <a:pt x="272" y="388"/>
                </a:lnTo>
                <a:lnTo>
                  <a:pt x="252" y="388"/>
                </a:lnTo>
                <a:lnTo>
                  <a:pt x="252" y="292"/>
                </a:lnTo>
                <a:lnTo>
                  <a:pt x="230" y="292"/>
                </a:lnTo>
                <a:lnTo>
                  <a:pt x="230" y="388"/>
                </a:lnTo>
                <a:lnTo>
                  <a:pt x="208" y="388"/>
                </a:lnTo>
                <a:lnTo>
                  <a:pt x="208" y="292"/>
                </a:lnTo>
                <a:lnTo>
                  <a:pt x="186" y="292"/>
                </a:lnTo>
                <a:lnTo>
                  <a:pt x="186" y="388"/>
                </a:lnTo>
                <a:lnTo>
                  <a:pt x="166" y="388"/>
                </a:lnTo>
                <a:lnTo>
                  <a:pt x="166" y="292"/>
                </a:lnTo>
                <a:lnTo>
                  <a:pt x="150" y="292"/>
                </a:lnTo>
                <a:lnTo>
                  <a:pt x="150" y="274"/>
                </a:lnTo>
                <a:lnTo>
                  <a:pt x="240" y="244"/>
                </a:lnTo>
                <a:lnTo>
                  <a:pt x="332" y="274"/>
                </a:lnTo>
                <a:lnTo>
                  <a:pt x="332" y="292"/>
                </a:lnTo>
                <a:close/>
                <a:moveTo>
                  <a:pt x="376" y="372"/>
                </a:moveTo>
                <a:lnTo>
                  <a:pt x="354" y="372"/>
                </a:lnTo>
                <a:lnTo>
                  <a:pt x="354" y="340"/>
                </a:lnTo>
                <a:lnTo>
                  <a:pt x="376" y="340"/>
                </a:lnTo>
                <a:lnTo>
                  <a:pt x="376" y="372"/>
                </a:lnTo>
                <a:close/>
                <a:moveTo>
                  <a:pt x="376" y="312"/>
                </a:moveTo>
                <a:lnTo>
                  <a:pt x="354" y="312"/>
                </a:lnTo>
                <a:lnTo>
                  <a:pt x="354" y="280"/>
                </a:lnTo>
                <a:lnTo>
                  <a:pt x="376" y="280"/>
                </a:lnTo>
                <a:lnTo>
                  <a:pt x="376" y="312"/>
                </a:lnTo>
                <a:close/>
                <a:moveTo>
                  <a:pt x="422" y="372"/>
                </a:moveTo>
                <a:lnTo>
                  <a:pt x="398" y="372"/>
                </a:lnTo>
                <a:lnTo>
                  <a:pt x="398" y="340"/>
                </a:lnTo>
                <a:lnTo>
                  <a:pt x="422" y="340"/>
                </a:lnTo>
                <a:lnTo>
                  <a:pt x="422" y="372"/>
                </a:lnTo>
                <a:close/>
                <a:moveTo>
                  <a:pt x="422" y="312"/>
                </a:moveTo>
                <a:lnTo>
                  <a:pt x="398" y="312"/>
                </a:lnTo>
                <a:lnTo>
                  <a:pt x="398" y="280"/>
                </a:lnTo>
                <a:lnTo>
                  <a:pt x="422" y="280"/>
                </a:lnTo>
                <a:lnTo>
                  <a:pt x="422" y="312"/>
                </a:lnTo>
                <a:close/>
              </a:path>
            </a:pathLst>
          </a:custGeom>
          <a:solidFill>
            <a:srgbClr val="FFFFFF"/>
          </a:solidFill>
          <a:ln>
            <a:noFill/>
          </a:ln>
          <a:extLst/>
        </p:spPr>
        <p:txBody>
          <a:bodyPr vert="horz" wrap="square" lIns="89885" tIns="44943" rIns="89885" bIns="44943" numCol="1" anchor="t" anchorCtr="0" compatLnSpc="1">
            <a:prstTxWarp prst="textNoShape">
              <a:avLst/>
            </a:prstTxWarp>
          </a:bodyPr>
          <a:lstStyle/>
          <a:p>
            <a:pPr defTabSz="898905">
              <a:defRPr/>
            </a:pPr>
            <a:endParaRPr lang="en-GB" sz="1853" kern="0" dirty="0">
              <a:solidFill>
                <a:srgbClr val="000000"/>
              </a:solidFill>
              <a:latin typeface="Arial" charset="0"/>
              <a:cs typeface="Arial" charset="0"/>
            </a:endParaRPr>
          </a:p>
        </p:txBody>
      </p:sp>
    </p:spTree>
    <p:extLst>
      <p:ext uri="{BB962C8B-B14F-4D97-AF65-F5344CB8AC3E}">
        <p14:creationId xmlns:p14="http://schemas.microsoft.com/office/powerpoint/2010/main" val="95164217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algn="l"/>
            <a:r>
              <a:rPr lang="en-IN" sz="3200" b="1" dirty="0">
                <a:latin typeface="Arial" panose="020B0604020202020204" pitchFamily="34" charset="0"/>
                <a:cs typeface="Arial" panose="020B0604020202020204" pitchFamily="34" charset="0"/>
              </a:rPr>
              <a:t>Section 56(2)(x)- Exclusion list (1/6)</a:t>
            </a:r>
          </a:p>
        </p:txBody>
      </p:sp>
      <p:sp>
        <p:nvSpPr>
          <p:cNvPr id="3" name="Content Placeholder 2"/>
          <p:cNvSpPr>
            <a:spLocks noGrp="1"/>
          </p:cNvSpPr>
          <p:nvPr>
            <p:ph idx="1"/>
          </p:nvPr>
        </p:nvSpPr>
        <p:spPr>
          <a:xfrm>
            <a:off x="457200" y="1268760"/>
            <a:ext cx="8229600" cy="5589240"/>
          </a:xfrm>
        </p:spPr>
        <p:txBody>
          <a:bodyPr>
            <a:normAutofit fontScale="70000" lnSpcReduction="20000"/>
          </a:bodyPr>
          <a:lstStyle/>
          <a:p>
            <a:pPr marL="457200" lvl="0" indent="-457200"/>
            <a:r>
              <a:rPr lang="en-IN" sz="2900" dirty="0">
                <a:latin typeface="Arial" panose="020B0604020202020204" pitchFamily="34" charset="0"/>
                <a:cs typeface="Arial" panose="020B0604020202020204" pitchFamily="34" charset="0"/>
              </a:rPr>
              <a:t>Exclusion list :</a:t>
            </a:r>
          </a:p>
          <a:p>
            <a:pPr marL="914400" lvl="1" indent="-457200">
              <a:buNone/>
            </a:pPr>
            <a:r>
              <a:rPr lang="en-IN" sz="2900" dirty="0">
                <a:latin typeface="Arial" panose="020B0604020202020204" pitchFamily="34" charset="0"/>
                <a:cs typeface="Arial" panose="020B0604020202020204" pitchFamily="34" charset="0"/>
              </a:rPr>
              <a:t>1. Relative (same as Explanation to clause (vii) to sec 56)</a:t>
            </a:r>
          </a:p>
          <a:p>
            <a:pPr marL="1371600" lvl="1" indent="-457200">
              <a:buFont typeface="Wingdings" panose="05000000000000000000" pitchFamily="2" charset="2"/>
              <a:buChar char="ü"/>
            </a:pPr>
            <a:r>
              <a:rPr lang="en-IN" sz="2900" dirty="0">
                <a:latin typeface="Arial" panose="020B0604020202020204" pitchFamily="34" charset="0"/>
                <a:cs typeface="Arial" panose="020B0604020202020204" pitchFamily="34" charset="0"/>
              </a:rPr>
              <a:t>In case of individual</a:t>
            </a:r>
          </a:p>
          <a:p>
            <a:pPr marL="1828800" lvl="1" indent="-457200">
              <a:buAutoNum type="arabicPeriod"/>
            </a:pPr>
            <a:r>
              <a:rPr lang="en-IN" sz="2900" dirty="0">
                <a:latin typeface="Arial" panose="020B0604020202020204" pitchFamily="34" charset="0"/>
                <a:cs typeface="Arial" panose="020B0604020202020204" pitchFamily="34" charset="0"/>
              </a:rPr>
              <a:t>Spouse</a:t>
            </a:r>
          </a:p>
          <a:p>
            <a:pPr marL="1828800" lvl="1" indent="-457200">
              <a:buAutoNum type="arabicPeriod"/>
            </a:pPr>
            <a:r>
              <a:rPr lang="en-IN" sz="2900" dirty="0">
                <a:latin typeface="Arial" panose="020B0604020202020204" pitchFamily="34" charset="0"/>
                <a:cs typeface="Arial" panose="020B0604020202020204" pitchFamily="34" charset="0"/>
              </a:rPr>
              <a:t>Brother/Sister</a:t>
            </a:r>
          </a:p>
          <a:p>
            <a:pPr marL="1828800" lvl="1" indent="-457200">
              <a:buAutoNum type="arabicPeriod"/>
            </a:pPr>
            <a:r>
              <a:rPr lang="en-IN" sz="2900" dirty="0">
                <a:latin typeface="Arial" panose="020B0604020202020204" pitchFamily="34" charset="0"/>
                <a:cs typeface="Arial" panose="020B0604020202020204" pitchFamily="34" charset="0"/>
              </a:rPr>
              <a:t>Brother/sister of the spouse</a:t>
            </a:r>
          </a:p>
          <a:p>
            <a:pPr marL="1828800" lvl="1" indent="-457200">
              <a:buAutoNum type="arabicPeriod"/>
            </a:pPr>
            <a:r>
              <a:rPr lang="en-IN" sz="2900" dirty="0">
                <a:latin typeface="Arial" panose="020B0604020202020204" pitchFamily="34" charset="0"/>
                <a:cs typeface="Arial" panose="020B0604020202020204" pitchFamily="34" charset="0"/>
              </a:rPr>
              <a:t>Brother/ Sister of either of the parents</a:t>
            </a:r>
          </a:p>
          <a:p>
            <a:pPr marL="1828800" lvl="1" indent="-457200">
              <a:buAutoNum type="arabicPeriod"/>
            </a:pPr>
            <a:r>
              <a:rPr lang="en-IN" sz="2900" dirty="0">
                <a:latin typeface="Arial" panose="020B0604020202020204" pitchFamily="34" charset="0"/>
                <a:cs typeface="Arial" panose="020B0604020202020204" pitchFamily="34" charset="0"/>
              </a:rPr>
              <a:t>Lineal ascendants/ descendant of individual and of spouse</a:t>
            </a:r>
          </a:p>
          <a:p>
            <a:pPr marL="1828800" lvl="1" indent="-457200">
              <a:buAutoNum type="arabicPeriod"/>
            </a:pPr>
            <a:r>
              <a:rPr lang="en-IN" sz="2900" dirty="0">
                <a:latin typeface="Arial" panose="020B0604020202020204" pitchFamily="34" charset="0"/>
                <a:cs typeface="Arial" panose="020B0604020202020204" pitchFamily="34" charset="0"/>
              </a:rPr>
              <a:t>Spouse of persons from 2 to 5</a:t>
            </a:r>
          </a:p>
          <a:p>
            <a:pPr marL="1371600" lvl="1" indent="-457200">
              <a:buFont typeface="Wingdings" panose="05000000000000000000" pitchFamily="2" charset="2"/>
              <a:buChar char="ü"/>
            </a:pPr>
            <a:r>
              <a:rPr lang="en-IN" sz="2900" dirty="0">
                <a:latin typeface="Arial" panose="020B0604020202020204" pitchFamily="34" charset="0"/>
                <a:cs typeface="Arial" panose="020B0604020202020204" pitchFamily="34" charset="0"/>
              </a:rPr>
              <a:t> In case of HUF---- any member</a:t>
            </a:r>
          </a:p>
          <a:p>
            <a:pPr marL="914400" lvl="1" indent="0">
              <a:buNone/>
            </a:pPr>
            <a:r>
              <a:rPr lang="en-IN" sz="2900" dirty="0">
                <a:latin typeface="Arial" panose="020B0604020202020204" pitchFamily="34" charset="0"/>
                <a:cs typeface="Arial" panose="020B0604020202020204" pitchFamily="34" charset="0"/>
              </a:rPr>
              <a:t>	</a:t>
            </a:r>
          </a:p>
          <a:p>
            <a:pPr marL="914400" indent="-457200" algn="just">
              <a:buFont typeface="Wingdings" panose="05000000000000000000" pitchFamily="2" charset="2"/>
              <a:buChar char="ü"/>
            </a:pPr>
            <a:r>
              <a:rPr lang="en-IN" sz="2900" dirty="0">
                <a:latin typeface="Arial" panose="020B0604020202020204" pitchFamily="34" charset="0"/>
                <a:cs typeface="Arial" panose="020B0604020202020204" pitchFamily="34" charset="0"/>
              </a:rPr>
              <a:t>Mother’s sister’s son – </a:t>
            </a:r>
            <a:r>
              <a:rPr lang="en-IN" sz="2900" u="sng" dirty="0">
                <a:latin typeface="Arial" panose="020B0604020202020204" pitchFamily="34" charset="0"/>
                <a:cs typeface="Arial" panose="020B0604020202020204" pitchFamily="34" charset="0"/>
              </a:rPr>
              <a:t>not a relative -</a:t>
            </a:r>
            <a:r>
              <a:rPr lang="en-IN" sz="2900" dirty="0" err="1">
                <a:latin typeface="Arial" panose="020B0604020202020204" pitchFamily="34" charset="0"/>
                <a:cs typeface="Arial" panose="020B0604020202020204" pitchFamily="34" charset="0"/>
              </a:rPr>
              <a:t>Asst</a:t>
            </a:r>
            <a:r>
              <a:rPr lang="en-IN" sz="2900" dirty="0">
                <a:latin typeface="Arial" panose="020B0604020202020204" pitchFamily="34" charset="0"/>
                <a:cs typeface="Arial" panose="020B0604020202020204" pitchFamily="34" charset="0"/>
              </a:rPr>
              <a:t> CIT v. </a:t>
            </a:r>
            <a:r>
              <a:rPr lang="en-IN" sz="2900" dirty="0" err="1">
                <a:latin typeface="Arial" panose="020B0604020202020204" pitchFamily="34" charset="0"/>
                <a:cs typeface="Arial" panose="020B0604020202020204" pitchFamily="34" charset="0"/>
              </a:rPr>
              <a:t>Masanam</a:t>
            </a:r>
            <a:r>
              <a:rPr lang="en-IN" sz="2900" dirty="0">
                <a:latin typeface="Arial" panose="020B0604020202020204" pitchFamily="34" charset="0"/>
                <a:cs typeface="Arial" panose="020B0604020202020204" pitchFamily="34" charset="0"/>
              </a:rPr>
              <a:t> </a:t>
            </a:r>
            <a:r>
              <a:rPr lang="en-IN" sz="2900" dirty="0" err="1">
                <a:latin typeface="Arial" panose="020B0604020202020204" pitchFamily="34" charset="0"/>
                <a:cs typeface="Arial" panose="020B0604020202020204" pitchFamily="34" charset="0"/>
              </a:rPr>
              <a:t>Veerakumar</a:t>
            </a:r>
            <a:r>
              <a:rPr lang="en-IN" sz="2900" dirty="0">
                <a:latin typeface="Arial" panose="020B0604020202020204" pitchFamily="34" charset="0"/>
                <a:cs typeface="Arial" panose="020B0604020202020204" pitchFamily="34" charset="0"/>
              </a:rPr>
              <a:t> [2013] 34 taxmann.com 267/143 ITD 664 (Chennai- </a:t>
            </a:r>
            <a:r>
              <a:rPr lang="en-IN" sz="2900" dirty="0" err="1">
                <a:latin typeface="Arial" panose="020B0604020202020204" pitchFamily="34" charset="0"/>
                <a:cs typeface="Arial" panose="020B0604020202020204" pitchFamily="34" charset="0"/>
              </a:rPr>
              <a:t>Trib</a:t>
            </a:r>
            <a:r>
              <a:rPr lang="en-IN" sz="2900" dirty="0">
                <a:latin typeface="Arial" panose="020B0604020202020204" pitchFamily="34" charset="0"/>
                <a:cs typeface="Arial" panose="020B0604020202020204" pitchFamily="34" charset="0"/>
              </a:rPr>
              <a:t>)</a:t>
            </a:r>
          </a:p>
          <a:p>
            <a:pPr marL="914400" indent="-457200" algn="just">
              <a:buFont typeface="Wingdings" panose="05000000000000000000" pitchFamily="2" charset="2"/>
              <a:buChar char="ü"/>
            </a:pPr>
            <a:endParaRPr lang="en-IN" sz="2900" dirty="0">
              <a:latin typeface="Arial" panose="020B0604020202020204" pitchFamily="34" charset="0"/>
              <a:cs typeface="Arial" panose="020B0604020202020204" pitchFamily="34" charset="0"/>
            </a:endParaRPr>
          </a:p>
          <a:p>
            <a:pPr marL="914400" indent="-457200" algn="just"/>
            <a:endParaRPr lang="en-IN" sz="2000" u="sng" dirty="0">
              <a:latin typeface="Arial" panose="020B0604020202020204" pitchFamily="34" charset="0"/>
              <a:cs typeface="Arial" panose="020B0604020202020204" pitchFamily="34" charset="0"/>
            </a:endParaRPr>
          </a:p>
          <a:p>
            <a:pPr marL="457200" indent="0" algn="just">
              <a:buNone/>
            </a:pPr>
            <a:r>
              <a:rPr lang="en-IN" sz="2600" dirty="0"/>
              <a:t>	</a:t>
            </a:r>
          </a:p>
          <a:p>
            <a:pPr marL="0" lvl="1" indent="0">
              <a:buNone/>
            </a:pPr>
            <a:r>
              <a:rPr lang="en-IN" sz="2000" dirty="0">
                <a:latin typeface="Arial" panose="020B0604020202020204" pitchFamily="34" charset="0"/>
                <a:cs typeface="Arial" panose="020B0604020202020204" pitchFamily="34" charset="0"/>
              </a:rPr>
              <a:t>		   </a:t>
            </a:r>
          </a:p>
          <a:p>
            <a:pPr marL="0" indent="0">
              <a:buNone/>
            </a:pPr>
            <a:endParaRPr lang="en-IN" dirty="0"/>
          </a:p>
        </p:txBody>
      </p:sp>
      <p:sp>
        <p:nvSpPr>
          <p:cNvPr id="7" name="Slide Number Placeholder 6">
            <a:extLst>
              <a:ext uri="{FF2B5EF4-FFF2-40B4-BE49-F238E27FC236}">
                <a16:creationId xmlns:a16="http://schemas.microsoft.com/office/drawing/2014/main" id="{E08D6BC8-B7EA-4595-AE6A-93DE6E531118}"/>
              </a:ext>
            </a:extLst>
          </p:cNvPr>
          <p:cNvSpPr>
            <a:spLocks noGrp="1"/>
          </p:cNvSpPr>
          <p:nvPr>
            <p:ph type="sldNum" sz="quarter" idx="12"/>
          </p:nvPr>
        </p:nvSpPr>
        <p:spPr/>
        <p:txBody>
          <a:bodyPr/>
          <a:lstStyle/>
          <a:p>
            <a:fld id="{184551E8-1125-4767-8734-F5EA1C8CF950}" type="slidenum">
              <a:rPr lang="en-IN" smtClean="0"/>
              <a:pPr/>
              <a:t>25</a:t>
            </a:fld>
            <a:endParaRPr lang="en-IN"/>
          </a:p>
        </p:txBody>
      </p:sp>
    </p:spTree>
    <p:extLst>
      <p:ext uri="{BB962C8B-B14F-4D97-AF65-F5344CB8AC3E}">
        <p14:creationId xmlns:p14="http://schemas.microsoft.com/office/powerpoint/2010/main" val="1538647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33099"/>
          </a:xfrm>
        </p:spPr>
        <p:txBody>
          <a:bodyPr>
            <a:normAutofit/>
          </a:bodyPr>
          <a:lstStyle/>
          <a:p>
            <a:pPr algn="l"/>
            <a:r>
              <a:rPr lang="en-IN" sz="3200" b="1" dirty="0">
                <a:latin typeface="Arial" panose="020B0604020202020204" pitchFamily="34" charset="0"/>
                <a:cs typeface="Arial" panose="020B0604020202020204" pitchFamily="34" charset="0"/>
              </a:rPr>
              <a:t>Section 56(2)(x)- Exclusion list (2/6)</a:t>
            </a:r>
          </a:p>
        </p:txBody>
      </p:sp>
      <p:sp>
        <p:nvSpPr>
          <p:cNvPr id="3" name="Content Placeholder 2"/>
          <p:cNvSpPr>
            <a:spLocks noGrp="1"/>
          </p:cNvSpPr>
          <p:nvPr>
            <p:ph idx="1"/>
          </p:nvPr>
        </p:nvSpPr>
        <p:spPr>
          <a:xfrm>
            <a:off x="457200" y="1268759"/>
            <a:ext cx="8229600" cy="5452715"/>
          </a:xfrm>
        </p:spPr>
        <p:txBody>
          <a:bodyPr>
            <a:normAutofit/>
          </a:bodyPr>
          <a:lstStyle/>
          <a:p>
            <a:pPr marL="914400" indent="-457200" algn="just">
              <a:buFont typeface="Wingdings" panose="05000000000000000000" pitchFamily="2" charset="2"/>
              <a:buChar char="ü"/>
            </a:pPr>
            <a:r>
              <a:rPr lang="en-IN" sz="2000" dirty="0">
                <a:latin typeface="Arial" panose="020B0604020202020204" pitchFamily="34" charset="0"/>
                <a:cs typeface="Arial" panose="020B0604020202020204" pitchFamily="34" charset="0"/>
              </a:rPr>
              <a:t>Relative of Karta of HUF – is </a:t>
            </a:r>
            <a:r>
              <a:rPr lang="en-IN" sz="2000" u="sng" dirty="0">
                <a:latin typeface="Arial" panose="020B0604020202020204" pitchFamily="34" charset="0"/>
                <a:cs typeface="Arial" panose="020B0604020202020204" pitchFamily="34" charset="0"/>
              </a:rPr>
              <a:t>a relative </a:t>
            </a:r>
            <a:r>
              <a:rPr lang="en-IN" sz="2000" dirty="0" err="1">
                <a:latin typeface="Arial" panose="020B0604020202020204" pitchFamily="34" charset="0"/>
                <a:cs typeface="Arial" panose="020B0604020202020204" pitchFamily="34" charset="0"/>
              </a:rPr>
              <a:t>Harshadbhai</a:t>
            </a:r>
            <a:r>
              <a:rPr lang="en-IN" sz="2000" dirty="0">
                <a:latin typeface="Arial" panose="020B0604020202020204" pitchFamily="34" charset="0"/>
                <a:cs typeface="Arial" panose="020B0604020202020204" pitchFamily="34" charset="0"/>
              </a:rPr>
              <a:t> </a:t>
            </a:r>
            <a:r>
              <a:rPr lang="en-IN" sz="2000" dirty="0" err="1">
                <a:latin typeface="Arial" panose="020B0604020202020204" pitchFamily="34" charset="0"/>
                <a:cs typeface="Arial" panose="020B0604020202020204" pitchFamily="34" charset="0"/>
              </a:rPr>
              <a:t>Dahyalal</a:t>
            </a:r>
            <a:r>
              <a:rPr lang="en-IN" sz="2000" dirty="0">
                <a:latin typeface="Arial" panose="020B0604020202020204" pitchFamily="34" charset="0"/>
                <a:cs typeface="Arial" panose="020B0604020202020204" pitchFamily="34" charset="0"/>
              </a:rPr>
              <a:t> </a:t>
            </a:r>
            <a:r>
              <a:rPr lang="en-IN" sz="2000" dirty="0" err="1">
                <a:latin typeface="Arial" panose="020B0604020202020204" pitchFamily="34" charset="0"/>
                <a:cs typeface="Arial" panose="020B0604020202020204" pitchFamily="34" charset="0"/>
              </a:rPr>
              <a:t>Vaidhya</a:t>
            </a:r>
            <a:r>
              <a:rPr lang="en-IN" sz="2000" dirty="0">
                <a:latin typeface="Arial" panose="020B0604020202020204" pitchFamily="34" charset="0"/>
                <a:cs typeface="Arial" panose="020B0604020202020204" pitchFamily="34" charset="0"/>
              </a:rPr>
              <a:t> (HUF) v. ITO </a:t>
            </a:r>
          </a:p>
          <a:p>
            <a:pPr marL="457200" indent="0" algn="just">
              <a:buNone/>
            </a:pPr>
            <a:r>
              <a:rPr lang="en-IN" sz="2000" dirty="0">
                <a:latin typeface="Arial" panose="020B0604020202020204" pitchFamily="34" charset="0"/>
                <a:cs typeface="Arial" panose="020B0604020202020204" pitchFamily="34" charset="0"/>
              </a:rPr>
              <a:t>	[2013] 	33 taxmann.com 483/144 ITD 605  (</a:t>
            </a:r>
            <a:r>
              <a:rPr lang="en-IN" sz="2000" dirty="0" err="1">
                <a:latin typeface="Arial" panose="020B0604020202020204" pitchFamily="34" charset="0"/>
                <a:cs typeface="Arial" panose="020B0604020202020204" pitchFamily="34" charset="0"/>
              </a:rPr>
              <a:t>Ahd</a:t>
            </a:r>
            <a:r>
              <a:rPr lang="en-IN" sz="2000" dirty="0">
                <a:latin typeface="Arial" panose="020B0604020202020204" pitchFamily="34" charset="0"/>
                <a:cs typeface="Arial" panose="020B0604020202020204" pitchFamily="34" charset="0"/>
              </a:rPr>
              <a:t>- Trib.)</a:t>
            </a:r>
          </a:p>
          <a:p>
            <a:pPr marL="914400" indent="-457200" algn="just">
              <a:buFont typeface="Wingdings" panose="05000000000000000000" pitchFamily="2" charset="2"/>
              <a:buChar char="ü"/>
            </a:pPr>
            <a:r>
              <a:rPr lang="en-IN" sz="2000" dirty="0">
                <a:latin typeface="Arial" panose="020B0604020202020204" pitchFamily="34" charset="0"/>
                <a:cs typeface="Arial" panose="020B0604020202020204" pitchFamily="34" charset="0"/>
              </a:rPr>
              <a:t>In case of minors, relationship of donor should be with </a:t>
            </a:r>
            <a:r>
              <a:rPr lang="en-IN" sz="2000" u="sng" dirty="0">
                <a:latin typeface="Arial" panose="020B0604020202020204" pitchFamily="34" charset="0"/>
                <a:cs typeface="Arial" panose="020B0604020202020204" pitchFamily="34" charset="0"/>
              </a:rPr>
              <a:t>reference to the minor </a:t>
            </a:r>
            <a:r>
              <a:rPr lang="en-IN" sz="2000" dirty="0">
                <a:latin typeface="Arial" panose="020B0604020202020204" pitchFamily="34" charset="0"/>
                <a:cs typeface="Arial" panose="020B0604020202020204" pitchFamily="34" charset="0"/>
              </a:rPr>
              <a:t>who is to be treated as an ‘individual’ and not his parents </a:t>
            </a:r>
          </a:p>
          <a:p>
            <a:pPr marL="457200" indent="0" algn="just">
              <a:buNone/>
            </a:pPr>
            <a:r>
              <a:rPr lang="en-IN" sz="2000" dirty="0">
                <a:latin typeface="Arial" panose="020B0604020202020204" pitchFamily="34" charset="0"/>
                <a:cs typeface="Arial" panose="020B0604020202020204" pitchFamily="34" charset="0"/>
              </a:rPr>
              <a:t>	</a:t>
            </a:r>
            <a:r>
              <a:rPr lang="en-IN" sz="2000" dirty="0" err="1">
                <a:latin typeface="Arial" panose="020B0604020202020204" pitchFamily="34" charset="0"/>
                <a:cs typeface="Arial" panose="020B0604020202020204" pitchFamily="34" charset="0"/>
              </a:rPr>
              <a:t>Asstt</a:t>
            </a:r>
            <a:r>
              <a:rPr lang="en-IN" sz="2000" dirty="0">
                <a:latin typeface="Arial" panose="020B0604020202020204" pitchFamily="34" charset="0"/>
                <a:cs typeface="Arial" panose="020B0604020202020204" pitchFamily="34" charset="0"/>
              </a:rPr>
              <a:t>. CIT v. Lucky </a:t>
            </a:r>
            <a:r>
              <a:rPr lang="en-IN" sz="2000" dirty="0" err="1">
                <a:latin typeface="Arial" panose="020B0604020202020204" pitchFamily="34" charset="0"/>
                <a:cs typeface="Arial" panose="020B0604020202020204" pitchFamily="34" charset="0"/>
              </a:rPr>
              <a:t>Pamnani</a:t>
            </a:r>
            <a:r>
              <a:rPr lang="en-IN" sz="2000" dirty="0">
                <a:latin typeface="Arial" panose="020B0604020202020204" pitchFamily="34" charset="0"/>
                <a:cs typeface="Arial" panose="020B0604020202020204" pitchFamily="34" charset="0"/>
              </a:rPr>
              <a:t> </a:t>
            </a:r>
          </a:p>
          <a:p>
            <a:pPr marL="457200" indent="0" algn="just">
              <a:buNone/>
            </a:pPr>
            <a:r>
              <a:rPr lang="en-IN" sz="2000" dirty="0">
                <a:latin typeface="Arial" panose="020B0604020202020204" pitchFamily="34" charset="0"/>
                <a:cs typeface="Arial" panose="020B0604020202020204" pitchFamily="34" charset="0"/>
              </a:rPr>
              <a:t>	[2011] 9 taxmann.com 146 (Mum-Trib.)</a:t>
            </a:r>
          </a:p>
          <a:p>
            <a:pPr marL="457200" indent="0" algn="just">
              <a:buNone/>
            </a:pPr>
            <a:r>
              <a:rPr lang="en-IN" sz="2000" dirty="0">
                <a:latin typeface="Arial" panose="020B0604020202020204" pitchFamily="34" charset="0"/>
                <a:cs typeface="Arial" panose="020B0604020202020204" pitchFamily="34" charset="0"/>
              </a:rPr>
              <a:t> </a:t>
            </a:r>
          </a:p>
          <a:p>
            <a:pPr marL="457200" indent="0" algn="just">
              <a:buNone/>
            </a:pPr>
            <a:endParaRPr lang="en-IN" sz="2000" u="sng" dirty="0">
              <a:latin typeface="Arial" panose="020B0604020202020204" pitchFamily="34" charset="0"/>
              <a:cs typeface="Arial" panose="020B0604020202020204" pitchFamily="34" charset="0"/>
            </a:endParaRPr>
          </a:p>
          <a:p>
            <a:pPr marL="914400" indent="-457200" algn="just">
              <a:buFont typeface="Wingdings" panose="05000000000000000000" pitchFamily="2" charset="2"/>
              <a:buChar char="ü"/>
            </a:pPr>
            <a:endParaRPr lang="en-IN" sz="2000" u="sng" dirty="0">
              <a:latin typeface="Arial" panose="020B0604020202020204" pitchFamily="34" charset="0"/>
              <a:cs typeface="Arial" panose="020B0604020202020204" pitchFamily="34" charset="0"/>
            </a:endParaRPr>
          </a:p>
          <a:p>
            <a:pPr marL="914400" indent="-457200" algn="just">
              <a:buFont typeface="Wingdings" panose="05000000000000000000" pitchFamily="2" charset="2"/>
              <a:buChar char="ü"/>
            </a:pPr>
            <a:endParaRPr lang="en-IN" sz="2000" u="sng" dirty="0">
              <a:latin typeface="Arial" panose="020B0604020202020204" pitchFamily="34" charset="0"/>
              <a:cs typeface="Arial" panose="020B0604020202020204" pitchFamily="34" charset="0"/>
            </a:endParaRPr>
          </a:p>
          <a:p>
            <a:pPr marL="457200" indent="0" algn="just">
              <a:buNone/>
            </a:pPr>
            <a:r>
              <a:rPr lang="en-IN" sz="2000" dirty="0">
                <a:latin typeface="Arial" panose="020B0604020202020204" pitchFamily="34" charset="0"/>
                <a:cs typeface="Arial" panose="020B0604020202020204" pitchFamily="34" charset="0"/>
              </a:rPr>
              <a:t>	</a:t>
            </a:r>
            <a:endParaRPr lang="en-IN" sz="2600" dirty="0"/>
          </a:p>
        </p:txBody>
      </p:sp>
      <p:sp>
        <p:nvSpPr>
          <p:cNvPr id="7" name="Slide Number Placeholder 6">
            <a:extLst>
              <a:ext uri="{FF2B5EF4-FFF2-40B4-BE49-F238E27FC236}">
                <a16:creationId xmlns:a16="http://schemas.microsoft.com/office/drawing/2014/main" id="{DD461222-8747-4C43-A2A7-26573AF02518}"/>
              </a:ext>
            </a:extLst>
          </p:cNvPr>
          <p:cNvSpPr>
            <a:spLocks noGrp="1"/>
          </p:cNvSpPr>
          <p:nvPr>
            <p:ph type="sldNum" sz="quarter" idx="12"/>
          </p:nvPr>
        </p:nvSpPr>
        <p:spPr/>
        <p:txBody>
          <a:bodyPr/>
          <a:lstStyle/>
          <a:p>
            <a:fld id="{184551E8-1125-4767-8734-F5EA1C8CF950}" type="slidenum">
              <a:rPr lang="en-IN" smtClean="0"/>
              <a:pPr/>
              <a:t>26</a:t>
            </a:fld>
            <a:endParaRPr lang="en-IN"/>
          </a:p>
        </p:txBody>
      </p:sp>
      <p:sp>
        <p:nvSpPr>
          <p:cNvPr id="9" name="Rectangle 8">
            <a:extLst>
              <a:ext uri="{FF2B5EF4-FFF2-40B4-BE49-F238E27FC236}">
                <a16:creationId xmlns:a16="http://schemas.microsoft.com/office/drawing/2014/main" id="{E85B05AF-2CB4-43E1-8A0C-0AFA3AF52753}"/>
              </a:ext>
            </a:extLst>
          </p:cNvPr>
          <p:cNvSpPr/>
          <p:nvPr/>
        </p:nvSpPr>
        <p:spPr>
          <a:xfrm>
            <a:off x="3707904" y="4149080"/>
            <a:ext cx="1512168"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Grand Father</a:t>
            </a:r>
          </a:p>
        </p:txBody>
      </p:sp>
      <p:sp>
        <p:nvSpPr>
          <p:cNvPr id="10" name="Rectangle 9">
            <a:extLst>
              <a:ext uri="{FF2B5EF4-FFF2-40B4-BE49-F238E27FC236}">
                <a16:creationId xmlns:a16="http://schemas.microsoft.com/office/drawing/2014/main" id="{16A23492-F927-46D3-9816-8FB04431ED81}"/>
              </a:ext>
            </a:extLst>
          </p:cNvPr>
          <p:cNvSpPr/>
          <p:nvPr/>
        </p:nvSpPr>
        <p:spPr>
          <a:xfrm>
            <a:off x="3703559" y="4941168"/>
            <a:ext cx="1512168"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Father</a:t>
            </a:r>
          </a:p>
        </p:txBody>
      </p:sp>
      <p:sp>
        <p:nvSpPr>
          <p:cNvPr id="11" name="Rectangle 10">
            <a:extLst>
              <a:ext uri="{FF2B5EF4-FFF2-40B4-BE49-F238E27FC236}">
                <a16:creationId xmlns:a16="http://schemas.microsoft.com/office/drawing/2014/main" id="{00136091-E98A-4315-895A-EB8D624FF2C6}"/>
              </a:ext>
            </a:extLst>
          </p:cNvPr>
          <p:cNvSpPr/>
          <p:nvPr/>
        </p:nvSpPr>
        <p:spPr>
          <a:xfrm>
            <a:off x="3703559" y="5814040"/>
            <a:ext cx="1512168"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Minor Son</a:t>
            </a:r>
          </a:p>
        </p:txBody>
      </p:sp>
      <p:sp>
        <p:nvSpPr>
          <p:cNvPr id="12" name="Rectangle 11">
            <a:extLst>
              <a:ext uri="{FF2B5EF4-FFF2-40B4-BE49-F238E27FC236}">
                <a16:creationId xmlns:a16="http://schemas.microsoft.com/office/drawing/2014/main" id="{74C64C80-B983-47EE-AA12-0FE525BBD58F}"/>
              </a:ext>
            </a:extLst>
          </p:cNvPr>
          <p:cNvSpPr/>
          <p:nvPr/>
        </p:nvSpPr>
        <p:spPr>
          <a:xfrm>
            <a:off x="6444208" y="4146051"/>
            <a:ext cx="1512168"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Sister</a:t>
            </a:r>
          </a:p>
        </p:txBody>
      </p:sp>
      <p:sp>
        <p:nvSpPr>
          <p:cNvPr id="14" name="Arrow: Right 13">
            <a:extLst>
              <a:ext uri="{FF2B5EF4-FFF2-40B4-BE49-F238E27FC236}">
                <a16:creationId xmlns:a16="http://schemas.microsoft.com/office/drawing/2014/main" id="{46A5079B-946A-47B9-9FC3-1C65AB621F97}"/>
              </a:ext>
            </a:extLst>
          </p:cNvPr>
          <p:cNvSpPr/>
          <p:nvPr/>
        </p:nvSpPr>
        <p:spPr>
          <a:xfrm rot="19747993">
            <a:off x="5205312" y="4832676"/>
            <a:ext cx="1224136" cy="3785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Relative</a:t>
            </a:r>
          </a:p>
        </p:txBody>
      </p:sp>
      <p:sp>
        <p:nvSpPr>
          <p:cNvPr id="15" name="Arrow: Right 14">
            <a:extLst>
              <a:ext uri="{FF2B5EF4-FFF2-40B4-BE49-F238E27FC236}">
                <a16:creationId xmlns:a16="http://schemas.microsoft.com/office/drawing/2014/main" id="{6FADBD27-46E2-47FA-B2B8-E250E1E4F5B0}"/>
              </a:ext>
            </a:extLst>
          </p:cNvPr>
          <p:cNvSpPr/>
          <p:nvPr/>
        </p:nvSpPr>
        <p:spPr>
          <a:xfrm rot="19603125">
            <a:off x="5118739" y="5350728"/>
            <a:ext cx="2448544" cy="477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Not a relative</a:t>
            </a:r>
          </a:p>
        </p:txBody>
      </p:sp>
    </p:spTree>
    <p:extLst>
      <p:ext uri="{BB962C8B-B14F-4D97-AF65-F5344CB8AC3E}">
        <p14:creationId xmlns:p14="http://schemas.microsoft.com/office/powerpoint/2010/main" val="26086744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5589240"/>
          </a:xfrm>
        </p:spPr>
        <p:txBody>
          <a:bodyPr>
            <a:normAutofit/>
          </a:bodyPr>
          <a:lstStyle/>
          <a:p>
            <a:pPr marL="914400" lvl="1" indent="-457200">
              <a:buNone/>
            </a:pPr>
            <a:r>
              <a:rPr lang="en-IN" sz="2000" dirty="0">
                <a:latin typeface="Arial" panose="020B0604020202020204" pitchFamily="34" charset="0"/>
                <a:cs typeface="Arial" panose="020B0604020202020204" pitchFamily="34" charset="0"/>
              </a:rPr>
              <a:t>2 	On the occasion of marriage of the individual (same as Explanation to clause (vii) to sec 56)</a:t>
            </a:r>
          </a:p>
          <a:p>
            <a:pPr marL="1371600" indent="-457200">
              <a:buFont typeface="Wingdings" panose="05000000000000000000" pitchFamily="2" charset="2"/>
              <a:buChar char="ü"/>
            </a:pPr>
            <a:r>
              <a:rPr lang="en-US" sz="2000" dirty="0">
                <a:latin typeface="Arial" panose="020B0604020202020204" pitchFamily="34" charset="0"/>
                <a:cs typeface="Arial" panose="020B0604020202020204" pitchFamily="34" charset="0"/>
              </a:rPr>
              <a:t>applies to the individual receiving the gift on his own marriage</a:t>
            </a:r>
          </a:p>
          <a:p>
            <a:pPr marL="1371600" indent="-457200">
              <a:buFont typeface="Wingdings" panose="05000000000000000000" pitchFamily="2" charset="2"/>
              <a:buChar char="ü"/>
            </a:pPr>
            <a:r>
              <a:rPr lang="en-US" sz="2000" dirty="0">
                <a:latin typeface="Arial" panose="020B0604020202020204" pitchFamily="34" charset="0"/>
                <a:cs typeface="Arial" panose="020B0604020202020204" pitchFamily="34" charset="0"/>
              </a:rPr>
              <a:t>Whether the gifts received on engagement / remarriage are also exempt ?</a:t>
            </a:r>
          </a:p>
          <a:p>
            <a:pPr marL="1371600" indent="-457200" algn="just">
              <a:buFont typeface="Wingdings" panose="05000000000000000000" pitchFamily="2" charset="2"/>
              <a:buChar char="ü"/>
            </a:pPr>
            <a:r>
              <a:rPr lang="en-US" sz="2000" dirty="0">
                <a:latin typeface="Arial" panose="020B0604020202020204" pitchFamily="34" charset="0"/>
                <a:cs typeface="Arial" panose="020B0604020202020204" pitchFamily="34" charset="0"/>
              </a:rPr>
              <a:t>Gift received post marriage on occasion of marriage whether covered within the exception</a:t>
            </a:r>
          </a:p>
          <a:p>
            <a:pPr marL="1828800" indent="-457200" algn="just">
              <a:buFont typeface="Wingdings" panose="05000000000000000000" pitchFamily="2" charset="2"/>
              <a:buChar char="ü"/>
            </a:pPr>
            <a:r>
              <a:rPr lang="en-US" sz="2000" dirty="0"/>
              <a:t>A </a:t>
            </a:r>
            <a:r>
              <a:rPr lang="en-US" sz="2000" dirty="0" err="1"/>
              <a:t>Rudrakoti</a:t>
            </a:r>
            <a:r>
              <a:rPr lang="en-US" sz="2000" dirty="0"/>
              <a:t> v. CIT 149 CTR 81 (Mad) – a gift given 4 years after marriage was held to be entitled to exemption</a:t>
            </a:r>
          </a:p>
          <a:p>
            <a:pPr marL="1828800" indent="-457200" algn="just">
              <a:buFont typeface="Wingdings" panose="05000000000000000000" pitchFamily="2" charset="2"/>
              <a:buChar char="ü"/>
            </a:pPr>
            <a:r>
              <a:rPr lang="en-US" sz="2000" dirty="0"/>
              <a:t>CGT v. G </a:t>
            </a:r>
            <a:r>
              <a:rPr lang="en-US" sz="2000" dirty="0" err="1"/>
              <a:t>Venkataswamy</a:t>
            </a:r>
            <a:r>
              <a:rPr lang="en-US" sz="2000" dirty="0"/>
              <a:t> 236 ITR 539 (Mad) - gift given after 14 years of marriage was held to be exempt.</a:t>
            </a:r>
            <a:endParaRPr lang="en-IN" sz="2000" dirty="0"/>
          </a:p>
          <a:p>
            <a:pPr marL="1371600" indent="-457200" algn="just">
              <a:buFont typeface="Wingdings" panose="05000000000000000000" pitchFamily="2" charset="2"/>
              <a:buChar char="ü"/>
            </a:pPr>
            <a:endParaRPr lang="en-IN" sz="2000" dirty="0">
              <a:latin typeface="Arial" panose="020B0604020202020204" pitchFamily="34" charset="0"/>
              <a:cs typeface="Arial" panose="020B0604020202020204" pitchFamily="34" charset="0"/>
            </a:endParaRPr>
          </a:p>
          <a:p>
            <a:pPr marL="457200" lvl="1" indent="0">
              <a:buNone/>
            </a:pPr>
            <a:r>
              <a:rPr lang="en-IN" sz="2600" dirty="0"/>
              <a:t>	</a:t>
            </a:r>
          </a:p>
          <a:p>
            <a:endParaRPr lang="en-IN" dirty="0"/>
          </a:p>
        </p:txBody>
      </p:sp>
      <p:sp>
        <p:nvSpPr>
          <p:cNvPr id="5" name="Title 1">
            <a:extLst>
              <a:ext uri="{FF2B5EF4-FFF2-40B4-BE49-F238E27FC236}">
                <a16:creationId xmlns:a16="http://schemas.microsoft.com/office/drawing/2014/main" id="{51CB606E-F45A-4CFF-A504-A80700BFCC22}"/>
              </a:ext>
            </a:extLst>
          </p:cNvPr>
          <p:cNvSpPr>
            <a:spLocks noGrp="1"/>
          </p:cNvSpPr>
          <p:nvPr>
            <p:ph type="title"/>
          </p:nvPr>
        </p:nvSpPr>
        <p:spPr>
          <a:xfrm>
            <a:off x="457200" y="274639"/>
            <a:ext cx="8229600" cy="634082"/>
          </a:xfrm>
        </p:spPr>
        <p:txBody>
          <a:bodyPr>
            <a:normAutofit/>
          </a:bodyPr>
          <a:lstStyle/>
          <a:p>
            <a:pPr algn="l"/>
            <a:r>
              <a:rPr lang="en-IN" sz="3200" b="1" dirty="0">
                <a:latin typeface="Arial" panose="020B0604020202020204" pitchFamily="34" charset="0"/>
                <a:cs typeface="Arial" panose="020B0604020202020204" pitchFamily="34" charset="0"/>
              </a:rPr>
              <a:t>Section 56(2)(x)- Exclusion list (3/6)</a:t>
            </a:r>
          </a:p>
        </p:txBody>
      </p:sp>
      <p:sp>
        <p:nvSpPr>
          <p:cNvPr id="7" name="Slide Number Placeholder 6">
            <a:extLst>
              <a:ext uri="{FF2B5EF4-FFF2-40B4-BE49-F238E27FC236}">
                <a16:creationId xmlns:a16="http://schemas.microsoft.com/office/drawing/2014/main" id="{B76C99CA-09A8-4BAD-A646-FB0A08118AFA}"/>
              </a:ext>
            </a:extLst>
          </p:cNvPr>
          <p:cNvSpPr>
            <a:spLocks noGrp="1"/>
          </p:cNvSpPr>
          <p:nvPr>
            <p:ph type="sldNum" sz="quarter" idx="12"/>
          </p:nvPr>
        </p:nvSpPr>
        <p:spPr/>
        <p:txBody>
          <a:bodyPr/>
          <a:lstStyle/>
          <a:p>
            <a:fld id="{184551E8-1125-4767-8734-F5EA1C8CF950}" type="slidenum">
              <a:rPr lang="en-IN" smtClean="0"/>
              <a:pPr/>
              <a:t>27</a:t>
            </a:fld>
            <a:endParaRPr lang="en-IN"/>
          </a:p>
        </p:txBody>
      </p:sp>
    </p:spTree>
    <p:extLst>
      <p:ext uri="{BB962C8B-B14F-4D97-AF65-F5344CB8AC3E}">
        <p14:creationId xmlns:p14="http://schemas.microsoft.com/office/powerpoint/2010/main" val="26785027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pPr algn="l"/>
            <a:r>
              <a:rPr lang="en-IN" sz="3200" b="1" dirty="0">
                <a:latin typeface="Arial" panose="020B0604020202020204" pitchFamily="34" charset="0"/>
                <a:cs typeface="Arial" panose="020B0604020202020204" pitchFamily="34" charset="0"/>
              </a:rPr>
              <a:t>Section 56(2)(x)- Exclusion list (4/6)</a:t>
            </a:r>
          </a:p>
        </p:txBody>
      </p:sp>
      <p:sp>
        <p:nvSpPr>
          <p:cNvPr id="3" name="Content Placeholder 2"/>
          <p:cNvSpPr>
            <a:spLocks noGrp="1"/>
          </p:cNvSpPr>
          <p:nvPr>
            <p:ph idx="1"/>
          </p:nvPr>
        </p:nvSpPr>
        <p:spPr>
          <a:xfrm>
            <a:off x="457200" y="1268760"/>
            <a:ext cx="8229600" cy="5589240"/>
          </a:xfrm>
        </p:spPr>
        <p:txBody>
          <a:bodyPr>
            <a:normAutofit fontScale="77500" lnSpcReduction="20000"/>
          </a:bodyPr>
          <a:lstStyle/>
          <a:p>
            <a:pPr marL="914400" lvl="1" indent="-457200">
              <a:buNone/>
            </a:pPr>
            <a:r>
              <a:rPr lang="en-IN" sz="2200" dirty="0">
                <a:latin typeface="Arial" panose="020B0604020202020204" pitchFamily="34" charset="0"/>
                <a:cs typeface="Arial" panose="020B0604020202020204" pitchFamily="34" charset="0"/>
              </a:rPr>
              <a:t>3</a:t>
            </a:r>
            <a:r>
              <a:rPr lang="en-IN" sz="2400" dirty="0">
                <a:latin typeface="Arial" panose="020B0604020202020204" pitchFamily="34" charset="0"/>
                <a:cs typeface="Arial" panose="020B0604020202020204" pitchFamily="34" charset="0"/>
              </a:rPr>
              <a:t>. 	Under a will or by way of inheritance (same as 56(vii))</a:t>
            </a:r>
          </a:p>
          <a:p>
            <a:pPr marL="1371600" indent="-457200">
              <a:buFont typeface="Wingdings" panose="05000000000000000000" pitchFamily="2" charset="2"/>
              <a:buChar char="ü"/>
            </a:pPr>
            <a:r>
              <a:rPr lang="en-US" sz="2400" dirty="0">
                <a:latin typeface="Arial" panose="020B0604020202020204" pitchFamily="34" charset="0"/>
                <a:cs typeface="Arial" panose="020B0604020202020204" pitchFamily="34" charset="0"/>
              </a:rPr>
              <a:t>The term “Will” is defined in </a:t>
            </a:r>
            <a:r>
              <a:rPr lang="en-US" sz="2400" b="1" i="1" dirty="0">
                <a:latin typeface="Arial" panose="020B0604020202020204" pitchFamily="34" charset="0"/>
                <a:cs typeface="Arial" panose="020B0604020202020204" pitchFamily="34" charset="0"/>
              </a:rPr>
              <a:t>section 2(h) of the Indian Succession Act, 1925</a:t>
            </a:r>
          </a:p>
          <a:p>
            <a:pPr marL="1371600" indent="-457200" algn="just">
              <a:buFont typeface="Wingdings" panose="05000000000000000000" pitchFamily="2" charset="2"/>
              <a:buChar char="ü"/>
              <a:tabLst>
                <a:tab pos="3082925" algn="l"/>
              </a:tabLst>
            </a:pPr>
            <a:r>
              <a:rPr lang="en-US" sz="2400" dirty="0">
                <a:latin typeface="Arial" panose="020B0604020202020204" pitchFamily="34" charset="0"/>
                <a:cs typeface="Arial" panose="020B0604020202020204" pitchFamily="34" charset="0"/>
              </a:rPr>
              <a:t>“Will" means the legal declaration of the intention of a testator with respect to his property which he desires to be carried into effect after his death.”</a:t>
            </a:r>
          </a:p>
          <a:p>
            <a:pPr marL="914400" indent="0" algn="just">
              <a:buNone/>
              <a:tabLst>
                <a:tab pos="3082925" algn="l"/>
              </a:tabLst>
            </a:pPr>
            <a:endParaRPr lang="en-US" sz="2400" dirty="0">
              <a:latin typeface="Arial" panose="020B0604020202020204" pitchFamily="34" charset="0"/>
              <a:cs typeface="Arial" panose="020B0604020202020204" pitchFamily="34" charset="0"/>
            </a:endParaRPr>
          </a:p>
          <a:p>
            <a:pPr marL="914400" lvl="1" indent="-457200">
              <a:buNone/>
            </a:pPr>
            <a:r>
              <a:rPr lang="en-IN" sz="2400" dirty="0">
                <a:latin typeface="Arial" panose="020B0604020202020204" pitchFamily="34" charset="0"/>
                <a:cs typeface="Arial" panose="020B0604020202020204" pitchFamily="34" charset="0"/>
              </a:rPr>
              <a:t>4. 	In contemplation of death of the payer or donor as the case may be (same as 56(vii))</a:t>
            </a:r>
          </a:p>
          <a:p>
            <a:pPr marL="1371600" lvl="1" indent="-457200">
              <a:buFont typeface="Wingdings" panose="05000000000000000000" pitchFamily="2" charset="2"/>
              <a:buChar char="ü"/>
            </a:pPr>
            <a:r>
              <a:rPr lang="en-US" sz="2400" dirty="0">
                <a:latin typeface="Arial" panose="020B0604020202020204" pitchFamily="34" charset="0"/>
                <a:cs typeface="Arial" panose="020B0604020202020204" pitchFamily="34" charset="0"/>
              </a:rPr>
              <a:t>Not defined in the Act or Rules</a:t>
            </a:r>
          </a:p>
          <a:p>
            <a:pPr marL="1371600" indent="-457200" algn="just">
              <a:buFont typeface="Wingdings" panose="05000000000000000000" pitchFamily="2" charset="2"/>
              <a:buChar char="ü"/>
            </a:pPr>
            <a:r>
              <a:rPr lang="en-US" sz="2400" dirty="0">
                <a:latin typeface="Arial" panose="020B0604020202020204" pitchFamily="34" charset="0"/>
                <a:cs typeface="Arial" panose="020B0604020202020204" pitchFamily="34" charset="0"/>
              </a:rPr>
              <a:t>Definition as per Black’s Law Dictionary</a:t>
            </a:r>
          </a:p>
          <a:p>
            <a:pPr marL="1371600" indent="0" algn="just">
              <a:buNone/>
            </a:pPr>
            <a:r>
              <a:rPr lang="en-US" sz="2400" dirty="0">
                <a:latin typeface="Arial" panose="020B0604020202020204" pitchFamily="34" charset="0"/>
                <a:cs typeface="Arial" panose="020B0604020202020204" pitchFamily="34" charset="0"/>
              </a:rPr>
              <a:t>‘the thought of dying, not necessarily from imminent danger, but as the compelling reason to transfer property to another’</a:t>
            </a:r>
          </a:p>
          <a:p>
            <a:pPr marL="1371600" indent="-457200">
              <a:buFont typeface="Wingdings" panose="05000000000000000000" pitchFamily="2" charset="2"/>
              <a:buChar char="ü"/>
            </a:pPr>
            <a:r>
              <a:rPr lang="en-US" sz="2400" dirty="0">
                <a:latin typeface="Arial" panose="020B0604020202020204" pitchFamily="34" charset="0"/>
                <a:cs typeface="Arial" panose="020B0604020202020204" pitchFamily="34" charset="0"/>
              </a:rPr>
              <a:t>Section 191 of Indian Succession Act, 1925 deals with transfer of property in contemplation of death</a:t>
            </a:r>
          </a:p>
          <a:p>
            <a:pPr marL="1371600" indent="-457200">
              <a:buFont typeface="Wingdings" panose="05000000000000000000" pitchFamily="2" charset="2"/>
              <a:buChar char="ü"/>
            </a:pPr>
            <a:r>
              <a:rPr lang="en-US" sz="2400" dirty="0">
                <a:latin typeface="Arial" panose="020B0604020202020204" pitchFamily="34" charset="0"/>
                <a:cs typeface="Arial" panose="020B0604020202020204" pitchFamily="34" charset="0"/>
              </a:rPr>
              <a:t>Gift received from non-relative also exempt </a:t>
            </a:r>
          </a:p>
          <a:p>
            <a:pPr marL="1371600" lvl="1" indent="-457200">
              <a:buFont typeface="Wingdings" panose="05000000000000000000" pitchFamily="2" charset="2"/>
              <a:buChar char="ü"/>
            </a:pPr>
            <a:endParaRPr lang="en-IN" sz="2000" dirty="0">
              <a:latin typeface="Arial" panose="020B0604020202020204" pitchFamily="34" charset="0"/>
              <a:cs typeface="Arial" panose="020B0604020202020204" pitchFamily="34" charset="0"/>
            </a:endParaRPr>
          </a:p>
          <a:p>
            <a:pPr marL="914400" indent="0" algn="just">
              <a:buNone/>
              <a:tabLst>
                <a:tab pos="3082925" algn="l"/>
              </a:tabLst>
            </a:pPr>
            <a:endParaRPr lang="en-IN" sz="2600" dirty="0"/>
          </a:p>
          <a:p>
            <a:pPr marL="457200" lvl="1" indent="0" algn="just">
              <a:buNone/>
            </a:pPr>
            <a:r>
              <a:rPr lang="en-IN" sz="2600" dirty="0"/>
              <a:t>	</a:t>
            </a:r>
          </a:p>
          <a:p>
            <a:pPr marL="0" indent="0">
              <a:buNone/>
            </a:pPr>
            <a:endParaRPr lang="en-IN" dirty="0"/>
          </a:p>
        </p:txBody>
      </p:sp>
      <p:sp>
        <p:nvSpPr>
          <p:cNvPr id="7" name="Slide Number Placeholder 6">
            <a:extLst>
              <a:ext uri="{FF2B5EF4-FFF2-40B4-BE49-F238E27FC236}">
                <a16:creationId xmlns:a16="http://schemas.microsoft.com/office/drawing/2014/main" id="{41907F48-AE3A-478F-A019-9037B122A8CA}"/>
              </a:ext>
            </a:extLst>
          </p:cNvPr>
          <p:cNvSpPr>
            <a:spLocks noGrp="1"/>
          </p:cNvSpPr>
          <p:nvPr>
            <p:ph type="sldNum" sz="quarter" idx="12"/>
          </p:nvPr>
        </p:nvSpPr>
        <p:spPr/>
        <p:txBody>
          <a:bodyPr/>
          <a:lstStyle/>
          <a:p>
            <a:fld id="{184551E8-1125-4767-8734-F5EA1C8CF950}" type="slidenum">
              <a:rPr lang="en-IN" smtClean="0"/>
              <a:pPr/>
              <a:t>28</a:t>
            </a:fld>
            <a:endParaRPr lang="en-IN"/>
          </a:p>
        </p:txBody>
      </p:sp>
    </p:spTree>
    <p:extLst>
      <p:ext uri="{BB962C8B-B14F-4D97-AF65-F5344CB8AC3E}">
        <p14:creationId xmlns:p14="http://schemas.microsoft.com/office/powerpoint/2010/main" val="34008259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l"/>
            <a:r>
              <a:rPr lang="en-IN" sz="3200" b="1" dirty="0">
                <a:latin typeface="Arial" panose="020B0604020202020204" pitchFamily="34" charset="0"/>
                <a:cs typeface="Arial" panose="020B0604020202020204" pitchFamily="34" charset="0"/>
              </a:rPr>
              <a:t>Section 56(2)(x)- Exclusion list (5/6)</a:t>
            </a:r>
          </a:p>
        </p:txBody>
      </p:sp>
      <p:sp>
        <p:nvSpPr>
          <p:cNvPr id="3" name="Content Placeholder 2"/>
          <p:cNvSpPr>
            <a:spLocks noGrp="1"/>
          </p:cNvSpPr>
          <p:nvPr>
            <p:ph idx="1"/>
          </p:nvPr>
        </p:nvSpPr>
        <p:spPr>
          <a:xfrm>
            <a:off x="457200" y="1268760"/>
            <a:ext cx="8229600" cy="5589240"/>
          </a:xfrm>
        </p:spPr>
        <p:txBody>
          <a:bodyPr>
            <a:normAutofit fontScale="40000" lnSpcReduction="20000"/>
          </a:bodyPr>
          <a:lstStyle/>
          <a:p>
            <a:pPr marL="914400" lvl="1" indent="-457200" algn="just">
              <a:buAutoNum type="arabicPlain" startAt="5"/>
            </a:pPr>
            <a:r>
              <a:rPr lang="en-IN" sz="5000" dirty="0">
                <a:latin typeface="Arial" panose="020B0604020202020204" pitchFamily="34" charset="0"/>
                <a:cs typeface="Arial" panose="020B0604020202020204" pitchFamily="34" charset="0"/>
              </a:rPr>
              <a:t>From any local authority as defined in the Explanation to the clause (20) of Section 10 (same as 56(vii))</a:t>
            </a:r>
          </a:p>
          <a:p>
            <a:pPr marL="914400" lvl="1" indent="-457200" algn="just">
              <a:buAutoNum type="arabicPlain" startAt="5"/>
            </a:pPr>
            <a:endParaRPr lang="en-IN" sz="5000" dirty="0">
              <a:latin typeface="Arial" panose="020B0604020202020204" pitchFamily="34" charset="0"/>
              <a:cs typeface="Arial" panose="020B0604020202020204" pitchFamily="34" charset="0"/>
            </a:endParaRPr>
          </a:p>
          <a:p>
            <a:pPr marL="914400" lvl="1" indent="-457200" algn="just">
              <a:buAutoNum type="arabicPlain" startAt="5"/>
            </a:pPr>
            <a:r>
              <a:rPr lang="en-IN" sz="5000" b="1" i="1" dirty="0">
                <a:latin typeface="Arial" panose="020B0604020202020204" pitchFamily="34" charset="0"/>
                <a:cs typeface="Arial" panose="020B0604020202020204" pitchFamily="34" charset="0"/>
              </a:rPr>
              <a:t>From any fund/ trust /university/ other educational institutions/ hospitals / other medical institution referred to in section 10(23C)(iv)/(v)/(vi)/(</a:t>
            </a:r>
            <a:r>
              <a:rPr lang="en-IN" sz="5000" b="1" i="1" dirty="0" err="1">
                <a:latin typeface="Arial" panose="020B0604020202020204" pitchFamily="34" charset="0"/>
                <a:cs typeface="Arial" panose="020B0604020202020204" pitchFamily="34" charset="0"/>
              </a:rPr>
              <a:t>iva</a:t>
            </a:r>
            <a:r>
              <a:rPr lang="en-IN" sz="5000" b="1" i="1" dirty="0">
                <a:latin typeface="Arial" panose="020B0604020202020204" pitchFamily="34" charset="0"/>
                <a:cs typeface="Arial" panose="020B0604020202020204" pitchFamily="34" charset="0"/>
              </a:rPr>
              <a:t>)</a:t>
            </a:r>
          </a:p>
          <a:p>
            <a:pPr marL="457200" lvl="1" indent="0" algn="just">
              <a:buNone/>
            </a:pPr>
            <a:endParaRPr lang="en-IN" sz="5000" dirty="0">
              <a:latin typeface="Arial" panose="020B0604020202020204" pitchFamily="34" charset="0"/>
              <a:cs typeface="Arial" panose="020B0604020202020204" pitchFamily="34" charset="0"/>
            </a:endParaRPr>
          </a:p>
          <a:p>
            <a:pPr marL="457200" lvl="1" indent="0" algn="just">
              <a:buNone/>
            </a:pPr>
            <a:r>
              <a:rPr lang="en-IN" sz="5000" dirty="0">
                <a:latin typeface="Arial" panose="020B0604020202020204" pitchFamily="34" charset="0"/>
                <a:cs typeface="Arial" panose="020B0604020202020204" pitchFamily="34" charset="0"/>
              </a:rPr>
              <a:t>7	gift received by the trust registered under section </a:t>
            </a:r>
            <a:r>
              <a:rPr lang="en-IN" sz="5000" b="1" i="1" dirty="0">
                <a:latin typeface="Arial" panose="020B0604020202020204" pitchFamily="34" charset="0"/>
                <a:cs typeface="Arial" panose="020B0604020202020204" pitchFamily="34" charset="0"/>
              </a:rPr>
              <a:t>12A</a:t>
            </a:r>
            <a:r>
              <a:rPr lang="en-IN" sz="5000" dirty="0">
                <a:latin typeface="Arial" panose="020B0604020202020204" pitchFamily="34" charset="0"/>
                <a:cs typeface="Arial" panose="020B0604020202020204" pitchFamily="34" charset="0"/>
              </a:rPr>
              <a:t>/ 12AA</a:t>
            </a:r>
          </a:p>
          <a:p>
            <a:pPr marL="914400" lvl="1" indent="-457200" algn="just">
              <a:buAutoNum type="arabicPlain" startAt="5"/>
            </a:pPr>
            <a:endParaRPr lang="en-IN" sz="5000" dirty="0">
              <a:latin typeface="Arial" panose="020B0604020202020204" pitchFamily="34" charset="0"/>
              <a:cs typeface="Arial" panose="020B0604020202020204" pitchFamily="34" charset="0"/>
            </a:endParaRPr>
          </a:p>
          <a:p>
            <a:pPr marL="457200" lvl="1" indent="0" algn="just">
              <a:buNone/>
            </a:pPr>
            <a:r>
              <a:rPr lang="en-IN" sz="5000" b="1" i="1" dirty="0">
                <a:latin typeface="Arial" panose="020B0604020202020204" pitchFamily="34" charset="0"/>
                <a:cs typeface="Arial" panose="020B0604020202020204" pitchFamily="34" charset="0"/>
              </a:rPr>
              <a:t>8 	Receipt by a trust from an individual – created for the 	benefit of relative of individual</a:t>
            </a:r>
          </a:p>
          <a:p>
            <a:pPr marL="914400" lvl="1" indent="-457200" algn="just"/>
            <a:endParaRPr lang="en-IN" sz="6200" dirty="0">
              <a:latin typeface="Arial" panose="020B0604020202020204" pitchFamily="34" charset="0"/>
              <a:cs typeface="Arial" panose="020B0604020202020204" pitchFamily="34" charset="0"/>
            </a:endParaRPr>
          </a:p>
          <a:p>
            <a:pPr marL="914400" lvl="1" indent="-457200" algn="just"/>
            <a:endParaRPr lang="en-IN" sz="3400" dirty="0"/>
          </a:p>
          <a:p>
            <a:pPr marL="914400" lvl="1" indent="-457200" algn="just"/>
            <a:endParaRPr lang="en-US" sz="3400" dirty="0"/>
          </a:p>
          <a:p>
            <a:pPr marL="457200" lvl="1" indent="0" algn="just">
              <a:buNone/>
            </a:pPr>
            <a:endParaRPr lang="en-IN" sz="3400" dirty="0"/>
          </a:p>
          <a:p>
            <a:pPr marL="457200" lvl="1" indent="0" algn="just">
              <a:buNone/>
            </a:pPr>
            <a:endParaRPr lang="en-IN" sz="3400" dirty="0"/>
          </a:p>
          <a:p>
            <a:pPr marL="457200" lvl="1" indent="0" algn="just">
              <a:buNone/>
            </a:pPr>
            <a:endParaRPr lang="en-IN" sz="2600" dirty="0"/>
          </a:p>
          <a:p>
            <a:pPr marL="914400" lvl="1" indent="-457200" algn="just"/>
            <a:endParaRPr lang="en-IN" sz="2600" dirty="0"/>
          </a:p>
          <a:p>
            <a:pPr marL="457200" lvl="1" indent="0" algn="just">
              <a:buNone/>
            </a:pPr>
            <a:endParaRPr lang="en-IN" sz="2600" dirty="0"/>
          </a:p>
          <a:p>
            <a:pPr marL="457200" lvl="1" indent="0">
              <a:buNone/>
            </a:pPr>
            <a:r>
              <a:rPr lang="en-IN" sz="2600" dirty="0"/>
              <a:t>	</a:t>
            </a:r>
          </a:p>
          <a:p>
            <a:endParaRPr lang="en-IN" dirty="0"/>
          </a:p>
        </p:txBody>
      </p:sp>
      <p:sp>
        <p:nvSpPr>
          <p:cNvPr id="7" name="Slide Number Placeholder 6">
            <a:extLst>
              <a:ext uri="{FF2B5EF4-FFF2-40B4-BE49-F238E27FC236}">
                <a16:creationId xmlns:a16="http://schemas.microsoft.com/office/drawing/2014/main" id="{EFE4090F-B698-4146-9ECC-CE85B09E3505}"/>
              </a:ext>
            </a:extLst>
          </p:cNvPr>
          <p:cNvSpPr>
            <a:spLocks noGrp="1"/>
          </p:cNvSpPr>
          <p:nvPr>
            <p:ph type="sldNum" sz="quarter" idx="12"/>
          </p:nvPr>
        </p:nvSpPr>
        <p:spPr/>
        <p:txBody>
          <a:bodyPr/>
          <a:lstStyle/>
          <a:p>
            <a:fld id="{184551E8-1125-4767-8734-F5EA1C8CF950}" type="slidenum">
              <a:rPr lang="en-IN" smtClean="0"/>
              <a:pPr/>
              <a:t>29</a:t>
            </a:fld>
            <a:endParaRPr lang="en-IN"/>
          </a:p>
        </p:txBody>
      </p:sp>
    </p:spTree>
    <p:extLst>
      <p:ext uri="{BB962C8B-B14F-4D97-AF65-F5344CB8AC3E}">
        <p14:creationId xmlns:p14="http://schemas.microsoft.com/office/powerpoint/2010/main" val="1485999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Background</a:t>
            </a:r>
          </a:p>
        </p:txBody>
      </p:sp>
      <p:sp>
        <p:nvSpPr>
          <p:cNvPr id="8" name="Freeform 272"/>
          <p:cNvSpPr>
            <a:spLocks noEditPoints="1"/>
          </p:cNvSpPr>
          <p:nvPr/>
        </p:nvSpPr>
        <p:spPr bwMode="auto">
          <a:xfrm>
            <a:off x="2079695" y="2945575"/>
            <a:ext cx="679168" cy="611441"/>
          </a:xfrm>
          <a:custGeom>
            <a:avLst/>
            <a:gdLst>
              <a:gd name="T0" fmla="*/ 454 w 482"/>
              <a:gd name="T1" fmla="*/ 366 h 414"/>
              <a:gd name="T2" fmla="*/ 460 w 482"/>
              <a:gd name="T3" fmla="*/ 248 h 414"/>
              <a:gd name="T4" fmla="*/ 332 w 482"/>
              <a:gd name="T5" fmla="*/ 224 h 414"/>
              <a:gd name="T6" fmla="*/ 338 w 482"/>
              <a:gd name="T7" fmla="*/ 160 h 414"/>
              <a:gd name="T8" fmla="*/ 324 w 482"/>
              <a:gd name="T9" fmla="*/ 146 h 414"/>
              <a:gd name="T10" fmla="*/ 304 w 482"/>
              <a:gd name="T11" fmla="*/ 108 h 414"/>
              <a:gd name="T12" fmla="*/ 268 w 482"/>
              <a:gd name="T13" fmla="*/ 84 h 414"/>
              <a:gd name="T14" fmla="*/ 254 w 482"/>
              <a:gd name="T15" fmla="*/ 80 h 414"/>
              <a:gd name="T16" fmla="*/ 246 w 482"/>
              <a:gd name="T17" fmla="*/ 66 h 414"/>
              <a:gd name="T18" fmla="*/ 240 w 482"/>
              <a:gd name="T19" fmla="*/ 0 h 414"/>
              <a:gd name="T20" fmla="*/ 228 w 482"/>
              <a:gd name="T21" fmla="*/ 72 h 414"/>
              <a:gd name="T22" fmla="*/ 226 w 482"/>
              <a:gd name="T23" fmla="*/ 80 h 414"/>
              <a:gd name="T24" fmla="*/ 200 w 482"/>
              <a:gd name="T25" fmla="*/ 90 h 414"/>
              <a:gd name="T26" fmla="*/ 170 w 482"/>
              <a:gd name="T27" fmla="*/ 116 h 414"/>
              <a:gd name="T28" fmla="*/ 154 w 482"/>
              <a:gd name="T29" fmla="*/ 152 h 414"/>
              <a:gd name="T30" fmla="*/ 216 w 482"/>
              <a:gd name="T31" fmla="*/ 154 h 414"/>
              <a:gd name="T32" fmla="*/ 216 w 482"/>
              <a:gd name="T33" fmla="*/ 160 h 414"/>
              <a:gd name="T34" fmla="*/ 144 w 482"/>
              <a:gd name="T35" fmla="*/ 180 h 414"/>
              <a:gd name="T36" fmla="*/ 28 w 482"/>
              <a:gd name="T37" fmla="*/ 246 h 414"/>
              <a:gd name="T38" fmla="*/ 28 w 482"/>
              <a:gd name="T39" fmla="*/ 266 h 414"/>
              <a:gd name="T40" fmla="*/ 12 w 482"/>
              <a:gd name="T41" fmla="*/ 388 h 414"/>
              <a:gd name="T42" fmla="*/ 482 w 482"/>
              <a:gd name="T43" fmla="*/ 414 h 414"/>
              <a:gd name="T44" fmla="*/ 274 w 482"/>
              <a:gd name="T45" fmla="*/ 184 h 414"/>
              <a:gd name="T46" fmla="*/ 274 w 482"/>
              <a:gd name="T47" fmla="*/ 216 h 414"/>
              <a:gd name="T48" fmla="*/ 254 w 482"/>
              <a:gd name="T49" fmla="*/ 184 h 414"/>
              <a:gd name="T50" fmla="*/ 230 w 482"/>
              <a:gd name="T51" fmla="*/ 184 h 414"/>
              <a:gd name="T52" fmla="*/ 206 w 482"/>
              <a:gd name="T53" fmla="*/ 216 h 414"/>
              <a:gd name="T54" fmla="*/ 82 w 482"/>
              <a:gd name="T55" fmla="*/ 372 h 414"/>
              <a:gd name="T56" fmla="*/ 82 w 482"/>
              <a:gd name="T57" fmla="*/ 340 h 414"/>
              <a:gd name="T58" fmla="*/ 60 w 482"/>
              <a:gd name="T59" fmla="*/ 312 h 414"/>
              <a:gd name="T60" fmla="*/ 82 w 482"/>
              <a:gd name="T61" fmla="*/ 312 h 414"/>
              <a:gd name="T62" fmla="*/ 104 w 482"/>
              <a:gd name="T63" fmla="*/ 340 h 414"/>
              <a:gd name="T64" fmla="*/ 126 w 482"/>
              <a:gd name="T65" fmla="*/ 312 h 414"/>
              <a:gd name="T66" fmla="*/ 126 w 482"/>
              <a:gd name="T67" fmla="*/ 280 h 414"/>
              <a:gd name="T68" fmla="*/ 316 w 482"/>
              <a:gd name="T69" fmla="*/ 292 h 414"/>
              <a:gd name="T70" fmla="*/ 294 w 482"/>
              <a:gd name="T71" fmla="*/ 292 h 414"/>
              <a:gd name="T72" fmla="*/ 252 w 482"/>
              <a:gd name="T73" fmla="*/ 388 h 414"/>
              <a:gd name="T74" fmla="*/ 230 w 482"/>
              <a:gd name="T75" fmla="*/ 388 h 414"/>
              <a:gd name="T76" fmla="*/ 186 w 482"/>
              <a:gd name="T77" fmla="*/ 292 h 414"/>
              <a:gd name="T78" fmla="*/ 166 w 482"/>
              <a:gd name="T79" fmla="*/ 292 h 414"/>
              <a:gd name="T80" fmla="*/ 240 w 482"/>
              <a:gd name="T81" fmla="*/ 244 h 414"/>
              <a:gd name="T82" fmla="*/ 376 w 482"/>
              <a:gd name="T83" fmla="*/ 372 h 414"/>
              <a:gd name="T84" fmla="*/ 376 w 482"/>
              <a:gd name="T85" fmla="*/ 340 h 414"/>
              <a:gd name="T86" fmla="*/ 354 w 482"/>
              <a:gd name="T87" fmla="*/ 312 h 414"/>
              <a:gd name="T88" fmla="*/ 376 w 482"/>
              <a:gd name="T89" fmla="*/ 312 h 414"/>
              <a:gd name="T90" fmla="*/ 398 w 482"/>
              <a:gd name="T91" fmla="*/ 340 h 414"/>
              <a:gd name="T92" fmla="*/ 422 w 482"/>
              <a:gd name="T93" fmla="*/ 312 h 414"/>
              <a:gd name="T94" fmla="*/ 422 w 482"/>
              <a:gd name="T95" fmla="*/ 280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82" h="414">
                <a:moveTo>
                  <a:pt x="468" y="388"/>
                </a:moveTo>
                <a:lnTo>
                  <a:pt x="468" y="366"/>
                </a:lnTo>
                <a:lnTo>
                  <a:pt x="454" y="366"/>
                </a:lnTo>
                <a:lnTo>
                  <a:pt x="454" y="266"/>
                </a:lnTo>
                <a:lnTo>
                  <a:pt x="460" y="266"/>
                </a:lnTo>
                <a:lnTo>
                  <a:pt x="460" y="248"/>
                </a:lnTo>
                <a:lnTo>
                  <a:pt x="454" y="248"/>
                </a:lnTo>
                <a:lnTo>
                  <a:pt x="454" y="246"/>
                </a:lnTo>
                <a:lnTo>
                  <a:pt x="332" y="224"/>
                </a:lnTo>
                <a:lnTo>
                  <a:pt x="332" y="180"/>
                </a:lnTo>
                <a:lnTo>
                  <a:pt x="338" y="180"/>
                </a:lnTo>
                <a:lnTo>
                  <a:pt x="338" y="160"/>
                </a:lnTo>
                <a:lnTo>
                  <a:pt x="328" y="160"/>
                </a:lnTo>
                <a:lnTo>
                  <a:pt x="328" y="160"/>
                </a:lnTo>
                <a:lnTo>
                  <a:pt x="324" y="146"/>
                </a:lnTo>
                <a:lnTo>
                  <a:pt x="320" y="132"/>
                </a:lnTo>
                <a:lnTo>
                  <a:pt x="314" y="120"/>
                </a:lnTo>
                <a:lnTo>
                  <a:pt x="304" y="108"/>
                </a:lnTo>
                <a:lnTo>
                  <a:pt x="294" y="98"/>
                </a:lnTo>
                <a:lnTo>
                  <a:pt x="282" y="90"/>
                </a:lnTo>
                <a:lnTo>
                  <a:pt x="268" y="84"/>
                </a:lnTo>
                <a:lnTo>
                  <a:pt x="254" y="80"/>
                </a:lnTo>
                <a:lnTo>
                  <a:pt x="254" y="80"/>
                </a:lnTo>
                <a:lnTo>
                  <a:pt x="254" y="80"/>
                </a:lnTo>
                <a:lnTo>
                  <a:pt x="254" y="80"/>
                </a:lnTo>
                <a:lnTo>
                  <a:pt x="252" y="72"/>
                </a:lnTo>
                <a:lnTo>
                  <a:pt x="246" y="66"/>
                </a:lnTo>
                <a:lnTo>
                  <a:pt x="246" y="66"/>
                </a:lnTo>
                <a:lnTo>
                  <a:pt x="240" y="0"/>
                </a:lnTo>
                <a:lnTo>
                  <a:pt x="240" y="0"/>
                </a:lnTo>
                <a:lnTo>
                  <a:pt x="234" y="66"/>
                </a:lnTo>
                <a:lnTo>
                  <a:pt x="234" y="66"/>
                </a:lnTo>
                <a:lnTo>
                  <a:pt x="228" y="72"/>
                </a:lnTo>
                <a:lnTo>
                  <a:pt x="226" y="80"/>
                </a:lnTo>
                <a:lnTo>
                  <a:pt x="226" y="80"/>
                </a:lnTo>
                <a:lnTo>
                  <a:pt x="226" y="80"/>
                </a:lnTo>
                <a:lnTo>
                  <a:pt x="226" y="80"/>
                </a:lnTo>
                <a:lnTo>
                  <a:pt x="212" y="84"/>
                </a:lnTo>
                <a:lnTo>
                  <a:pt x="200" y="90"/>
                </a:lnTo>
                <a:lnTo>
                  <a:pt x="190" y="96"/>
                </a:lnTo>
                <a:lnTo>
                  <a:pt x="178" y="106"/>
                </a:lnTo>
                <a:lnTo>
                  <a:pt x="170" y="116"/>
                </a:lnTo>
                <a:lnTo>
                  <a:pt x="164" y="126"/>
                </a:lnTo>
                <a:lnTo>
                  <a:pt x="158" y="138"/>
                </a:lnTo>
                <a:lnTo>
                  <a:pt x="154" y="152"/>
                </a:lnTo>
                <a:lnTo>
                  <a:pt x="212" y="152"/>
                </a:lnTo>
                <a:lnTo>
                  <a:pt x="212" y="152"/>
                </a:lnTo>
                <a:lnTo>
                  <a:pt x="216" y="154"/>
                </a:lnTo>
                <a:lnTo>
                  <a:pt x="216" y="156"/>
                </a:lnTo>
                <a:lnTo>
                  <a:pt x="216" y="156"/>
                </a:lnTo>
                <a:lnTo>
                  <a:pt x="216" y="160"/>
                </a:lnTo>
                <a:lnTo>
                  <a:pt x="212" y="160"/>
                </a:lnTo>
                <a:lnTo>
                  <a:pt x="144" y="160"/>
                </a:lnTo>
                <a:lnTo>
                  <a:pt x="144" y="180"/>
                </a:lnTo>
                <a:lnTo>
                  <a:pt x="150" y="180"/>
                </a:lnTo>
                <a:lnTo>
                  <a:pt x="150" y="224"/>
                </a:lnTo>
                <a:lnTo>
                  <a:pt x="28" y="246"/>
                </a:lnTo>
                <a:lnTo>
                  <a:pt x="22" y="246"/>
                </a:lnTo>
                <a:lnTo>
                  <a:pt x="22" y="266"/>
                </a:lnTo>
                <a:lnTo>
                  <a:pt x="28" y="266"/>
                </a:lnTo>
                <a:lnTo>
                  <a:pt x="28" y="366"/>
                </a:lnTo>
                <a:lnTo>
                  <a:pt x="12" y="366"/>
                </a:lnTo>
                <a:lnTo>
                  <a:pt x="12" y="388"/>
                </a:lnTo>
                <a:lnTo>
                  <a:pt x="0" y="388"/>
                </a:lnTo>
                <a:lnTo>
                  <a:pt x="0" y="414"/>
                </a:lnTo>
                <a:lnTo>
                  <a:pt x="482" y="414"/>
                </a:lnTo>
                <a:lnTo>
                  <a:pt x="482" y="388"/>
                </a:lnTo>
                <a:lnTo>
                  <a:pt x="468" y="388"/>
                </a:lnTo>
                <a:close/>
                <a:moveTo>
                  <a:pt x="274" y="184"/>
                </a:moveTo>
                <a:lnTo>
                  <a:pt x="296" y="184"/>
                </a:lnTo>
                <a:lnTo>
                  <a:pt x="296" y="216"/>
                </a:lnTo>
                <a:lnTo>
                  <a:pt x="274" y="216"/>
                </a:lnTo>
                <a:lnTo>
                  <a:pt x="274" y="184"/>
                </a:lnTo>
                <a:close/>
                <a:moveTo>
                  <a:pt x="230" y="184"/>
                </a:moveTo>
                <a:lnTo>
                  <a:pt x="254" y="184"/>
                </a:lnTo>
                <a:lnTo>
                  <a:pt x="254" y="216"/>
                </a:lnTo>
                <a:lnTo>
                  <a:pt x="230" y="216"/>
                </a:lnTo>
                <a:lnTo>
                  <a:pt x="230" y="184"/>
                </a:lnTo>
                <a:close/>
                <a:moveTo>
                  <a:pt x="184" y="184"/>
                </a:moveTo>
                <a:lnTo>
                  <a:pt x="206" y="184"/>
                </a:lnTo>
                <a:lnTo>
                  <a:pt x="206" y="216"/>
                </a:lnTo>
                <a:lnTo>
                  <a:pt x="184" y="216"/>
                </a:lnTo>
                <a:lnTo>
                  <a:pt x="184" y="184"/>
                </a:lnTo>
                <a:close/>
                <a:moveTo>
                  <a:pt x="82" y="372"/>
                </a:moveTo>
                <a:lnTo>
                  <a:pt x="60" y="372"/>
                </a:lnTo>
                <a:lnTo>
                  <a:pt x="60" y="340"/>
                </a:lnTo>
                <a:lnTo>
                  <a:pt x="82" y="340"/>
                </a:lnTo>
                <a:lnTo>
                  <a:pt x="82" y="372"/>
                </a:lnTo>
                <a:close/>
                <a:moveTo>
                  <a:pt x="82" y="312"/>
                </a:moveTo>
                <a:lnTo>
                  <a:pt x="60" y="312"/>
                </a:lnTo>
                <a:lnTo>
                  <a:pt x="60" y="280"/>
                </a:lnTo>
                <a:lnTo>
                  <a:pt x="82" y="280"/>
                </a:lnTo>
                <a:lnTo>
                  <a:pt x="82" y="312"/>
                </a:lnTo>
                <a:close/>
                <a:moveTo>
                  <a:pt x="126" y="372"/>
                </a:moveTo>
                <a:lnTo>
                  <a:pt x="104" y="372"/>
                </a:lnTo>
                <a:lnTo>
                  <a:pt x="104" y="340"/>
                </a:lnTo>
                <a:lnTo>
                  <a:pt x="126" y="340"/>
                </a:lnTo>
                <a:lnTo>
                  <a:pt x="126" y="372"/>
                </a:lnTo>
                <a:close/>
                <a:moveTo>
                  <a:pt x="126" y="312"/>
                </a:moveTo>
                <a:lnTo>
                  <a:pt x="104" y="312"/>
                </a:lnTo>
                <a:lnTo>
                  <a:pt x="104" y="280"/>
                </a:lnTo>
                <a:lnTo>
                  <a:pt x="126" y="280"/>
                </a:lnTo>
                <a:lnTo>
                  <a:pt x="126" y="312"/>
                </a:lnTo>
                <a:close/>
                <a:moveTo>
                  <a:pt x="332" y="292"/>
                </a:moveTo>
                <a:lnTo>
                  <a:pt x="316" y="292"/>
                </a:lnTo>
                <a:lnTo>
                  <a:pt x="316" y="388"/>
                </a:lnTo>
                <a:lnTo>
                  <a:pt x="294" y="388"/>
                </a:lnTo>
                <a:lnTo>
                  <a:pt x="294" y="292"/>
                </a:lnTo>
                <a:lnTo>
                  <a:pt x="272" y="292"/>
                </a:lnTo>
                <a:lnTo>
                  <a:pt x="272" y="388"/>
                </a:lnTo>
                <a:lnTo>
                  <a:pt x="252" y="388"/>
                </a:lnTo>
                <a:lnTo>
                  <a:pt x="252" y="292"/>
                </a:lnTo>
                <a:lnTo>
                  <a:pt x="230" y="292"/>
                </a:lnTo>
                <a:lnTo>
                  <a:pt x="230" y="388"/>
                </a:lnTo>
                <a:lnTo>
                  <a:pt x="208" y="388"/>
                </a:lnTo>
                <a:lnTo>
                  <a:pt x="208" y="292"/>
                </a:lnTo>
                <a:lnTo>
                  <a:pt x="186" y="292"/>
                </a:lnTo>
                <a:lnTo>
                  <a:pt x="186" y="388"/>
                </a:lnTo>
                <a:lnTo>
                  <a:pt x="166" y="388"/>
                </a:lnTo>
                <a:lnTo>
                  <a:pt x="166" y="292"/>
                </a:lnTo>
                <a:lnTo>
                  <a:pt x="150" y="292"/>
                </a:lnTo>
                <a:lnTo>
                  <a:pt x="150" y="274"/>
                </a:lnTo>
                <a:lnTo>
                  <a:pt x="240" y="244"/>
                </a:lnTo>
                <a:lnTo>
                  <a:pt x="332" y="274"/>
                </a:lnTo>
                <a:lnTo>
                  <a:pt x="332" y="292"/>
                </a:lnTo>
                <a:close/>
                <a:moveTo>
                  <a:pt x="376" y="372"/>
                </a:moveTo>
                <a:lnTo>
                  <a:pt x="354" y="372"/>
                </a:lnTo>
                <a:lnTo>
                  <a:pt x="354" y="340"/>
                </a:lnTo>
                <a:lnTo>
                  <a:pt x="376" y="340"/>
                </a:lnTo>
                <a:lnTo>
                  <a:pt x="376" y="372"/>
                </a:lnTo>
                <a:close/>
                <a:moveTo>
                  <a:pt x="376" y="312"/>
                </a:moveTo>
                <a:lnTo>
                  <a:pt x="354" y="312"/>
                </a:lnTo>
                <a:lnTo>
                  <a:pt x="354" y="280"/>
                </a:lnTo>
                <a:lnTo>
                  <a:pt x="376" y="280"/>
                </a:lnTo>
                <a:lnTo>
                  <a:pt x="376" y="312"/>
                </a:lnTo>
                <a:close/>
                <a:moveTo>
                  <a:pt x="422" y="372"/>
                </a:moveTo>
                <a:lnTo>
                  <a:pt x="398" y="372"/>
                </a:lnTo>
                <a:lnTo>
                  <a:pt x="398" y="340"/>
                </a:lnTo>
                <a:lnTo>
                  <a:pt x="422" y="340"/>
                </a:lnTo>
                <a:lnTo>
                  <a:pt x="422" y="372"/>
                </a:lnTo>
                <a:close/>
                <a:moveTo>
                  <a:pt x="422" y="312"/>
                </a:moveTo>
                <a:lnTo>
                  <a:pt x="398" y="312"/>
                </a:lnTo>
                <a:lnTo>
                  <a:pt x="398" y="280"/>
                </a:lnTo>
                <a:lnTo>
                  <a:pt x="422" y="280"/>
                </a:lnTo>
                <a:lnTo>
                  <a:pt x="422" y="312"/>
                </a:lnTo>
                <a:close/>
              </a:path>
            </a:pathLst>
          </a:custGeom>
          <a:solidFill>
            <a:srgbClr val="FFFFFF"/>
          </a:solidFill>
          <a:ln>
            <a:noFill/>
          </a:ln>
          <a:extLst/>
        </p:spPr>
        <p:txBody>
          <a:bodyPr vert="horz" wrap="square" lIns="89885" tIns="44943" rIns="89885" bIns="44943" numCol="1" anchor="t" anchorCtr="0" compatLnSpc="1">
            <a:prstTxWarp prst="textNoShape">
              <a:avLst/>
            </a:prstTxWarp>
          </a:bodyPr>
          <a:lstStyle/>
          <a:p>
            <a:pPr defTabSz="898905">
              <a:defRPr/>
            </a:pPr>
            <a:endParaRPr lang="en-GB" sz="1853" kern="0" dirty="0">
              <a:solidFill>
                <a:srgbClr val="000000"/>
              </a:solidFill>
              <a:latin typeface="Arial" charset="0"/>
              <a:cs typeface="Arial" charset="0"/>
            </a:endParaRPr>
          </a:p>
        </p:txBody>
      </p:sp>
    </p:spTree>
    <p:extLst>
      <p:ext uri="{BB962C8B-B14F-4D97-AF65-F5344CB8AC3E}">
        <p14:creationId xmlns:p14="http://schemas.microsoft.com/office/powerpoint/2010/main" val="93420334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71254"/>
          </a:xfrm>
        </p:spPr>
        <p:txBody>
          <a:bodyPr>
            <a:normAutofit/>
          </a:bodyPr>
          <a:lstStyle/>
          <a:p>
            <a:pPr algn="l"/>
            <a:r>
              <a:rPr lang="en-IN" sz="3200" b="1" dirty="0">
                <a:latin typeface="Arial" panose="020B0604020202020204" pitchFamily="34" charset="0"/>
                <a:cs typeface="Arial" panose="020B0604020202020204" pitchFamily="34" charset="0"/>
              </a:rPr>
              <a:t>Settlement Trust (1/2) </a:t>
            </a:r>
          </a:p>
        </p:txBody>
      </p:sp>
      <p:sp>
        <p:nvSpPr>
          <p:cNvPr id="3" name="Content Placeholder 2"/>
          <p:cNvSpPr>
            <a:spLocks noGrp="1"/>
          </p:cNvSpPr>
          <p:nvPr>
            <p:ph idx="1"/>
          </p:nvPr>
        </p:nvSpPr>
        <p:spPr>
          <a:xfrm>
            <a:off x="457200" y="1268760"/>
            <a:ext cx="8229600" cy="5589240"/>
          </a:xfrm>
        </p:spPr>
        <p:txBody>
          <a:bodyPr>
            <a:normAutofit fontScale="77500" lnSpcReduction="20000"/>
          </a:bodyPr>
          <a:lstStyle/>
          <a:p>
            <a:pPr marL="457200" lvl="1" indent="-457200" algn="just"/>
            <a:r>
              <a:rPr lang="en-IN" sz="2900" dirty="0">
                <a:latin typeface="Arial" panose="020B0604020202020204" pitchFamily="34" charset="0"/>
                <a:cs typeface="Arial" panose="020B0604020202020204" pitchFamily="34" charset="0"/>
              </a:rPr>
              <a:t>Whether receipt by Trust or by beneficiary upon settlement of trust property ?</a:t>
            </a:r>
          </a:p>
          <a:p>
            <a:pPr marL="914400" lvl="1" indent="-457200" algn="just">
              <a:buFont typeface="Wingdings" panose="05000000000000000000" pitchFamily="2" charset="2"/>
              <a:buChar char="ü"/>
            </a:pPr>
            <a:r>
              <a:rPr lang="en-IN" sz="2900" dirty="0">
                <a:latin typeface="Arial" panose="020B0604020202020204" pitchFamily="34" charset="0"/>
                <a:cs typeface="Arial" panose="020B0604020202020204" pitchFamily="34" charset="0"/>
              </a:rPr>
              <a:t>Debate under old as well as new provision- whether property received by trustee under specific or discretionary trust could be regarded as – received w/o consideration / inadequate  consideration ?</a:t>
            </a:r>
          </a:p>
          <a:p>
            <a:pPr marL="857250" lvl="2" indent="0" algn="just">
              <a:buNone/>
            </a:pPr>
            <a:endParaRPr lang="en-IN" sz="3700" dirty="0"/>
          </a:p>
          <a:p>
            <a:pPr marL="914400" lvl="1" indent="-457200" algn="just"/>
            <a:endParaRPr lang="en-IN" sz="2600" u="sng" dirty="0"/>
          </a:p>
          <a:p>
            <a:pPr marL="914400" lvl="1" indent="-457200" algn="just"/>
            <a:endParaRPr lang="en-US" sz="3400" dirty="0"/>
          </a:p>
          <a:p>
            <a:pPr marL="457200" lvl="1" indent="0" algn="just">
              <a:buNone/>
            </a:pPr>
            <a:endParaRPr lang="en-IN" sz="3400" dirty="0"/>
          </a:p>
          <a:p>
            <a:pPr marL="457200" lvl="1" indent="0" algn="just">
              <a:buNone/>
            </a:pPr>
            <a:endParaRPr lang="en-IN" sz="3400" dirty="0"/>
          </a:p>
          <a:p>
            <a:pPr marL="457200" lvl="1" indent="0" algn="just">
              <a:buNone/>
            </a:pPr>
            <a:endParaRPr lang="en-IN" sz="2600" dirty="0"/>
          </a:p>
          <a:p>
            <a:pPr marL="914400" lvl="1" indent="-457200" algn="just"/>
            <a:endParaRPr lang="en-IN" sz="2600" dirty="0"/>
          </a:p>
          <a:p>
            <a:pPr marL="457200" lvl="1" indent="0" algn="just">
              <a:buNone/>
            </a:pPr>
            <a:endParaRPr lang="en-IN" sz="2600" dirty="0"/>
          </a:p>
          <a:p>
            <a:pPr marL="457200" lvl="1" indent="0">
              <a:buNone/>
            </a:pPr>
            <a:r>
              <a:rPr lang="en-IN" sz="2600" dirty="0"/>
              <a:t>	</a:t>
            </a:r>
          </a:p>
          <a:p>
            <a:pPr marL="0" indent="0">
              <a:buNone/>
            </a:pPr>
            <a:endParaRPr lang="en-IN" dirty="0"/>
          </a:p>
        </p:txBody>
      </p:sp>
      <p:sp>
        <p:nvSpPr>
          <p:cNvPr id="4" name="Rectangle 3">
            <a:extLst>
              <a:ext uri="{FF2B5EF4-FFF2-40B4-BE49-F238E27FC236}">
                <a16:creationId xmlns:a16="http://schemas.microsoft.com/office/drawing/2014/main" id="{F50BD55D-C523-4534-A0CE-ADC92DF31E87}"/>
              </a:ext>
            </a:extLst>
          </p:cNvPr>
          <p:cNvSpPr/>
          <p:nvPr/>
        </p:nvSpPr>
        <p:spPr>
          <a:xfrm>
            <a:off x="3635896" y="3573016"/>
            <a:ext cx="1872208"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Arial" panose="020B0604020202020204" pitchFamily="34" charset="0"/>
                <a:cs typeface="Arial" panose="020B0604020202020204" pitchFamily="34" charset="0"/>
              </a:rPr>
              <a:t>2 Views</a:t>
            </a:r>
          </a:p>
        </p:txBody>
      </p:sp>
      <p:cxnSp>
        <p:nvCxnSpPr>
          <p:cNvPr id="6" name="Straight Connector 5">
            <a:extLst>
              <a:ext uri="{FF2B5EF4-FFF2-40B4-BE49-F238E27FC236}">
                <a16:creationId xmlns:a16="http://schemas.microsoft.com/office/drawing/2014/main" id="{60095494-AA97-4E3B-AC86-5773660BF8B0}"/>
              </a:ext>
            </a:extLst>
          </p:cNvPr>
          <p:cNvCxnSpPr>
            <a:stCxn id="4" idx="2"/>
          </p:cNvCxnSpPr>
          <p:nvPr/>
        </p:nvCxnSpPr>
        <p:spPr>
          <a:xfrm>
            <a:off x="4572000" y="4221088"/>
            <a:ext cx="0" cy="360040"/>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1005B3F6-406F-43B0-B148-16C91783D253}"/>
              </a:ext>
            </a:extLst>
          </p:cNvPr>
          <p:cNvSpPr/>
          <p:nvPr/>
        </p:nvSpPr>
        <p:spPr>
          <a:xfrm>
            <a:off x="2969822" y="4820930"/>
            <a:ext cx="320435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Arial" panose="020B0604020202020204" pitchFamily="34" charset="0"/>
                <a:cs typeface="Arial" panose="020B0604020202020204" pitchFamily="34" charset="0"/>
              </a:rPr>
              <a:t>Whether receipt coupled with obligation </a:t>
            </a:r>
          </a:p>
        </p:txBody>
      </p:sp>
      <p:cxnSp>
        <p:nvCxnSpPr>
          <p:cNvPr id="15" name="Straight Arrow Connector 14">
            <a:extLst>
              <a:ext uri="{FF2B5EF4-FFF2-40B4-BE49-F238E27FC236}">
                <a16:creationId xmlns:a16="http://schemas.microsoft.com/office/drawing/2014/main" id="{A8D135A2-4AD3-4E3D-B52B-0C254EF6520E}"/>
              </a:ext>
            </a:extLst>
          </p:cNvPr>
          <p:cNvCxnSpPr/>
          <p:nvPr/>
        </p:nvCxnSpPr>
        <p:spPr>
          <a:xfrm>
            <a:off x="4572000" y="5541010"/>
            <a:ext cx="0" cy="2020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4069F8F2-F1E3-4275-ADC3-1822657214C2}"/>
              </a:ext>
            </a:extLst>
          </p:cNvPr>
          <p:cNvSpPr/>
          <p:nvPr/>
        </p:nvSpPr>
        <p:spPr>
          <a:xfrm>
            <a:off x="3689902" y="5785110"/>
            <a:ext cx="1818202" cy="7500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Arial" panose="020B0604020202020204" pitchFamily="34" charset="0"/>
                <a:cs typeface="Arial" panose="020B0604020202020204" pitchFamily="34" charset="0"/>
              </a:rPr>
              <a:t>Income? With/w/o consideration</a:t>
            </a:r>
          </a:p>
        </p:txBody>
      </p:sp>
      <p:sp>
        <p:nvSpPr>
          <p:cNvPr id="9" name="Slide Number Placeholder 8">
            <a:extLst>
              <a:ext uri="{FF2B5EF4-FFF2-40B4-BE49-F238E27FC236}">
                <a16:creationId xmlns:a16="http://schemas.microsoft.com/office/drawing/2014/main" id="{60CA9342-D7ED-4EE0-BED0-09CA98FDD275}"/>
              </a:ext>
            </a:extLst>
          </p:cNvPr>
          <p:cNvSpPr>
            <a:spLocks noGrp="1"/>
          </p:cNvSpPr>
          <p:nvPr>
            <p:ph type="sldNum" sz="quarter" idx="12"/>
          </p:nvPr>
        </p:nvSpPr>
        <p:spPr/>
        <p:txBody>
          <a:bodyPr/>
          <a:lstStyle/>
          <a:p>
            <a:fld id="{184551E8-1125-4767-8734-F5EA1C8CF950}" type="slidenum">
              <a:rPr lang="en-IN" smtClean="0"/>
              <a:pPr/>
              <a:t>30</a:t>
            </a:fld>
            <a:endParaRPr lang="en-IN"/>
          </a:p>
        </p:txBody>
      </p:sp>
    </p:spTree>
    <p:extLst>
      <p:ext uri="{BB962C8B-B14F-4D97-AF65-F5344CB8AC3E}">
        <p14:creationId xmlns:p14="http://schemas.microsoft.com/office/powerpoint/2010/main" val="36197388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1818"/>
          </a:xfrm>
        </p:spPr>
        <p:txBody>
          <a:bodyPr>
            <a:normAutofit/>
          </a:bodyPr>
          <a:lstStyle/>
          <a:p>
            <a:pPr algn="l"/>
            <a:r>
              <a:rPr lang="en-IN" sz="3200" b="1" dirty="0">
                <a:latin typeface="Arial" panose="020B0604020202020204" pitchFamily="34" charset="0"/>
                <a:cs typeface="Arial" panose="020B0604020202020204" pitchFamily="34" charset="0"/>
              </a:rPr>
              <a:t>Settlement Trust (2/2) </a:t>
            </a:r>
          </a:p>
        </p:txBody>
      </p:sp>
      <p:sp>
        <p:nvSpPr>
          <p:cNvPr id="3" name="Content Placeholder 2"/>
          <p:cNvSpPr>
            <a:spLocks noGrp="1"/>
          </p:cNvSpPr>
          <p:nvPr>
            <p:ph idx="1"/>
          </p:nvPr>
        </p:nvSpPr>
        <p:spPr>
          <a:xfrm>
            <a:off x="457200" y="1268760"/>
            <a:ext cx="8229600" cy="5589240"/>
          </a:xfrm>
        </p:spPr>
        <p:txBody>
          <a:bodyPr>
            <a:normAutofit/>
          </a:bodyPr>
          <a:lstStyle/>
          <a:p>
            <a:pPr marL="857250" lvl="2" indent="0" algn="just">
              <a:buNone/>
            </a:pPr>
            <a:endParaRPr lang="en-IN" sz="3700" dirty="0"/>
          </a:p>
          <a:p>
            <a:pPr marL="914400" lvl="1" indent="-457200" algn="just"/>
            <a:endParaRPr lang="en-IN" sz="2600" u="sng" dirty="0"/>
          </a:p>
          <a:p>
            <a:pPr marL="914400" lvl="1" indent="-457200" algn="just"/>
            <a:endParaRPr lang="en-US" sz="3400" dirty="0"/>
          </a:p>
          <a:p>
            <a:pPr marL="457200" lvl="1" indent="0" algn="just">
              <a:buNone/>
            </a:pPr>
            <a:endParaRPr lang="en-IN" sz="3400" dirty="0"/>
          </a:p>
          <a:p>
            <a:pPr marL="457200" lvl="1" indent="0" algn="just">
              <a:buNone/>
            </a:pPr>
            <a:endParaRPr lang="en-IN" sz="3400" dirty="0"/>
          </a:p>
          <a:p>
            <a:pPr marL="457200" lvl="1" indent="0" algn="just">
              <a:buNone/>
            </a:pPr>
            <a:endParaRPr lang="en-IN" sz="2600" dirty="0"/>
          </a:p>
          <a:p>
            <a:pPr marL="457200" lvl="1" indent="0" algn="just">
              <a:buNone/>
            </a:pPr>
            <a:endParaRPr lang="en-IN" sz="2600" dirty="0"/>
          </a:p>
          <a:p>
            <a:pPr marL="457200" lvl="1" indent="0" algn="just">
              <a:buNone/>
            </a:pPr>
            <a:endParaRPr lang="en-IN" sz="2600" dirty="0"/>
          </a:p>
          <a:p>
            <a:pPr marL="457200" lvl="1" indent="0">
              <a:buNone/>
            </a:pPr>
            <a:r>
              <a:rPr lang="en-IN" sz="2600" dirty="0"/>
              <a:t>	</a:t>
            </a:r>
          </a:p>
          <a:p>
            <a:pPr marL="0" indent="0">
              <a:buNone/>
            </a:pPr>
            <a:endParaRPr lang="en-IN" dirty="0"/>
          </a:p>
        </p:txBody>
      </p:sp>
      <p:sp>
        <p:nvSpPr>
          <p:cNvPr id="4" name="Rectangle 3">
            <a:extLst>
              <a:ext uri="{FF2B5EF4-FFF2-40B4-BE49-F238E27FC236}">
                <a16:creationId xmlns:a16="http://schemas.microsoft.com/office/drawing/2014/main" id="{F50BD55D-C523-4534-A0CE-ADC92DF31E87}"/>
              </a:ext>
            </a:extLst>
          </p:cNvPr>
          <p:cNvSpPr/>
          <p:nvPr/>
        </p:nvSpPr>
        <p:spPr>
          <a:xfrm>
            <a:off x="1363804" y="1938846"/>
            <a:ext cx="1872208"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Arial" panose="020B0604020202020204" pitchFamily="34" charset="0"/>
                <a:cs typeface="Arial" panose="020B0604020202020204" pitchFamily="34" charset="0"/>
              </a:rPr>
              <a:t>View1</a:t>
            </a:r>
          </a:p>
        </p:txBody>
      </p:sp>
      <p:cxnSp>
        <p:nvCxnSpPr>
          <p:cNvPr id="6" name="Straight Connector 5">
            <a:extLst>
              <a:ext uri="{FF2B5EF4-FFF2-40B4-BE49-F238E27FC236}">
                <a16:creationId xmlns:a16="http://schemas.microsoft.com/office/drawing/2014/main" id="{60095494-AA97-4E3B-AC86-5773660BF8B0}"/>
              </a:ext>
            </a:extLst>
          </p:cNvPr>
          <p:cNvCxnSpPr>
            <a:stCxn id="4" idx="2"/>
          </p:cNvCxnSpPr>
          <p:nvPr/>
        </p:nvCxnSpPr>
        <p:spPr>
          <a:xfrm>
            <a:off x="2299908" y="2586918"/>
            <a:ext cx="0" cy="360040"/>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1005B3F6-406F-43B0-B148-16C91783D253}"/>
              </a:ext>
            </a:extLst>
          </p:cNvPr>
          <p:cNvSpPr/>
          <p:nvPr/>
        </p:nvSpPr>
        <p:spPr>
          <a:xfrm>
            <a:off x="922755" y="2923649"/>
            <a:ext cx="2754306" cy="3784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Arial" panose="020B0604020202020204" pitchFamily="34" charset="0"/>
                <a:cs typeface="Arial" panose="020B0604020202020204" pitchFamily="34" charset="0"/>
              </a:rPr>
              <a:t>Not an income </a:t>
            </a:r>
          </a:p>
        </p:txBody>
      </p:sp>
      <p:sp>
        <p:nvSpPr>
          <p:cNvPr id="16" name="Rectangle 15">
            <a:extLst>
              <a:ext uri="{FF2B5EF4-FFF2-40B4-BE49-F238E27FC236}">
                <a16:creationId xmlns:a16="http://schemas.microsoft.com/office/drawing/2014/main" id="{4069F8F2-F1E3-4275-ADC3-1822657214C2}"/>
              </a:ext>
            </a:extLst>
          </p:cNvPr>
          <p:cNvSpPr/>
          <p:nvPr/>
        </p:nvSpPr>
        <p:spPr>
          <a:xfrm>
            <a:off x="1358642" y="3843763"/>
            <a:ext cx="1989221" cy="9533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Arial" panose="020B0604020202020204" pitchFamily="34" charset="0"/>
                <a:cs typeface="Arial" panose="020B0604020202020204" pitchFamily="34" charset="0"/>
              </a:rPr>
              <a:t>Chandrakant H Shah v. ITO [2010] 124 ITD 177</a:t>
            </a:r>
          </a:p>
        </p:txBody>
      </p:sp>
      <p:sp>
        <p:nvSpPr>
          <p:cNvPr id="9" name="Rectangle 8">
            <a:extLst>
              <a:ext uri="{FF2B5EF4-FFF2-40B4-BE49-F238E27FC236}">
                <a16:creationId xmlns:a16="http://schemas.microsoft.com/office/drawing/2014/main" id="{876AA5D8-10EC-459D-9CBE-82A2C01353C5}"/>
              </a:ext>
            </a:extLst>
          </p:cNvPr>
          <p:cNvSpPr/>
          <p:nvPr/>
        </p:nvSpPr>
        <p:spPr>
          <a:xfrm>
            <a:off x="5436096" y="1938846"/>
            <a:ext cx="1872208"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Arial" panose="020B0604020202020204" pitchFamily="34" charset="0"/>
                <a:cs typeface="Arial" panose="020B0604020202020204" pitchFamily="34" charset="0"/>
              </a:rPr>
              <a:t>View2</a:t>
            </a:r>
          </a:p>
        </p:txBody>
      </p:sp>
      <p:sp>
        <p:nvSpPr>
          <p:cNvPr id="10" name="Rectangle 9">
            <a:extLst>
              <a:ext uri="{FF2B5EF4-FFF2-40B4-BE49-F238E27FC236}">
                <a16:creationId xmlns:a16="http://schemas.microsoft.com/office/drawing/2014/main" id="{8BD54D00-3AFE-4015-85C7-91841880DBC9}"/>
              </a:ext>
            </a:extLst>
          </p:cNvPr>
          <p:cNvSpPr/>
          <p:nvPr/>
        </p:nvSpPr>
        <p:spPr>
          <a:xfrm>
            <a:off x="4995046" y="2959222"/>
            <a:ext cx="2817313" cy="621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Arial" panose="020B0604020202020204" pitchFamily="34" charset="0"/>
                <a:cs typeface="Arial" panose="020B0604020202020204" pitchFamily="34" charset="0"/>
              </a:rPr>
              <a:t>Receipt for the benefit of specified persons- income </a:t>
            </a:r>
          </a:p>
        </p:txBody>
      </p:sp>
      <p:sp>
        <p:nvSpPr>
          <p:cNvPr id="11" name="Slide Number Placeholder 10">
            <a:extLst>
              <a:ext uri="{FF2B5EF4-FFF2-40B4-BE49-F238E27FC236}">
                <a16:creationId xmlns:a16="http://schemas.microsoft.com/office/drawing/2014/main" id="{3F81DB70-7811-48A9-93F1-88A0BF27C4A5}"/>
              </a:ext>
            </a:extLst>
          </p:cNvPr>
          <p:cNvSpPr>
            <a:spLocks noGrp="1"/>
          </p:cNvSpPr>
          <p:nvPr>
            <p:ph type="sldNum" sz="quarter" idx="12"/>
          </p:nvPr>
        </p:nvSpPr>
        <p:spPr/>
        <p:txBody>
          <a:bodyPr/>
          <a:lstStyle/>
          <a:p>
            <a:fld id="{184551E8-1125-4767-8734-F5EA1C8CF950}" type="slidenum">
              <a:rPr lang="en-IN" smtClean="0"/>
              <a:pPr/>
              <a:t>31</a:t>
            </a:fld>
            <a:endParaRPr lang="en-IN"/>
          </a:p>
        </p:txBody>
      </p:sp>
    </p:spTree>
    <p:extLst>
      <p:ext uri="{BB962C8B-B14F-4D97-AF65-F5344CB8AC3E}">
        <p14:creationId xmlns:p14="http://schemas.microsoft.com/office/powerpoint/2010/main" val="36802943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31552018"/>
              </p:ext>
            </p:extLst>
          </p:nvPr>
        </p:nvGraphicFramePr>
        <p:xfrm>
          <a:off x="622673" y="1037230"/>
          <a:ext cx="7920880" cy="5036840"/>
        </p:xfrm>
        <a:graphic>
          <a:graphicData uri="http://schemas.openxmlformats.org/drawingml/2006/table">
            <a:tbl>
              <a:tblPr firstRow="1" bandRow="1">
                <a:tableStyleId>{F5AB1C69-6EDB-4FF4-983F-18BD219EF322}</a:tableStyleId>
              </a:tblPr>
              <a:tblGrid>
                <a:gridCol w="1152128">
                  <a:extLst>
                    <a:ext uri="{9D8B030D-6E8A-4147-A177-3AD203B41FA5}">
                      <a16:colId xmlns:a16="http://schemas.microsoft.com/office/drawing/2014/main" val="20000"/>
                    </a:ext>
                  </a:extLst>
                </a:gridCol>
                <a:gridCol w="6768752">
                  <a:extLst>
                    <a:ext uri="{9D8B030D-6E8A-4147-A177-3AD203B41FA5}">
                      <a16:colId xmlns:a16="http://schemas.microsoft.com/office/drawing/2014/main" val="20001"/>
                    </a:ext>
                  </a:extLst>
                </a:gridCol>
              </a:tblGrid>
              <a:tr h="492135">
                <a:tc>
                  <a:txBody>
                    <a:bodyPr/>
                    <a:lstStyle/>
                    <a:p>
                      <a:pPr marL="0" algn="ctr" defTabSz="914400" rtl="0" eaLnBrk="1" latinLnBrk="0" hangingPunct="1"/>
                      <a:r>
                        <a:rPr lang="en-IN" sz="1800" b="1" kern="1200" dirty="0">
                          <a:solidFill>
                            <a:schemeClr val="lt1"/>
                          </a:solidFill>
                          <a:latin typeface="+mn-lt"/>
                          <a:ea typeface="+mn-ea"/>
                          <a:cs typeface="+mn-cs"/>
                        </a:rPr>
                        <a:t>Section</a:t>
                      </a:r>
                    </a:p>
                  </a:txBody>
                  <a:tcPr>
                    <a:solidFill>
                      <a:schemeClr val="accent1"/>
                    </a:solidFill>
                  </a:tcPr>
                </a:tc>
                <a:tc>
                  <a:txBody>
                    <a:bodyPr/>
                    <a:lstStyle/>
                    <a:p>
                      <a:pPr marL="0" algn="ctr" defTabSz="914400" rtl="0" eaLnBrk="1" latinLnBrk="0" hangingPunct="1"/>
                      <a:r>
                        <a:rPr lang="en-IN" sz="1800" b="1" kern="1200" dirty="0">
                          <a:solidFill>
                            <a:schemeClr val="lt1"/>
                          </a:solidFill>
                          <a:latin typeface="+mn-lt"/>
                          <a:ea typeface="+mn-ea"/>
                          <a:cs typeface="+mn-cs"/>
                        </a:rPr>
                        <a:t>Particulars</a:t>
                      </a:r>
                    </a:p>
                  </a:txBody>
                  <a:tcPr>
                    <a:solidFill>
                      <a:schemeClr val="accent1"/>
                    </a:solidFill>
                  </a:tcPr>
                </a:tc>
                <a:extLst>
                  <a:ext uri="{0D108BD9-81ED-4DB2-BD59-A6C34878D82A}">
                    <a16:rowId xmlns:a16="http://schemas.microsoft.com/office/drawing/2014/main" val="10000"/>
                  </a:ext>
                </a:extLst>
              </a:tr>
              <a:tr h="492135">
                <a:tc>
                  <a:txBody>
                    <a:bodyPr/>
                    <a:lstStyle/>
                    <a:p>
                      <a:r>
                        <a:rPr lang="en-IN" sz="1600" kern="1200" baseline="0" dirty="0">
                          <a:solidFill>
                            <a:schemeClr val="dk1"/>
                          </a:solidFill>
                          <a:latin typeface="Arial" panose="020B0604020202020204" pitchFamily="34" charset="0"/>
                          <a:ea typeface="+mn-ea"/>
                          <a:cs typeface="Arial" panose="020B0604020202020204" pitchFamily="34" charset="0"/>
                        </a:rPr>
                        <a:t>47(</a:t>
                      </a:r>
                      <a:r>
                        <a:rPr lang="en-IN" sz="1600" kern="1200" baseline="0" dirty="0" err="1">
                          <a:solidFill>
                            <a:schemeClr val="dk1"/>
                          </a:solidFill>
                          <a:latin typeface="Arial" panose="020B0604020202020204" pitchFamily="34" charset="0"/>
                          <a:ea typeface="+mn-ea"/>
                          <a:cs typeface="Arial" panose="020B0604020202020204" pitchFamily="34" charset="0"/>
                        </a:rPr>
                        <a:t>i</a:t>
                      </a:r>
                      <a:r>
                        <a:rPr lang="en-IN" sz="1600" kern="1200" baseline="0" dirty="0">
                          <a:solidFill>
                            <a:schemeClr val="dk1"/>
                          </a:solidFill>
                          <a:latin typeface="Arial" panose="020B0604020202020204" pitchFamily="34" charset="0"/>
                          <a:ea typeface="+mn-ea"/>
                          <a:cs typeface="Arial" panose="020B0604020202020204" pitchFamily="34" charset="0"/>
                        </a:rPr>
                        <a:t>)</a:t>
                      </a:r>
                      <a:endParaRPr lang="en-IN" sz="1600" dirty="0">
                        <a:latin typeface="Arial" panose="020B0604020202020204" pitchFamily="34" charset="0"/>
                        <a:cs typeface="Arial" panose="020B0604020202020204" pitchFamily="34" charset="0"/>
                      </a:endParaRPr>
                    </a:p>
                  </a:txBody>
                  <a:tcPr/>
                </a:tc>
                <a:tc>
                  <a:txBody>
                    <a:bodyPr/>
                    <a:lstStyle/>
                    <a:p>
                      <a:r>
                        <a:rPr lang="en-IN" sz="1600" kern="1200" baseline="0" dirty="0">
                          <a:solidFill>
                            <a:schemeClr val="dk1"/>
                          </a:solidFill>
                          <a:latin typeface="Arial" panose="020B0604020202020204" pitchFamily="34" charset="0"/>
                          <a:ea typeface="+mn-ea"/>
                          <a:cs typeface="Arial" panose="020B0604020202020204" pitchFamily="34" charset="0"/>
                        </a:rPr>
                        <a:t>Distribution of capital assets on partition of HUF</a:t>
                      </a:r>
                      <a:endParaRPr lang="en-IN"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607272">
                <a:tc>
                  <a:txBody>
                    <a:bodyPr/>
                    <a:lstStyle/>
                    <a:p>
                      <a:r>
                        <a:rPr lang="en-IN" sz="1600" kern="1200" baseline="0" dirty="0">
                          <a:solidFill>
                            <a:schemeClr val="dk1"/>
                          </a:solidFill>
                          <a:latin typeface="Arial" panose="020B0604020202020204" pitchFamily="34" charset="0"/>
                          <a:ea typeface="+mn-ea"/>
                          <a:cs typeface="Arial" panose="020B0604020202020204" pitchFamily="34" charset="0"/>
                        </a:rPr>
                        <a:t>47(vi)</a:t>
                      </a:r>
                      <a:endParaRPr lang="en-IN" sz="1600" dirty="0">
                        <a:latin typeface="Arial" panose="020B0604020202020204" pitchFamily="34" charset="0"/>
                        <a:cs typeface="Arial" panose="020B0604020202020204" pitchFamily="34" charset="0"/>
                      </a:endParaRPr>
                    </a:p>
                  </a:txBody>
                  <a:tcPr/>
                </a:tc>
                <a:tc>
                  <a:txBody>
                    <a:bodyPr/>
                    <a:lstStyle/>
                    <a:p>
                      <a:r>
                        <a:rPr lang="en-IN" sz="1600" kern="1200" baseline="0" dirty="0">
                          <a:solidFill>
                            <a:schemeClr val="dk1"/>
                          </a:solidFill>
                          <a:latin typeface="Arial" panose="020B0604020202020204" pitchFamily="34" charset="0"/>
                          <a:ea typeface="+mn-ea"/>
                          <a:cs typeface="Arial" panose="020B0604020202020204" pitchFamily="34" charset="0"/>
                        </a:rPr>
                        <a:t>Transfer by amalgamating company to amalgamated</a:t>
                      </a:r>
                    </a:p>
                    <a:p>
                      <a:r>
                        <a:rPr lang="en-IN" sz="1600" kern="1200" baseline="0" dirty="0">
                          <a:solidFill>
                            <a:schemeClr val="dk1"/>
                          </a:solidFill>
                          <a:latin typeface="Arial" panose="020B0604020202020204" pitchFamily="34" charset="0"/>
                          <a:ea typeface="+mn-ea"/>
                          <a:cs typeface="Arial" panose="020B0604020202020204" pitchFamily="34" charset="0"/>
                        </a:rPr>
                        <a:t>Company</a:t>
                      </a:r>
                      <a:endParaRPr lang="en-IN"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869486">
                <a:tc>
                  <a:txBody>
                    <a:bodyPr/>
                    <a:lstStyle/>
                    <a:p>
                      <a:r>
                        <a:rPr lang="en-IN" sz="1600" kern="1200" baseline="0" dirty="0">
                          <a:solidFill>
                            <a:schemeClr val="dk1"/>
                          </a:solidFill>
                          <a:latin typeface="Arial" panose="020B0604020202020204" pitchFamily="34" charset="0"/>
                          <a:ea typeface="+mn-ea"/>
                          <a:cs typeface="Arial" panose="020B0604020202020204" pitchFamily="34" charset="0"/>
                        </a:rPr>
                        <a:t>47(via)/</a:t>
                      </a:r>
                    </a:p>
                    <a:p>
                      <a:r>
                        <a:rPr lang="en-IN" sz="1600" kern="1200" baseline="0" dirty="0">
                          <a:solidFill>
                            <a:schemeClr val="dk1"/>
                          </a:solidFill>
                          <a:latin typeface="Arial" panose="020B0604020202020204" pitchFamily="34" charset="0"/>
                          <a:ea typeface="+mn-ea"/>
                          <a:cs typeface="Arial" panose="020B0604020202020204" pitchFamily="34" charset="0"/>
                        </a:rPr>
                        <a:t>(</a:t>
                      </a:r>
                      <a:r>
                        <a:rPr lang="en-IN" sz="1600" kern="1200" baseline="0" dirty="0" err="1">
                          <a:solidFill>
                            <a:schemeClr val="dk1"/>
                          </a:solidFill>
                          <a:latin typeface="Arial" panose="020B0604020202020204" pitchFamily="34" charset="0"/>
                          <a:ea typeface="+mn-ea"/>
                          <a:cs typeface="Arial" panose="020B0604020202020204" pitchFamily="34" charset="0"/>
                        </a:rPr>
                        <a:t>vic</a:t>
                      </a:r>
                      <a:r>
                        <a:rPr lang="en-IN" sz="1600" kern="1200" baseline="0" dirty="0">
                          <a:solidFill>
                            <a:schemeClr val="dk1"/>
                          </a:solidFill>
                          <a:latin typeface="Arial" panose="020B0604020202020204" pitchFamily="34" charset="0"/>
                          <a:ea typeface="+mn-ea"/>
                          <a:cs typeface="Arial" panose="020B0604020202020204" pitchFamily="34" charset="0"/>
                        </a:rPr>
                        <a:t>)</a:t>
                      </a:r>
                      <a:endParaRPr lang="en-IN" sz="1600" dirty="0">
                        <a:latin typeface="Arial" panose="020B0604020202020204" pitchFamily="34" charset="0"/>
                        <a:cs typeface="Arial" panose="020B0604020202020204" pitchFamily="34" charset="0"/>
                      </a:endParaRPr>
                    </a:p>
                  </a:txBody>
                  <a:tcPr/>
                </a:tc>
                <a:tc>
                  <a:txBody>
                    <a:bodyPr/>
                    <a:lstStyle/>
                    <a:p>
                      <a:r>
                        <a:rPr lang="en-IN" sz="1600" kern="1200" baseline="0" dirty="0">
                          <a:solidFill>
                            <a:schemeClr val="dk1"/>
                          </a:solidFill>
                          <a:latin typeface="Arial" panose="020B0604020202020204" pitchFamily="34" charset="0"/>
                          <a:ea typeface="+mn-ea"/>
                          <a:cs typeface="Arial" panose="020B0604020202020204" pitchFamily="34" charset="0"/>
                        </a:rPr>
                        <a:t>Transfer of Indian company’s shares by a foreign company</a:t>
                      </a:r>
                    </a:p>
                    <a:p>
                      <a:r>
                        <a:rPr lang="en-IN" sz="1600" kern="1200" baseline="0" dirty="0">
                          <a:solidFill>
                            <a:schemeClr val="dk1"/>
                          </a:solidFill>
                          <a:latin typeface="Arial" panose="020B0604020202020204" pitchFamily="34" charset="0"/>
                          <a:ea typeface="+mn-ea"/>
                          <a:cs typeface="Arial" panose="020B0604020202020204" pitchFamily="34" charset="0"/>
                        </a:rPr>
                        <a:t>to another foreign company in a scheme of amalgamation/</a:t>
                      </a:r>
                    </a:p>
                    <a:p>
                      <a:r>
                        <a:rPr lang="en-IN" sz="1600" kern="1200" baseline="0" dirty="0">
                          <a:solidFill>
                            <a:schemeClr val="dk1"/>
                          </a:solidFill>
                          <a:latin typeface="Arial" panose="020B0604020202020204" pitchFamily="34" charset="0"/>
                          <a:ea typeface="+mn-ea"/>
                          <a:cs typeface="Arial" panose="020B0604020202020204" pitchFamily="34" charset="0"/>
                        </a:rPr>
                        <a:t>Demerger</a:t>
                      </a:r>
                      <a:endParaRPr lang="en-IN"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492135">
                <a:tc>
                  <a:txBody>
                    <a:bodyPr/>
                    <a:lstStyle/>
                    <a:p>
                      <a:r>
                        <a:rPr lang="en-IN" sz="1600" kern="1200" baseline="0" dirty="0">
                          <a:solidFill>
                            <a:schemeClr val="dk1"/>
                          </a:solidFill>
                          <a:latin typeface="Arial" panose="020B0604020202020204" pitchFamily="34" charset="0"/>
                          <a:ea typeface="+mn-ea"/>
                          <a:cs typeface="Arial" panose="020B0604020202020204" pitchFamily="34" charset="0"/>
                        </a:rPr>
                        <a:t>47(</a:t>
                      </a:r>
                      <a:r>
                        <a:rPr lang="en-IN" sz="1600" kern="1200" baseline="0" dirty="0" err="1">
                          <a:solidFill>
                            <a:schemeClr val="dk1"/>
                          </a:solidFill>
                          <a:latin typeface="Arial" panose="020B0604020202020204" pitchFamily="34" charset="0"/>
                          <a:ea typeface="+mn-ea"/>
                          <a:cs typeface="Arial" panose="020B0604020202020204" pitchFamily="34" charset="0"/>
                        </a:rPr>
                        <a:t>viaa</a:t>
                      </a:r>
                      <a:r>
                        <a:rPr lang="en-IN" sz="1600" kern="1200" baseline="0" dirty="0">
                          <a:solidFill>
                            <a:schemeClr val="dk1"/>
                          </a:solidFill>
                          <a:latin typeface="Arial" panose="020B0604020202020204" pitchFamily="34" charset="0"/>
                          <a:ea typeface="+mn-ea"/>
                          <a:cs typeface="Arial" panose="020B0604020202020204" pitchFamily="34" charset="0"/>
                        </a:rPr>
                        <a:t>)</a:t>
                      </a:r>
                      <a:endParaRPr lang="en-IN" sz="1600" dirty="0">
                        <a:latin typeface="Arial" panose="020B0604020202020204" pitchFamily="34" charset="0"/>
                        <a:cs typeface="Arial" panose="020B0604020202020204" pitchFamily="34" charset="0"/>
                      </a:endParaRPr>
                    </a:p>
                  </a:txBody>
                  <a:tcPr/>
                </a:tc>
                <a:tc>
                  <a:txBody>
                    <a:bodyPr/>
                    <a:lstStyle/>
                    <a:p>
                      <a:r>
                        <a:rPr lang="en-IN" sz="1600" kern="1200" baseline="0" dirty="0">
                          <a:solidFill>
                            <a:schemeClr val="dk1"/>
                          </a:solidFill>
                          <a:latin typeface="Arial" panose="020B0604020202020204" pitchFamily="34" charset="0"/>
                          <a:ea typeface="+mn-ea"/>
                          <a:cs typeface="Arial" panose="020B0604020202020204" pitchFamily="34" charset="0"/>
                        </a:rPr>
                        <a:t>Transfer in case of amalgamation of banking company</a:t>
                      </a:r>
                      <a:endParaRPr lang="en-IN"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492135">
                <a:tc>
                  <a:txBody>
                    <a:bodyPr/>
                    <a:lstStyle/>
                    <a:p>
                      <a:r>
                        <a:rPr lang="en-IN" sz="1600" kern="1200" baseline="0" dirty="0">
                          <a:solidFill>
                            <a:schemeClr val="dk1"/>
                          </a:solidFill>
                          <a:latin typeface="Arial" panose="020B0604020202020204" pitchFamily="34" charset="0"/>
                          <a:ea typeface="+mn-ea"/>
                          <a:cs typeface="Arial" panose="020B0604020202020204" pitchFamily="34" charset="0"/>
                        </a:rPr>
                        <a:t>47(</a:t>
                      </a:r>
                      <a:r>
                        <a:rPr lang="en-IN" sz="1600" kern="1200" baseline="0" dirty="0" err="1">
                          <a:solidFill>
                            <a:schemeClr val="dk1"/>
                          </a:solidFill>
                          <a:latin typeface="Arial" panose="020B0604020202020204" pitchFamily="34" charset="0"/>
                          <a:ea typeface="+mn-ea"/>
                          <a:cs typeface="Arial" panose="020B0604020202020204" pitchFamily="34" charset="0"/>
                        </a:rPr>
                        <a:t>vib</a:t>
                      </a:r>
                      <a:r>
                        <a:rPr lang="en-IN" sz="1600" kern="1200" baseline="0" dirty="0">
                          <a:solidFill>
                            <a:schemeClr val="dk1"/>
                          </a:solidFill>
                          <a:latin typeface="Arial" panose="020B0604020202020204" pitchFamily="34" charset="0"/>
                          <a:ea typeface="+mn-ea"/>
                          <a:cs typeface="Arial" panose="020B0604020202020204" pitchFamily="34" charset="0"/>
                        </a:rPr>
                        <a:t>)</a:t>
                      </a:r>
                      <a:endParaRPr lang="en-IN" sz="1600" dirty="0">
                        <a:latin typeface="Arial" panose="020B0604020202020204" pitchFamily="34" charset="0"/>
                        <a:cs typeface="Arial" panose="020B0604020202020204" pitchFamily="34" charset="0"/>
                      </a:endParaRPr>
                    </a:p>
                  </a:txBody>
                  <a:tcPr/>
                </a:tc>
                <a:tc>
                  <a:txBody>
                    <a:bodyPr/>
                    <a:lstStyle/>
                    <a:p>
                      <a:r>
                        <a:rPr lang="en-IN" sz="1600" kern="1200" baseline="0" dirty="0">
                          <a:solidFill>
                            <a:schemeClr val="dk1"/>
                          </a:solidFill>
                          <a:latin typeface="Arial" panose="020B0604020202020204" pitchFamily="34" charset="0"/>
                          <a:ea typeface="+mn-ea"/>
                          <a:cs typeface="Arial" panose="020B0604020202020204" pitchFamily="34" charset="0"/>
                        </a:rPr>
                        <a:t>Transfer in a demerger</a:t>
                      </a:r>
                      <a:endParaRPr lang="en-IN"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r h="607272">
                <a:tc>
                  <a:txBody>
                    <a:bodyPr/>
                    <a:lstStyle/>
                    <a:p>
                      <a:r>
                        <a:rPr lang="en-IN" sz="1600" kern="1200" baseline="0" dirty="0">
                          <a:solidFill>
                            <a:schemeClr val="dk1"/>
                          </a:solidFill>
                          <a:latin typeface="Arial" panose="020B0604020202020204" pitchFamily="34" charset="0"/>
                          <a:ea typeface="+mn-ea"/>
                          <a:cs typeface="Arial" panose="020B0604020202020204" pitchFamily="34" charset="0"/>
                        </a:rPr>
                        <a:t>47(</a:t>
                      </a:r>
                      <a:r>
                        <a:rPr lang="en-IN" sz="1600" kern="1200" baseline="0" dirty="0" err="1">
                          <a:solidFill>
                            <a:schemeClr val="dk1"/>
                          </a:solidFill>
                          <a:latin typeface="Arial" panose="020B0604020202020204" pitchFamily="34" charset="0"/>
                          <a:ea typeface="+mn-ea"/>
                          <a:cs typeface="Arial" panose="020B0604020202020204" pitchFamily="34" charset="0"/>
                        </a:rPr>
                        <a:t>vica</a:t>
                      </a:r>
                      <a:r>
                        <a:rPr lang="en-IN" sz="1600" kern="1200" baseline="0" dirty="0">
                          <a:solidFill>
                            <a:schemeClr val="dk1"/>
                          </a:solidFill>
                          <a:latin typeface="Arial" panose="020B0604020202020204" pitchFamily="34" charset="0"/>
                          <a:ea typeface="+mn-ea"/>
                          <a:cs typeface="Arial" panose="020B0604020202020204" pitchFamily="34" charset="0"/>
                        </a:rPr>
                        <a:t>)/</a:t>
                      </a:r>
                    </a:p>
                    <a:p>
                      <a:r>
                        <a:rPr lang="en-IN" sz="1600" kern="1200" baseline="0" dirty="0">
                          <a:solidFill>
                            <a:schemeClr val="dk1"/>
                          </a:solidFill>
                          <a:latin typeface="Arial" panose="020B0604020202020204" pitchFamily="34" charset="0"/>
                          <a:ea typeface="+mn-ea"/>
                          <a:cs typeface="Arial" panose="020B0604020202020204" pitchFamily="34" charset="0"/>
                        </a:rPr>
                        <a:t>(</a:t>
                      </a:r>
                      <a:r>
                        <a:rPr lang="en-IN" sz="1600" kern="1200" baseline="0" dirty="0" err="1">
                          <a:solidFill>
                            <a:schemeClr val="dk1"/>
                          </a:solidFill>
                          <a:latin typeface="Arial" panose="020B0604020202020204" pitchFamily="34" charset="0"/>
                          <a:ea typeface="+mn-ea"/>
                          <a:cs typeface="Arial" panose="020B0604020202020204" pitchFamily="34" charset="0"/>
                        </a:rPr>
                        <a:t>vicb</a:t>
                      </a:r>
                      <a:r>
                        <a:rPr lang="en-IN" sz="1600" kern="1200" baseline="0" dirty="0">
                          <a:solidFill>
                            <a:schemeClr val="dk1"/>
                          </a:solidFill>
                          <a:latin typeface="Arial" panose="020B0604020202020204" pitchFamily="34" charset="0"/>
                          <a:ea typeface="+mn-ea"/>
                          <a:cs typeface="Arial" panose="020B0604020202020204" pitchFamily="34" charset="0"/>
                        </a:rPr>
                        <a:t>)</a:t>
                      </a:r>
                      <a:endParaRPr lang="en-IN" sz="1600" dirty="0">
                        <a:latin typeface="Arial" panose="020B0604020202020204" pitchFamily="34" charset="0"/>
                        <a:cs typeface="Arial" panose="020B0604020202020204" pitchFamily="34" charset="0"/>
                      </a:endParaRPr>
                    </a:p>
                  </a:txBody>
                  <a:tcPr/>
                </a:tc>
                <a:tc>
                  <a:txBody>
                    <a:bodyPr/>
                    <a:lstStyle/>
                    <a:p>
                      <a:r>
                        <a:rPr lang="en-IN" sz="1600" kern="1200" baseline="0" dirty="0">
                          <a:solidFill>
                            <a:schemeClr val="dk1"/>
                          </a:solidFill>
                          <a:latin typeface="Arial" panose="020B0604020202020204" pitchFamily="34" charset="0"/>
                          <a:ea typeface="+mn-ea"/>
                          <a:cs typeface="Arial" panose="020B0604020202020204" pitchFamily="34" charset="0"/>
                        </a:rPr>
                        <a:t>Transfer in a business reorganization of a co-operative bank</a:t>
                      </a:r>
                      <a:endParaRPr lang="en-IN"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6"/>
                  </a:ext>
                </a:extLst>
              </a:tr>
              <a:tr h="492135">
                <a:tc>
                  <a:txBody>
                    <a:bodyPr/>
                    <a:lstStyle/>
                    <a:p>
                      <a:r>
                        <a:rPr lang="en-IN" sz="1600" kern="1200" baseline="0" dirty="0">
                          <a:solidFill>
                            <a:schemeClr val="dk1"/>
                          </a:solidFill>
                          <a:latin typeface="Arial" panose="020B0604020202020204" pitchFamily="34" charset="0"/>
                          <a:ea typeface="+mn-ea"/>
                          <a:cs typeface="Arial" panose="020B0604020202020204" pitchFamily="34" charset="0"/>
                        </a:rPr>
                        <a:t>47(</a:t>
                      </a:r>
                      <a:r>
                        <a:rPr lang="en-IN" sz="1600" kern="1200" baseline="0" dirty="0" err="1">
                          <a:solidFill>
                            <a:schemeClr val="dk1"/>
                          </a:solidFill>
                          <a:latin typeface="Arial" panose="020B0604020202020204" pitchFamily="34" charset="0"/>
                          <a:ea typeface="+mn-ea"/>
                          <a:cs typeface="Arial" panose="020B0604020202020204" pitchFamily="34" charset="0"/>
                        </a:rPr>
                        <a:t>vid</a:t>
                      </a:r>
                      <a:r>
                        <a:rPr lang="en-IN" sz="1600" kern="1200" baseline="0" dirty="0">
                          <a:solidFill>
                            <a:schemeClr val="dk1"/>
                          </a:solidFill>
                          <a:latin typeface="Arial" panose="020B0604020202020204" pitchFamily="34" charset="0"/>
                          <a:ea typeface="+mn-ea"/>
                          <a:cs typeface="Arial" panose="020B0604020202020204" pitchFamily="34" charset="0"/>
                        </a:rPr>
                        <a:t>)</a:t>
                      </a:r>
                      <a:endParaRPr lang="en-IN" sz="1600" dirty="0">
                        <a:latin typeface="Arial" panose="020B0604020202020204" pitchFamily="34" charset="0"/>
                        <a:cs typeface="Arial" panose="020B0604020202020204" pitchFamily="34" charset="0"/>
                      </a:endParaRPr>
                    </a:p>
                  </a:txBody>
                  <a:tcPr/>
                </a:tc>
                <a:tc>
                  <a:txBody>
                    <a:bodyPr/>
                    <a:lstStyle/>
                    <a:p>
                      <a:r>
                        <a:rPr lang="en-IN" sz="1600" kern="1200" baseline="0" dirty="0">
                          <a:solidFill>
                            <a:schemeClr val="dk1"/>
                          </a:solidFill>
                          <a:latin typeface="Arial" panose="020B0604020202020204" pitchFamily="34" charset="0"/>
                          <a:ea typeface="+mn-ea"/>
                          <a:cs typeface="Arial" panose="020B0604020202020204" pitchFamily="34" charset="0"/>
                        </a:rPr>
                        <a:t>Transfer/ issue of shares by resulting company</a:t>
                      </a:r>
                      <a:endParaRPr lang="en-IN"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7"/>
                  </a:ext>
                </a:extLst>
              </a:tr>
              <a:tr h="492135">
                <a:tc>
                  <a:txBody>
                    <a:bodyPr/>
                    <a:lstStyle/>
                    <a:p>
                      <a:r>
                        <a:rPr lang="en-IN" sz="1600" kern="1200" baseline="0" dirty="0">
                          <a:solidFill>
                            <a:schemeClr val="dk1"/>
                          </a:solidFill>
                          <a:latin typeface="Arial" panose="020B0604020202020204" pitchFamily="34" charset="0"/>
                          <a:ea typeface="+mn-ea"/>
                          <a:cs typeface="Arial" panose="020B0604020202020204" pitchFamily="34" charset="0"/>
                        </a:rPr>
                        <a:t>47(vii)</a:t>
                      </a:r>
                      <a:endParaRPr lang="en-IN" sz="1600" dirty="0">
                        <a:latin typeface="Arial" panose="020B0604020202020204" pitchFamily="34" charset="0"/>
                        <a:cs typeface="Arial" panose="020B0604020202020204" pitchFamily="34" charset="0"/>
                      </a:endParaRPr>
                    </a:p>
                  </a:txBody>
                  <a:tcPr/>
                </a:tc>
                <a:tc>
                  <a:txBody>
                    <a:bodyPr/>
                    <a:lstStyle/>
                    <a:p>
                      <a:r>
                        <a:rPr lang="en-IN" sz="1600" kern="1200" baseline="0" dirty="0">
                          <a:solidFill>
                            <a:schemeClr val="dk1"/>
                          </a:solidFill>
                          <a:latin typeface="Arial" panose="020B0604020202020204" pitchFamily="34" charset="0"/>
                          <a:ea typeface="+mn-ea"/>
                          <a:cs typeface="Arial" panose="020B0604020202020204" pitchFamily="34" charset="0"/>
                        </a:rPr>
                        <a:t>Transfer of shares by shareholder in amalgamation</a:t>
                      </a:r>
                      <a:endParaRPr lang="en-IN"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8"/>
                  </a:ext>
                </a:extLst>
              </a:tr>
            </a:tbl>
          </a:graphicData>
        </a:graphic>
      </p:graphicFrame>
      <p:sp>
        <p:nvSpPr>
          <p:cNvPr id="6" name="Title 1">
            <a:extLst>
              <a:ext uri="{FF2B5EF4-FFF2-40B4-BE49-F238E27FC236}">
                <a16:creationId xmlns:a16="http://schemas.microsoft.com/office/drawing/2014/main" id="{446791F7-FF32-444C-BCCD-BFF0DA94AF12}"/>
              </a:ext>
            </a:extLst>
          </p:cNvPr>
          <p:cNvSpPr>
            <a:spLocks noGrp="1"/>
          </p:cNvSpPr>
          <p:nvPr>
            <p:ph type="title"/>
          </p:nvPr>
        </p:nvSpPr>
        <p:spPr>
          <a:xfrm>
            <a:off x="468313" y="188913"/>
            <a:ext cx="8229600" cy="719137"/>
          </a:xfrm>
        </p:spPr>
        <p:txBody>
          <a:bodyPr>
            <a:normAutofit/>
          </a:bodyPr>
          <a:lstStyle/>
          <a:p>
            <a:pPr algn="l"/>
            <a:r>
              <a:rPr lang="en-IN" sz="3200" b="1" dirty="0">
                <a:latin typeface="Arial" panose="020B0604020202020204" pitchFamily="34" charset="0"/>
                <a:cs typeface="Arial" panose="020B0604020202020204" pitchFamily="34" charset="0"/>
              </a:rPr>
              <a:t>Section 56(2)(x)- Exclusion list (6/6)</a:t>
            </a:r>
          </a:p>
        </p:txBody>
      </p:sp>
      <p:sp>
        <p:nvSpPr>
          <p:cNvPr id="8" name="Slide Number Placeholder 7">
            <a:extLst>
              <a:ext uri="{FF2B5EF4-FFF2-40B4-BE49-F238E27FC236}">
                <a16:creationId xmlns:a16="http://schemas.microsoft.com/office/drawing/2014/main" id="{A7C06460-4121-4B1F-9DC7-A2827E6F5745}"/>
              </a:ext>
            </a:extLst>
          </p:cNvPr>
          <p:cNvSpPr>
            <a:spLocks noGrp="1"/>
          </p:cNvSpPr>
          <p:nvPr>
            <p:ph type="sldNum" sz="quarter" idx="12"/>
          </p:nvPr>
        </p:nvSpPr>
        <p:spPr/>
        <p:txBody>
          <a:bodyPr/>
          <a:lstStyle/>
          <a:p>
            <a:fld id="{184551E8-1125-4767-8734-F5EA1C8CF950}" type="slidenum">
              <a:rPr lang="en-IN" smtClean="0"/>
              <a:pPr/>
              <a:t>32</a:t>
            </a:fld>
            <a:endParaRPr lang="en-IN"/>
          </a:p>
        </p:txBody>
      </p:sp>
    </p:spTree>
    <p:extLst>
      <p:ext uri="{BB962C8B-B14F-4D97-AF65-F5344CB8AC3E}">
        <p14:creationId xmlns:p14="http://schemas.microsoft.com/office/powerpoint/2010/main" val="41925472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lvl="0" indent="-457200"/>
            <a:r>
              <a:rPr lang="en-IN" sz="2000" dirty="0">
                <a:latin typeface="Arial" panose="020B0604020202020204" pitchFamily="34" charset="0"/>
                <a:cs typeface="Arial" panose="020B0604020202020204" pitchFamily="34" charset="0"/>
              </a:rPr>
              <a:t>Cost of acquisition of property in the hands of the recipient </a:t>
            </a:r>
          </a:p>
          <a:p>
            <a:pPr marL="914400" lvl="1" indent="-457200"/>
            <a:r>
              <a:rPr lang="en-IN" sz="2000" dirty="0">
                <a:latin typeface="Arial" panose="020B0604020202020204" pitchFamily="34" charset="0"/>
                <a:cs typeface="Arial" panose="020B0604020202020204" pitchFamily="34" charset="0"/>
              </a:rPr>
              <a:t>Section -49(4) -Value considered for the purposes of section 56(2)(vii)/(</a:t>
            </a:r>
            <a:r>
              <a:rPr lang="en-IN" sz="2000" dirty="0" err="1">
                <a:latin typeface="Arial" panose="020B0604020202020204" pitchFamily="34" charset="0"/>
                <a:cs typeface="Arial" panose="020B0604020202020204" pitchFamily="34" charset="0"/>
              </a:rPr>
              <a:t>viia</a:t>
            </a:r>
            <a:r>
              <a:rPr lang="en-IN" sz="2000" dirty="0">
                <a:latin typeface="Arial" panose="020B0604020202020204" pitchFamily="34" charset="0"/>
                <a:cs typeface="Arial" panose="020B0604020202020204" pitchFamily="34" charset="0"/>
              </a:rPr>
              <a:t>)/(x)</a:t>
            </a:r>
          </a:p>
          <a:p>
            <a:pPr marL="914400" lvl="2" indent="-457200" algn="just"/>
            <a:r>
              <a:rPr lang="en-IN" sz="2000" dirty="0">
                <a:latin typeface="Arial" panose="020B0604020202020204" pitchFamily="34" charset="0"/>
                <a:cs typeface="Arial" panose="020B0604020202020204" pitchFamily="34" charset="0"/>
              </a:rPr>
              <a:t>Capital asset became the property of the recipient by way of gift – cost of the previous owner to be considered</a:t>
            </a:r>
          </a:p>
          <a:p>
            <a:pPr marL="457200" lvl="2" indent="-457200" algn="just"/>
            <a:endParaRPr lang="en-US" sz="2000" dirty="0">
              <a:latin typeface="Arial" panose="020B0604020202020204" pitchFamily="34" charset="0"/>
              <a:cs typeface="Arial" panose="020B0604020202020204" pitchFamily="34" charset="0"/>
            </a:endParaRPr>
          </a:p>
          <a:p>
            <a:pPr marL="457200" lvl="2" indent="-457200" algn="just"/>
            <a:r>
              <a:rPr lang="en-US" sz="2000" dirty="0">
                <a:latin typeface="Arial" panose="020B0604020202020204" pitchFamily="34" charset="0"/>
                <a:cs typeface="Arial" panose="020B0604020202020204" pitchFamily="34" charset="0"/>
              </a:rPr>
              <a:t>Holding period – date of acquisition of the previous owner </a:t>
            </a:r>
          </a:p>
          <a:p>
            <a:pPr marL="457200" lvl="2" indent="0" algn="just">
              <a:buNone/>
            </a:pPr>
            <a:r>
              <a:rPr lang="en-US" sz="2000" dirty="0">
                <a:latin typeface="Arial" panose="020B0604020202020204" pitchFamily="34" charset="0"/>
                <a:cs typeface="Arial" panose="020B0604020202020204" pitchFamily="34" charset="0"/>
              </a:rPr>
              <a:t>Bombay High Court in the case of Manjula J. Shah ] ITA No.3378 of 2010,dt.11.10.2011.</a:t>
            </a:r>
            <a:endParaRPr lang="en-IN" sz="200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B10CFD01-5BFC-4734-A0E9-854E9AF40B18}"/>
              </a:ext>
            </a:extLst>
          </p:cNvPr>
          <p:cNvSpPr>
            <a:spLocks noGrp="1"/>
          </p:cNvSpPr>
          <p:nvPr>
            <p:ph type="title"/>
          </p:nvPr>
        </p:nvSpPr>
        <p:spPr>
          <a:xfrm>
            <a:off x="457200" y="274638"/>
            <a:ext cx="8075240" cy="706090"/>
          </a:xfrm>
        </p:spPr>
        <p:txBody>
          <a:bodyPr>
            <a:normAutofit/>
          </a:bodyPr>
          <a:lstStyle/>
          <a:p>
            <a:pPr algn="l"/>
            <a:r>
              <a:rPr lang="en-IN" sz="3200" b="1" dirty="0">
                <a:latin typeface="Arial" panose="020B0604020202020204" pitchFamily="34" charset="0"/>
                <a:cs typeface="Arial" panose="020B0604020202020204" pitchFamily="34" charset="0"/>
              </a:rPr>
              <a:t>Other points</a:t>
            </a:r>
          </a:p>
        </p:txBody>
      </p:sp>
      <p:sp>
        <p:nvSpPr>
          <p:cNvPr id="7" name="Slide Number Placeholder 6">
            <a:extLst>
              <a:ext uri="{FF2B5EF4-FFF2-40B4-BE49-F238E27FC236}">
                <a16:creationId xmlns:a16="http://schemas.microsoft.com/office/drawing/2014/main" id="{1DB0688F-C25D-4797-8724-33DB0FB03B50}"/>
              </a:ext>
            </a:extLst>
          </p:cNvPr>
          <p:cNvSpPr>
            <a:spLocks noGrp="1"/>
          </p:cNvSpPr>
          <p:nvPr>
            <p:ph type="sldNum" sz="quarter" idx="12"/>
          </p:nvPr>
        </p:nvSpPr>
        <p:spPr/>
        <p:txBody>
          <a:bodyPr/>
          <a:lstStyle/>
          <a:p>
            <a:fld id="{184551E8-1125-4767-8734-F5EA1C8CF950}" type="slidenum">
              <a:rPr lang="en-IN" smtClean="0"/>
              <a:pPr/>
              <a:t>33</a:t>
            </a:fld>
            <a:endParaRPr lang="en-IN"/>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IN" dirty="0"/>
              <a:t>Fair Value</a:t>
            </a:r>
            <a:endParaRPr lang="en-US" dirty="0"/>
          </a:p>
        </p:txBody>
      </p:sp>
      <p:sp>
        <p:nvSpPr>
          <p:cNvPr id="8" name="Freeform 272"/>
          <p:cNvSpPr>
            <a:spLocks noEditPoints="1"/>
          </p:cNvSpPr>
          <p:nvPr/>
        </p:nvSpPr>
        <p:spPr bwMode="auto">
          <a:xfrm>
            <a:off x="2079695" y="2945575"/>
            <a:ext cx="679168" cy="611441"/>
          </a:xfrm>
          <a:custGeom>
            <a:avLst/>
            <a:gdLst>
              <a:gd name="T0" fmla="*/ 454 w 482"/>
              <a:gd name="T1" fmla="*/ 366 h 414"/>
              <a:gd name="T2" fmla="*/ 460 w 482"/>
              <a:gd name="T3" fmla="*/ 248 h 414"/>
              <a:gd name="T4" fmla="*/ 332 w 482"/>
              <a:gd name="T5" fmla="*/ 224 h 414"/>
              <a:gd name="T6" fmla="*/ 338 w 482"/>
              <a:gd name="T7" fmla="*/ 160 h 414"/>
              <a:gd name="T8" fmla="*/ 324 w 482"/>
              <a:gd name="T9" fmla="*/ 146 h 414"/>
              <a:gd name="T10" fmla="*/ 304 w 482"/>
              <a:gd name="T11" fmla="*/ 108 h 414"/>
              <a:gd name="T12" fmla="*/ 268 w 482"/>
              <a:gd name="T13" fmla="*/ 84 h 414"/>
              <a:gd name="T14" fmla="*/ 254 w 482"/>
              <a:gd name="T15" fmla="*/ 80 h 414"/>
              <a:gd name="T16" fmla="*/ 246 w 482"/>
              <a:gd name="T17" fmla="*/ 66 h 414"/>
              <a:gd name="T18" fmla="*/ 240 w 482"/>
              <a:gd name="T19" fmla="*/ 0 h 414"/>
              <a:gd name="T20" fmla="*/ 228 w 482"/>
              <a:gd name="T21" fmla="*/ 72 h 414"/>
              <a:gd name="T22" fmla="*/ 226 w 482"/>
              <a:gd name="T23" fmla="*/ 80 h 414"/>
              <a:gd name="T24" fmla="*/ 200 w 482"/>
              <a:gd name="T25" fmla="*/ 90 h 414"/>
              <a:gd name="T26" fmla="*/ 170 w 482"/>
              <a:gd name="T27" fmla="*/ 116 h 414"/>
              <a:gd name="T28" fmla="*/ 154 w 482"/>
              <a:gd name="T29" fmla="*/ 152 h 414"/>
              <a:gd name="T30" fmla="*/ 216 w 482"/>
              <a:gd name="T31" fmla="*/ 154 h 414"/>
              <a:gd name="T32" fmla="*/ 216 w 482"/>
              <a:gd name="T33" fmla="*/ 160 h 414"/>
              <a:gd name="T34" fmla="*/ 144 w 482"/>
              <a:gd name="T35" fmla="*/ 180 h 414"/>
              <a:gd name="T36" fmla="*/ 28 w 482"/>
              <a:gd name="T37" fmla="*/ 246 h 414"/>
              <a:gd name="T38" fmla="*/ 28 w 482"/>
              <a:gd name="T39" fmla="*/ 266 h 414"/>
              <a:gd name="T40" fmla="*/ 12 w 482"/>
              <a:gd name="T41" fmla="*/ 388 h 414"/>
              <a:gd name="T42" fmla="*/ 482 w 482"/>
              <a:gd name="T43" fmla="*/ 414 h 414"/>
              <a:gd name="T44" fmla="*/ 274 w 482"/>
              <a:gd name="T45" fmla="*/ 184 h 414"/>
              <a:gd name="T46" fmla="*/ 274 w 482"/>
              <a:gd name="T47" fmla="*/ 216 h 414"/>
              <a:gd name="T48" fmla="*/ 254 w 482"/>
              <a:gd name="T49" fmla="*/ 184 h 414"/>
              <a:gd name="T50" fmla="*/ 230 w 482"/>
              <a:gd name="T51" fmla="*/ 184 h 414"/>
              <a:gd name="T52" fmla="*/ 206 w 482"/>
              <a:gd name="T53" fmla="*/ 216 h 414"/>
              <a:gd name="T54" fmla="*/ 82 w 482"/>
              <a:gd name="T55" fmla="*/ 372 h 414"/>
              <a:gd name="T56" fmla="*/ 82 w 482"/>
              <a:gd name="T57" fmla="*/ 340 h 414"/>
              <a:gd name="T58" fmla="*/ 60 w 482"/>
              <a:gd name="T59" fmla="*/ 312 h 414"/>
              <a:gd name="T60" fmla="*/ 82 w 482"/>
              <a:gd name="T61" fmla="*/ 312 h 414"/>
              <a:gd name="T62" fmla="*/ 104 w 482"/>
              <a:gd name="T63" fmla="*/ 340 h 414"/>
              <a:gd name="T64" fmla="*/ 126 w 482"/>
              <a:gd name="T65" fmla="*/ 312 h 414"/>
              <a:gd name="T66" fmla="*/ 126 w 482"/>
              <a:gd name="T67" fmla="*/ 280 h 414"/>
              <a:gd name="T68" fmla="*/ 316 w 482"/>
              <a:gd name="T69" fmla="*/ 292 h 414"/>
              <a:gd name="T70" fmla="*/ 294 w 482"/>
              <a:gd name="T71" fmla="*/ 292 h 414"/>
              <a:gd name="T72" fmla="*/ 252 w 482"/>
              <a:gd name="T73" fmla="*/ 388 h 414"/>
              <a:gd name="T74" fmla="*/ 230 w 482"/>
              <a:gd name="T75" fmla="*/ 388 h 414"/>
              <a:gd name="T76" fmla="*/ 186 w 482"/>
              <a:gd name="T77" fmla="*/ 292 h 414"/>
              <a:gd name="T78" fmla="*/ 166 w 482"/>
              <a:gd name="T79" fmla="*/ 292 h 414"/>
              <a:gd name="T80" fmla="*/ 240 w 482"/>
              <a:gd name="T81" fmla="*/ 244 h 414"/>
              <a:gd name="T82" fmla="*/ 376 w 482"/>
              <a:gd name="T83" fmla="*/ 372 h 414"/>
              <a:gd name="T84" fmla="*/ 376 w 482"/>
              <a:gd name="T85" fmla="*/ 340 h 414"/>
              <a:gd name="T86" fmla="*/ 354 w 482"/>
              <a:gd name="T87" fmla="*/ 312 h 414"/>
              <a:gd name="T88" fmla="*/ 376 w 482"/>
              <a:gd name="T89" fmla="*/ 312 h 414"/>
              <a:gd name="T90" fmla="*/ 398 w 482"/>
              <a:gd name="T91" fmla="*/ 340 h 414"/>
              <a:gd name="T92" fmla="*/ 422 w 482"/>
              <a:gd name="T93" fmla="*/ 312 h 414"/>
              <a:gd name="T94" fmla="*/ 422 w 482"/>
              <a:gd name="T95" fmla="*/ 280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82" h="414">
                <a:moveTo>
                  <a:pt x="468" y="388"/>
                </a:moveTo>
                <a:lnTo>
                  <a:pt x="468" y="366"/>
                </a:lnTo>
                <a:lnTo>
                  <a:pt x="454" y="366"/>
                </a:lnTo>
                <a:lnTo>
                  <a:pt x="454" y="266"/>
                </a:lnTo>
                <a:lnTo>
                  <a:pt x="460" y="266"/>
                </a:lnTo>
                <a:lnTo>
                  <a:pt x="460" y="248"/>
                </a:lnTo>
                <a:lnTo>
                  <a:pt x="454" y="248"/>
                </a:lnTo>
                <a:lnTo>
                  <a:pt x="454" y="246"/>
                </a:lnTo>
                <a:lnTo>
                  <a:pt x="332" y="224"/>
                </a:lnTo>
                <a:lnTo>
                  <a:pt x="332" y="180"/>
                </a:lnTo>
                <a:lnTo>
                  <a:pt x="338" y="180"/>
                </a:lnTo>
                <a:lnTo>
                  <a:pt x="338" y="160"/>
                </a:lnTo>
                <a:lnTo>
                  <a:pt x="328" y="160"/>
                </a:lnTo>
                <a:lnTo>
                  <a:pt x="328" y="160"/>
                </a:lnTo>
                <a:lnTo>
                  <a:pt x="324" y="146"/>
                </a:lnTo>
                <a:lnTo>
                  <a:pt x="320" y="132"/>
                </a:lnTo>
                <a:lnTo>
                  <a:pt x="314" y="120"/>
                </a:lnTo>
                <a:lnTo>
                  <a:pt x="304" y="108"/>
                </a:lnTo>
                <a:lnTo>
                  <a:pt x="294" y="98"/>
                </a:lnTo>
                <a:lnTo>
                  <a:pt x="282" y="90"/>
                </a:lnTo>
                <a:lnTo>
                  <a:pt x="268" y="84"/>
                </a:lnTo>
                <a:lnTo>
                  <a:pt x="254" y="80"/>
                </a:lnTo>
                <a:lnTo>
                  <a:pt x="254" y="80"/>
                </a:lnTo>
                <a:lnTo>
                  <a:pt x="254" y="80"/>
                </a:lnTo>
                <a:lnTo>
                  <a:pt x="254" y="80"/>
                </a:lnTo>
                <a:lnTo>
                  <a:pt x="252" y="72"/>
                </a:lnTo>
                <a:lnTo>
                  <a:pt x="246" y="66"/>
                </a:lnTo>
                <a:lnTo>
                  <a:pt x="246" y="66"/>
                </a:lnTo>
                <a:lnTo>
                  <a:pt x="240" y="0"/>
                </a:lnTo>
                <a:lnTo>
                  <a:pt x="240" y="0"/>
                </a:lnTo>
                <a:lnTo>
                  <a:pt x="234" y="66"/>
                </a:lnTo>
                <a:lnTo>
                  <a:pt x="234" y="66"/>
                </a:lnTo>
                <a:lnTo>
                  <a:pt x="228" y="72"/>
                </a:lnTo>
                <a:lnTo>
                  <a:pt x="226" y="80"/>
                </a:lnTo>
                <a:lnTo>
                  <a:pt x="226" y="80"/>
                </a:lnTo>
                <a:lnTo>
                  <a:pt x="226" y="80"/>
                </a:lnTo>
                <a:lnTo>
                  <a:pt x="226" y="80"/>
                </a:lnTo>
                <a:lnTo>
                  <a:pt x="212" y="84"/>
                </a:lnTo>
                <a:lnTo>
                  <a:pt x="200" y="90"/>
                </a:lnTo>
                <a:lnTo>
                  <a:pt x="190" y="96"/>
                </a:lnTo>
                <a:lnTo>
                  <a:pt x="178" y="106"/>
                </a:lnTo>
                <a:lnTo>
                  <a:pt x="170" y="116"/>
                </a:lnTo>
                <a:lnTo>
                  <a:pt x="164" y="126"/>
                </a:lnTo>
                <a:lnTo>
                  <a:pt x="158" y="138"/>
                </a:lnTo>
                <a:lnTo>
                  <a:pt x="154" y="152"/>
                </a:lnTo>
                <a:lnTo>
                  <a:pt x="212" y="152"/>
                </a:lnTo>
                <a:lnTo>
                  <a:pt x="212" y="152"/>
                </a:lnTo>
                <a:lnTo>
                  <a:pt x="216" y="154"/>
                </a:lnTo>
                <a:lnTo>
                  <a:pt x="216" y="156"/>
                </a:lnTo>
                <a:lnTo>
                  <a:pt x="216" y="156"/>
                </a:lnTo>
                <a:lnTo>
                  <a:pt x="216" y="160"/>
                </a:lnTo>
                <a:lnTo>
                  <a:pt x="212" y="160"/>
                </a:lnTo>
                <a:lnTo>
                  <a:pt x="144" y="160"/>
                </a:lnTo>
                <a:lnTo>
                  <a:pt x="144" y="180"/>
                </a:lnTo>
                <a:lnTo>
                  <a:pt x="150" y="180"/>
                </a:lnTo>
                <a:lnTo>
                  <a:pt x="150" y="224"/>
                </a:lnTo>
                <a:lnTo>
                  <a:pt x="28" y="246"/>
                </a:lnTo>
                <a:lnTo>
                  <a:pt x="22" y="246"/>
                </a:lnTo>
                <a:lnTo>
                  <a:pt x="22" y="266"/>
                </a:lnTo>
                <a:lnTo>
                  <a:pt x="28" y="266"/>
                </a:lnTo>
                <a:lnTo>
                  <a:pt x="28" y="366"/>
                </a:lnTo>
                <a:lnTo>
                  <a:pt x="12" y="366"/>
                </a:lnTo>
                <a:lnTo>
                  <a:pt x="12" y="388"/>
                </a:lnTo>
                <a:lnTo>
                  <a:pt x="0" y="388"/>
                </a:lnTo>
                <a:lnTo>
                  <a:pt x="0" y="414"/>
                </a:lnTo>
                <a:lnTo>
                  <a:pt x="482" y="414"/>
                </a:lnTo>
                <a:lnTo>
                  <a:pt x="482" y="388"/>
                </a:lnTo>
                <a:lnTo>
                  <a:pt x="468" y="388"/>
                </a:lnTo>
                <a:close/>
                <a:moveTo>
                  <a:pt x="274" y="184"/>
                </a:moveTo>
                <a:lnTo>
                  <a:pt x="296" y="184"/>
                </a:lnTo>
                <a:lnTo>
                  <a:pt x="296" y="216"/>
                </a:lnTo>
                <a:lnTo>
                  <a:pt x="274" y="216"/>
                </a:lnTo>
                <a:lnTo>
                  <a:pt x="274" y="184"/>
                </a:lnTo>
                <a:close/>
                <a:moveTo>
                  <a:pt x="230" y="184"/>
                </a:moveTo>
                <a:lnTo>
                  <a:pt x="254" y="184"/>
                </a:lnTo>
                <a:lnTo>
                  <a:pt x="254" y="216"/>
                </a:lnTo>
                <a:lnTo>
                  <a:pt x="230" y="216"/>
                </a:lnTo>
                <a:lnTo>
                  <a:pt x="230" y="184"/>
                </a:lnTo>
                <a:close/>
                <a:moveTo>
                  <a:pt x="184" y="184"/>
                </a:moveTo>
                <a:lnTo>
                  <a:pt x="206" y="184"/>
                </a:lnTo>
                <a:lnTo>
                  <a:pt x="206" y="216"/>
                </a:lnTo>
                <a:lnTo>
                  <a:pt x="184" y="216"/>
                </a:lnTo>
                <a:lnTo>
                  <a:pt x="184" y="184"/>
                </a:lnTo>
                <a:close/>
                <a:moveTo>
                  <a:pt x="82" y="372"/>
                </a:moveTo>
                <a:lnTo>
                  <a:pt x="60" y="372"/>
                </a:lnTo>
                <a:lnTo>
                  <a:pt x="60" y="340"/>
                </a:lnTo>
                <a:lnTo>
                  <a:pt x="82" y="340"/>
                </a:lnTo>
                <a:lnTo>
                  <a:pt x="82" y="372"/>
                </a:lnTo>
                <a:close/>
                <a:moveTo>
                  <a:pt x="82" y="312"/>
                </a:moveTo>
                <a:lnTo>
                  <a:pt x="60" y="312"/>
                </a:lnTo>
                <a:lnTo>
                  <a:pt x="60" y="280"/>
                </a:lnTo>
                <a:lnTo>
                  <a:pt x="82" y="280"/>
                </a:lnTo>
                <a:lnTo>
                  <a:pt x="82" y="312"/>
                </a:lnTo>
                <a:close/>
                <a:moveTo>
                  <a:pt x="126" y="372"/>
                </a:moveTo>
                <a:lnTo>
                  <a:pt x="104" y="372"/>
                </a:lnTo>
                <a:lnTo>
                  <a:pt x="104" y="340"/>
                </a:lnTo>
                <a:lnTo>
                  <a:pt x="126" y="340"/>
                </a:lnTo>
                <a:lnTo>
                  <a:pt x="126" y="372"/>
                </a:lnTo>
                <a:close/>
                <a:moveTo>
                  <a:pt x="126" y="312"/>
                </a:moveTo>
                <a:lnTo>
                  <a:pt x="104" y="312"/>
                </a:lnTo>
                <a:lnTo>
                  <a:pt x="104" y="280"/>
                </a:lnTo>
                <a:lnTo>
                  <a:pt x="126" y="280"/>
                </a:lnTo>
                <a:lnTo>
                  <a:pt x="126" y="312"/>
                </a:lnTo>
                <a:close/>
                <a:moveTo>
                  <a:pt x="332" y="292"/>
                </a:moveTo>
                <a:lnTo>
                  <a:pt x="316" y="292"/>
                </a:lnTo>
                <a:lnTo>
                  <a:pt x="316" y="388"/>
                </a:lnTo>
                <a:lnTo>
                  <a:pt x="294" y="388"/>
                </a:lnTo>
                <a:lnTo>
                  <a:pt x="294" y="292"/>
                </a:lnTo>
                <a:lnTo>
                  <a:pt x="272" y="292"/>
                </a:lnTo>
                <a:lnTo>
                  <a:pt x="272" y="388"/>
                </a:lnTo>
                <a:lnTo>
                  <a:pt x="252" y="388"/>
                </a:lnTo>
                <a:lnTo>
                  <a:pt x="252" y="292"/>
                </a:lnTo>
                <a:lnTo>
                  <a:pt x="230" y="292"/>
                </a:lnTo>
                <a:lnTo>
                  <a:pt x="230" y="388"/>
                </a:lnTo>
                <a:lnTo>
                  <a:pt x="208" y="388"/>
                </a:lnTo>
                <a:lnTo>
                  <a:pt x="208" y="292"/>
                </a:lnTo>
                <a:lnTo>
                  <a:pt x="186" y="292"/>
                </a:lnTo>
                <a:lnTo>
                  <a:pt x="186" y="388"/>
                </a:lnTo>
                <a:lnTo>
                  <a:pt x="166" y="388"/>
                </a:lnTo>
                <a:lnTo>
                  <a:pt x="166" y="292"/>
                </a:lnTo>
                <a:lnTo>
                  <a:pt x="150" y="292"/>
                </a:lnTo>
                <a:lnTo>
                  <a:pt x="150" y="274"/>
                </a:lnTo>
                <a:lnTo>
                  <a:pt x="240" y="244"/>
                </a:lnTo>
                <a:lnTo>
                  <a:pt x="332" y="274"/>
                </a:lnTo>
                <a:lnTo>
                  <a:pt x="332" y="292"/>
                </a:lnTo>
                <a:close/>
                <a:moveTo>
                  <a:pt x="376" y="372"/>
                </a:moveTo>
                <a:lnTo>
                  <a:pt x="354" y="372"/>
                </a:lnTo>
                <a:lnTo>
                  <a:pt x="354" y="340"/>
                </a:lnTo>
                <a:lnTo>
                  <a:pt x="376" y="340"/>
                </a:lnTo>
                <a:lnTo>
                  <a:pt x="376" y="372"/>
                </a:lnTo>
                <a:close/>
                <a:moveTo>
                  <a:pt x="376" y="312"/>
                </a:moveTo>
                <a:lnTo>
                  <a:pt x="354" y="312"/>
                </a:lnTo>
                <a:lnTo>
                  <a:pt x="354" y="280"/>
                </a:lnTo>
                <a:lnTo>
                  <a:pt x="376" y="280"/>
                </a:lnTo>
                <a:lnTo>
                  <a:pt x="376" y="312"/>
                </a:lnTo>
                <a:close/>
                <a:moveTo>
                  <a:pt x="422" y="372"/>
                </a:moveTo>
                <a:lnTo>
                  <a:pt x="398" y="372"/>
                </a:lnTo>
                <a:lnTo>
                  <a:pt x="398" y="340"/>
                </a:lnTo>
                <a:lnTo>
                  <a:pt x="422" y="340"/>
                </a:lnTo>
                <a:lnTo>
                  <a:pt x="422" y="372"/>
                </a:lnTo>
                <a:close/>
                <a:moveTo>
                  <a:pt x="422" y="312"/>
                </a:moveTo>
                <a:lnTo>
                  <a:pt x="398" y="312"/>
                </a:lnTo>
                <a:lnTo>
                  <a:pt x="398" y="280"/>
                </a:lnTo>
                <a:lnTo>
                  <a:pt x="422" y="280"/>
                </a:lnTo>
                <a:lnTo>
                  <a:pt x="422" y="312"/>
                </a:lnTo>
                <a:close/>
              </a:path>
            </a:pathLst>
          </a:custGeom>
          <a:solidFill>
            <a:srgbClr val="FFFFFF"/>
          </a:solidFill>
          <a:ln>
            <a:noFill/>
          </a:ln>
          <a:extLst/>
        </p:spPr>
        <p:txBody>
          <a:bodyPr vert="horz" wrap="square" lIns="89885" tIns="44943" rIns="89885" bIns="44943" numCol="1" anchor="t" anchorCtr="0" compatLnSpc="1">
            <a:prstTxWarp prst="textNoShape">
              <a:avLst/>
            </a:prstTxWarp>
          </a:bodyPr>
          <a:lstStyle/>
          <a:p>
            <a:pPr defTabSz="898905">
              <a:defRPr/>
            </a:pPr>
            <a:endParaRPr lang="en-GB" sz="1853" kern="0" dirty="0">
              <a:solidFill>
                <a:srgbClr val="000000"/>
              </a:solidFill>
              <a:latin typeface="Arial" charset="0"/>
              <a:cs typeface="Arial" charset="0"/>
            </a:endParaRPr>
          </a:p>
        </p:txBody>
      </p:sp>
    </p:spTree>
    <p:extLst>
      <p:ext uri="{BB962C8B-B14F-4D97-AF65-F5344CB8AC3E}">
        <p14:creationId xmlns:p14="http://schemas.microsoft.com/office/powerpoint/2010/main" val="323984666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8654"/>
            <a:ext cx="8229600" cy="850106"/>
          </a:xfrm>
        </p:spPr>
        <p:txBody>
          <a:bodyPr>
            <a:normAutofit fontScale="90000"/>
          </a:bodyPr>
          <a:lstStyle/>
          <a:p>
            <a:br>
              <a:rPr lang="en-IN" b="1" dirty="0"/>
            </a:br>
            <a:endParaRPr lang="en-IN" b="1" dirty="0"/>
          </a:p>
        </p:txBody>
      </p:sp>
      <p:sp>
        <p:nvSpPr>
          <p:cNvPr id="3" name="Content Placeholder 2"/>
          <p:cNvSpPr>
            <a:spLocks noGrp="1"/>
          </p:cNvSpPr>
          <p:nvPr>
            <p:ph idx="1"/>
          </p:nvPr>
        </p:nvSpPr>
        <p:spPr>
          <a:xfrm>
            <a:off x="457200" y="1196752"/>
            <a:ext cx="8229600" cy="5232644"/>
          </a:xfrm>
        </p:spPr>
        <p:txBody>
          <a:bodyPr>
            <a:normAutofit/>
          </a:bodyPr>
          <a:lstStyle/>
          <a:p>
            <a:pPr marL="457200" lvl="0" indent="-457200" algn="just"/>
            <a:r>
              <a:rPr lang="en-US" sz="2000" dirty="0">
                <a:latin typeface="Arial" panose="020B0604020202020204" pitchFamily="34" charset="0"/>
                <a:cs typeface="Arial" panose="020B0604020202020204" pitchFamily="34" charset="0"/>
              </a:rPr>
              <a:t>Fair market value" of a property, other than an immovable property, means the value determined in accordance with the method as may be prescribed…..</a:t>
            </a:r>
          </a:p>
          <a:p>
            <a:pPr marL="457200" lvl="0" indent="-457200" algn="just"/>
            <a:endParaRPr lang="en-US" sz="2000" dirty="0">
              <a:latin typeface="Arial" panose="020B0604020202020204" pitchFamily="34" charset="0"/>
              <a:cs typeface="Arial" panose="020B0604020202020204" pitchFamily="34" charset="0"/>
            </a:endParaRPr>
          </a:p>
          <a:p>
            <a:pPr marL="457200" lvl="0" indent="-457200" algn="just"/>
            <a:r>
              <a:rPr lang="en-US" sz="2000" dirty="0">
                <a:latin typeface="Arial" panose="020B0604020202020204" pitchFamily="34" charset="0"/>
                <a:cs typeface="Arial" panose="020B0604020202020204" pitchFamily="34" charset="0"/>
              </a:rPr>
              <a:t>New rule – </a:t>
            </a:r>
            <a:r>
              <a:rPr lang="en-US" sz="2000" dirty="0" err="1">
                <a:latin typeface="Arial" panose="020B0604020202020204" pitchFamily="34" charset="0"/>
                <a:cs typeface="Arial" panose="020B0604020202020204" pitchFamily="34" charset="0"/>
              </a:rPr>
              <a:t>w.e.f</a:t>
            </a:r>
            <a:r>
              <a:rPr lang="en-US" sz="2000" dirty="0">
                <a:latin typeface="Arial" panose="020B0604020202020204" pitchFamily="34" charset="0"/>
                <a:cs typeface="Arial" panose="020B0604020202020204" pitchFamily="34" charset="0"/>
              </a:rPr>
              <a:t> from FY 17-18</a:t>
            </a:r>
            <a:endParaRPr lang="en-US" sz="2000" b="1" u="sng" dirty="0">
              <a:latin typeface="Arial" panose="020B0604020202020204" pitchFamily="34" charset="0"/>
              <a:cs typeface="Arial" panose="020B0604020202020204" pitchFamily="34" charset="0"/>
            </a:endParaRPr>
          </a:p>
          <a:p>
            <a:pPr marL="0" lvl="0" indent="0" algn="just">
              <a:buNone/>
            </a:pPr>
            <a:endParaRPr lang="en-US" sz="2000" dirty="0">
              <a:latin typeface="Arial" panose="020B0604020202020204" pitchFamily="34" charset="0"/>
              <a:cs typeface="Arial" panose="020B0604020202020204" pitchFamily="34" charset="0"/>
            </a:endParaRPr>
          </a:p>
          <a:p>
            <a:pPr marL="457200" lvl="0" indent="-457200" algn="just"/>
            <a:r>
              <a:rPr lang="en-US" sz="2000" dirty="0">
                <a:latin typeface="Arial" panose="020B0604020202020204" pitchFamily="34" charset="0"/>
                <a:cs typeface="Arial" panose="020B0604020202020204" pitchFamily="34" charset="0"/>
              </a:rPr>
              <a:t>Considers adjusted Net Asset value Method with certain assets on FMV and remaining assets based on book value.</a:t>
            </a:r>
          </a:p>
          <a:p>
            <a:pPr marL="0" lvl="0" indent="0" algn="just">
              <a:buNone/>
            </a:pPr>
            <a:endParaRPr lang="en-US" sz="2000" dirty="0">
              <a:latin typeface="Arial" panose="020B0604020202020204" pitchFamily="34" charset="0"/>
              <a:cs typeface="Arial" panose="020B0604020202020204" pitchFamily="34" charset="0"/>
            </a:endParaRPr>
          </a:p>
          <a:p>
            <a:pPr marL="457200" lvl="0" indent="-457200" algn="just"/>
            <a:r>
              <a:rPr lang="en-US" sz="2000" dirty="0">
                <a:latin typeface="Arial" panose="020B0604020202020204" pitchFamily="34" charset="0"/>
                <a:cs typeface="Arial" panose="020B0604020202020204" pitchFamily="34" charset="0"/>
              </a:rPr>
              <a:t>Rule 11U – Meaning of expressions used in determination of FMV</a:t>
            </a:r>
          </a:p>
          <a:p>
            <a:pPr marL="0" lvl="0" indent="0" algn="just">
              <a:buNone/>
            </a:pPr>
            <a:endParaRPr lang="en-US" sz="2000" dirty="0">
              <a:latin typeface="Arial" panose="020B0604020202020204" pitchFamily="34" charset="0"/>
              <a:cs typeface="Arial" panose="020B0604020202020204" pitchFamily="34" charset="0"/>
            </a:endParaRPr>
          </a:p>
          <a:p>
            <a:pPr marL="457200" lvl="0" indent="-457200" algn="just"/>
            <a:r>
              <a:rPr lang="en-US" sz="2000" dirty="0">
                <a:latin typeface="Arial" panose="020B0604020202020204" pitchFamily="34" charset="0"/>
                <a:cs typeface="Arial" panose="020B0604020202020204" pitchFamily="34" charset="0"/>
              </a:rPr>
              <a:t>Rule 11 UA- Valuation of </a:t>
            </a:r>
            <a:r>
              <a:rPr lang="en-US" sz="2000" dirty="0" err="1">
                <a:latin typeface="Arial" panose="020B0604020202020204" pitchFamily="34" charset="0"/>
                <a:cs typeface="Arial" panose="020B0604020202020204" pitchFamily="34" charset="0"/>
              </a:rPr>
              <a:t>jewellery</a:t>
            </a:r>
            <a:r>
              <a:rPr lang="en-US" sz="2000" dirty="0">
                <a:latin typeface="Arial" panose="020B0604020202020204" pitchFamily="34" charset="0"/>
                <a:cs typeface="Arial" panose="020B0604020202020204" pitchFamily="34" charset="0"/>
              </a:rPr>
              <a:t>, archaeological collections, drawings, paintings, sculptures or any work of art, shares &amp; Securities</a:t>
            </a:r>
            <a:endParaRPr lang="en-IN" sz="2000" dirty="0">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84934564-A180-4087-9641-939556AE9976}"/>
              </a:ext>
            </a:extLst>
          </p:cNvPr>
          <p:cNvSpPr txBox="1">
            <a:spLocks/>
          </p:cNvSpPr>
          <p:nvPr/>
        </p:nvSpPr>
        <p:spPr>
          <a:xfrm>
            <a:off x="457200" y="274638"/>
            <a:ext cx="8229600" cy="77809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3200" b="1" dirty="0">
                <a:latin typeface="Arial" panose="020B0604020202020204" pitchFamily="34" charset="0"/>
                <a:cs typeface="Arial" panose="020B0604020202020204" pitchFamily="34" charset="0"/>
              </a:rPr>
              <a:t>Fair Value </a:t>
            </a:r>
          </a:p>
        </p:txBody>
      </p:sp>
      <p:sp>
        <p:nvSpPr>
          <p:cNvPr id="8" name="Slide Number Placeholder 7">
            <a:extLst>
              <a:ext uri="{FF2B5EF4-FFF2-40B4-BE49-F238E27FC236}">
                <a16:creationId xmlns:a16="http://schemas.microsoft.com/office/drawing/2014/main" id="{CB4A29A8-D9D5-4C20-84E9-DA6FA04C6E38}"/>
              </a:ext>
            </a:extLst>
          </p:cNvPr>
          <p:cNvSpPr>
            <a:spLocks noGrp="1"/>
          </p:cNvSpPr>
          <p:nvPr>
            <p:ph type="sldNum" sz="quarter" idx="12"/>
          </p:nvPr>
        </p:nvSpPr>
        <p:spPr/>
        <p:txBody>
          <a:bodyPr/>
          <a:lstStyle/>
          <a:p>
            <a:fld id="{184551E8-1125-4767-8734-F5EA1C8CF950}" type="slidenum">
              <a:rPr lang="en-IN" smtClean="0"/>
              <a:pPr/>
              <a:t>35</a:t>
            </a:fld>
            <a:endParaRPr lang="en-IN"/>
          </a:p>
        </p:txBody>
      </p:sp>
    </p:spTree>
    <p:extLst>
      <p:ext uri="{BB962C8B-B14F-4D97-AF65-F5344CB8AC3E}">
        <p14:creationId xmlns:p14="http://schemas.microsoft.com/office/powerpoint/2010/main" val="4284995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32172009"/>
              </p:ext>
            </p:extLst>
          </p:nvPr>
        </p:nvGraphicFramePr>
        <p:xfrm>
          <a:off x="429421" y="1377040"/>
          <a:ext cx="8280000" cy="482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3" name="Straight Arrow Connector 12"/>
          <p:cNvCxnSpPr>
            <a:cxnSpLocks/>
          </p:cNvCxnSpPr>
          <p:nvPr/>
        </p:nvCxnSpPr>
        <p:spPr>
          <a:xfrm>
            <a:off x="4572000" y="2276872"/>
            <a:ext cx="0" cy="288032"/>
          </a:xfrm>
          <a:prstGeom prst="straightConnector1">
            <a:avLst/>
          </a:prstGeom>
          <a:ln w="12700" cap="flat">
            <a:solidFill>
              <a:schemeClr val="tx1"/>
            </a:solidFill>
            <a:round/>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cxnSpLocks/>
          </p:cNvCxnSpPr>
          <p:nvPr/>
        </p:nvCxnSpPr>
        <p:spPr>
          <a:xfrm>
            <a:off x="4478736" y="3609020"/>
            <a:ext cx="0" cy="36004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6948264" y="3609020"/>
            <a:ext cx="0" cy="36004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979712" y="2276872"/>
            <a:ext cx="496855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979712" y="2276872"/>
            <a:ext cx="0" cy="18002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6948264" y="2276872"/>
            <a:ext cx="0" cy="43204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2DF8D053-8206-409C-995A-021758392744}"/>
              </a:ext>
            </a:extLst>
          </p:cNvPr>
          <p:cNvSpPr txBox="1">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a:t>Rules for determining FMV – 11UA</a:t>
            </a:r>
            <a:endParaRPr lang="en-IN" b="1" dirty="0"/>
          </a:p>
        </p:txBody>
      </p:sp>
      <p:sp>
        <p:nvSpPr>
          <p:cNvPr id="6" name="Rectangle 5">
            <a:extLst>
              <a:ext uri="{FF2B5EF4-FFF2-40B4-BE49-F238E27FC236}">
                <a16:creationId xmlns:a16="http://schemas.microsoft.com/office/drawing/2014/main" id="{4528E988-A260-4E04-A2AB-31FB6464CD37}"/>
              </a:ext>
            </a:extLst>
          </p:cNvPr>
          <p:cNvSpPr/>
          <p:nvPr/>
        </p:nvSpPr>
        <p:spPr>
          <a:xfrm>
            <a:off x="971600" y="5589240"/>
            <a:ext cx="7200800" cy="611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same rule applies to valuation of archaeological collections, drawings, paintings, sculptures or any work of art- 11UA(ii)</a:t>
            </a:r>
          </a:p>
        </p:txBody>
      </p:sp>
      <p:sp>
        <p:nvSpPr>
          <p:cNvPr id="7" name="Slide Number Placeholder 6">
            <a:extLst>
              <a:ext uri="{FF2B5EF4-FFF2-40B4-BE49-F238E27FC236}">
                <a16:creationId xmlns:a16="http://schemas.microsoft.com/office/drawing/2014/main" id="{87FCE58C-FF4D-4F97-A4FE-8612FCF32A1D}"/>
              </a:ext>
            </a:extLst>
          </p:cNvPr>
          <p:cNvSpPr>
            <a:spLocks noGrp="1"/>
          </p:cNvSpPr>
          <p:nvPr>
            <p:ph type="sldNum" sz="quarter" idx="12"/>
          </p:nvPr>
        </p:nvSpPr>
        <p:spPr/>
        <p:txBody>
          <a:bodyPr/>
          <a:lstStyle/>
          <a:p>
            <a:fld id="{184551E8-1125-4767-8734-F5EA1C8CF950}" type="slidenum">
              <a:rPr lang="en-IN" smtClean="0"/>
              <a:pPr/>
              <a:t>36</a:t>
            </a:fld>
            <a:endParaRPr lang="en-IN"/>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79990" y="1368152"/>
            <a:ext cx="4000044" cy="432048"/>
          </a:xfrm>
          <a:prstGeom prst="rect">
            <a:avLst/>
          </a:prstGeom>
          <a:solidFill>
            <a:srgbClr val="4F81BD"/>
          </a:solidFill>
          <a:ln w="25400" cap="flat" cmpd="sng" algn="ctr">
            <a:solidFill>
              <a:prstClr val="white">
                <a:hueOff val="0"/>
                <a:satOff val="0"/>
                <a:lumOff val="0"/>
                <a:alphaOff val="0"/>
              </a:prstClr>
            </a:solidFill>
            <a:prstDash val="solid"/>
          </a:ln>
          <a:effectLst/>
        </p:spPr>
        <p:txBody>
          <a:bodyPr spcFirstLastPara="0" vert="horz" wrap="square" lIns="68580" tIns="68580" rIns="68580" bIns="68580" numCol="1" spcCol="1270" anchor="ctr" anchorCtr="0">
            <a:noAutofit/>
          </a:bodyPr>
          <a:lstStyle/>
          <a:p>
            <a:pPr algn="ctr"/>
            <a:r>
              <a:rPr lang="en-IN" dirty="0">
                <a:solidFill>
                  <a:schemeClr val="bg1"/>
                </a:solidFill>
              </a:rPr>
              <a:t>Quoted Shares and Securities</a:t>
            </a:r>
          </a:p>
        </p:txBody>
      </p:sp>
      <p:sp>
        <p:nvSpPr>
          <p:cNvPr id="6" name="Rectangle 5"/>
          <p:cNvSpPr/>
          <p:nvPr/>
        </p:nvSpPr>
        <p:spPr>
          <a:xfrm>
            <a:off x="1043607" y="2387486"/>
            <a:ext cx="2232249" cy="794347"/>
          </a:xfrm>
          <a:prstGeom prst="rect">
            <a:avLst/>
          </a:prstGeom>
          <a:solidFill>
            <a:srgbClr val="4F81BD"/>
          </a:solidFill>
          <a:ln w="25400" cap="flat" cmpd="sng" algn="ctr">
            <a:solidFill>
              <a:prstClr val="white">
                <a:hueOff val="0"/>
                <a:satOff val="0"/>
                <a:lumOff val="0"/>
                <a:alphaOff val="0"/>
              </a:prstClr>
            </a:solidFill>
            <a:prstDash val="solid"/>
          </a:ln>
          <a:effectLst/>
        </p:spPr>
        <p:txBody>
          <a:bodyPr spcFirstLastPara="0" vert="horz" wrap="square" lIns="68580" tIns="68580" rIns="68580" bIns="68580" numCol="1" spcCol="1270" anchor="ctr" anchorCtr="0">
            <a:noAutofit/>
          </a:bodyPr>
          <a:lstStyle/>
          <a:p>
            <a:pPr algn="ctr"/>
            <a:r>
              <a:rPr lang="en-IN" dirty="0">
                <a:solidFill>
                  <a:schemeClr val="bg1"/>
                </a:solidFill>
              </a:rPr>
              <a:t>Received through any RSE</a:t>
            </a:r>
          </a:p>
        </p:txBody>
      </p:sp>
      <p:sp>
        <p:nvSpPr>
          <p:cNvPr id="9" name="Rectangle 8"/>
          <p:cNvSpPr/>
          <p:nvPr/>
        </p:nvSpPr>
        <p:spPr>
          <a:xfrm>
            <a:off x="5868144" y="2420888"/>
            <a:ext cx="2268252" cy="760945"/>
          </a:xfrm>
          <a:prstGeom prst="rect">
            <a:avLst/>
          </a:prstGeom>
          <a:solidFill>
            <a:schemeClr val="accent1"/>
          </a:solidFill>
        </p:spPr>
        <p:style>
          <a:lnRef idx="2">
            <a:schemeClr val="dk1"/>
          </a:lnRef>
          <a:fillRef idx="1">
            <a:schemeClr val="lt1"/>
          </a:fillRef>
          <a:effectRef idx="0">
            <a:schemeClr val="dk1"/>
          </a:effectRef>
          <a:fontRef idx="minor">
            <a:schemeClr val="dk1"/>
          </a:fontRef>
        </p:style>
        <p:txBody>
          <a:bodyPr rtlCol="0" anchor="ctr"/>
          <a:lstStyle/>
          <a:p>
            <a:pPr algn="ctr"/>
            <a:r>
              <a:rPr lang="en-IN" dirty="0">
                <a:solidFill>
                  <a:schemeClr val="bg1"/>
                </a:solidFill>
              </a:rPr>
              <a:t>Received other than RSE</a:t>
            </a:r>
          </a:p>
        </p:txBody>
      </p:sp>
      <p:sp>
        <p:nvSpPr>
          <p:cNvPr id="10" name="Rectangle 9"/>
          <p:cNvSpPr/>
          <p:nvPr/>
        </p:nvSpPr>
        <p:spPr>
          <a:xfrm>
            <a:off x="1043606" y="3580478"/>
            <a:ext cx="2376266" cy="677500"/>
          </a:xfrm>
          <a:prstGeom prst="rect">
            <a:avLst/>
          </a:prstGeom>
          <a:solidFill>
            <a:srgbClr val="4F81BD"/>
          </a:solidFill>
          <a:ln w="25400" cap="flat" cmpd="sng" algn="ctr">
            <a:solidFill>
              <a:prstClr val="white">
                <a:hueOff val="0"/>
                <a:satOff val="0"/>
                <a:lumOff val="0"/>
                <a:alphaOff val="0"/>
              </a:prstClr>
            </a:solidFill>
            <a:prstDash val="solid"/>
          </a:ln>
          <a:effectLst/>
        </p:spPr>
        <p:txBody>
          <a:bodyPr spcFirstLastPara="0" vert="horz" wrap="square" lIns="68580" tIns="68580" rIns="68580" bIns="68580" numCol="1" spcCol="1270" anchor="ctr" anchorCtr="0">
            <a:noAutofit/>
          </a:bodyPr>
          <a:lstStyle/>
          <a:p>
            <a:pPr algn="ctr"/>
            <a:endParaRPr lang="en-IN" dirty="0">
              <a:solidFill>
                <a:schemeClr val="bg1"/>
              </a:solidFill>
            </a:endParaRPr>
          </a:p>
          <a:p>
            <a:pPr algn="ctr"/>
            <a:endParaRPr lang="en-IN" dirty="0">
              <a:solidFill>
                <a:schemeClr val="bg1"/>
              </a:solidFill>
            </a:endParaRPr>
          </a:p>
          <a:p>
            <a:pPr algn="ctr"/>
            <a:endParaRPr lang="en-IN" dirty="0">
              <a:solidFill>
                <a:schemeClr val="bg1"/>
              </a:solidFill>
            </a:endParaRPr>
          </a:p>
          <a:p>
            <a:pPr algn="ctr"/>
            <a:endParaRPr lang="en-IN" dirty="0">
              <a:solidFill>
                <a:schemeClr val="bg1"/>
              </a:solidFill>
            </a:endParaRPr>
          </a:p>
          <a:p>
            <a:pPr algn="ctr"/>
            <a:r>
              <a:rPr lang="en-IN" dirty="0">
                <a:solidFill>
                  <a:schemeClr val="bg1"/>
                </a:solidFill>
              </a:rPr>
              <a:t>FMV = transaction value</a:t>
            </a:r>
          </a:p>
          <a:p>
            <a:pPr algn="ctr"/>
            <a:endParaRPr lang="en-IN" dirty="0">
              <a:solidFill>
                <a:schemeClr val="bg1"/>
              </a:solidFill>
            </a:endParaRPr>
          </a:p>
          <a:p>
            <a:pPr algn="ctr"/>
            <a:r>
              <a:rPr lang="en-IN" dirty="0">
                <a:solidFill>
                  <a:schemeClr val="bg1"/>
                </a:solidFill>
              </a:rPr>
              <a:t>value </a:t>
            </a:r>
          </a:p>
          <a:p>
            <a:pPr algn="ctr"/>
            <a:endParaRPr lang="en-IN" dirty="0">
              <a:solidFill>
                <a:schemeClr val="bg1"/>
              </a:solidFill>
            </a:endParaRPr>
          </a:p>
          <a:p>
            <a:pPr algn="ctr"/>
            <a:endParaRPr lang="en-IN" dirty="0">
              <a:solidFill>
                <a:schemeClr val="bg1"/>
              </a:solidFill>
            </a:endParaRPr>
          </a:p>
        </p:txBody>
      </p:sp>
      <p:cxnSp>
        <p:nvCxnSpPr>
          <p:cNvPr id="28" name="Straight Arrow Connector 27"/>
          <p:cNvCxnSpPr/>
          <p:nvPr/>
        </p:nvCxnSpPr>
        <p:spPr>
          <a:xfrm>
            <a:off x="2051720" y="1988840"/>
            <a:ext cx="0" cy="43204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2094191" y="3142712"/>
            <a:ext cx="0" cy="36004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6840252" y="1988840"/>
            <a:ext cx="0" cy="43204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itle 1">
            <a:extLst>
              <a:ext uri="{FF2B5EF4-FFF2-40B4-BE49-F238E27FC236}">
                <a16:creationId xmlns:a16="http://schemas.microsoft.com/office/drawing/2014/main" id="{1C7B6545-252A-4E7F-A714-D8F25D4F7E42}"/>
              </a:ext>
            </a:extLst>
          </p:cNvPr>
          <p:cNvSpPr txBox="1">
            <a:spLocks noGrp="1"/>
          </p:cNvSpPr>
          <p:nvPr>
            <p:ph type="title"/>
          </p:nvPr>
        </p:nvSpPr>
        <p:spPr>
          <a:xfrm>
            <a:off x="457200" y="21467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a:t>Rules for determining FMV – 11UA</a:t>
            </a:r>
            <a:endParaRPr lang="en-IN" b="1" dirty="0"/>
          </a:p>
        </p:txBody>
      </p:sp>
      <p:cxnSp>
        <p:nvCxnSpPr>
          <p:cNvPr id="4" name="Straight Arrow Connector 3">
            <a:extLst>
              <a:ext uri="{FF2B5EF4-FFF2-40B4-BE49-F238E27FC236}">
                <a16:creationId xmlns:a16="http://schemas.microsoft.com/office/drawing/2014/main" id="{9E591D02-50DB-4735-977A-45738CFE3BD1}"/>
              </a:ext>
            </a:extLst>
          </p:cNvPr>
          <p:cNvCxnSpPr/>
          <p:nvPr/>
        </p:nvCxnSpPr>
        <p:spPr>
          <a:xfrm>
            <a:off x="4572000" y="1800200"/>
            <a:ext cx="0" cy="1886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28AA7B06-17D7-49D2-B308-ECB302C253A4}"/>
              </a:ext>
            </a:extLst>
          </p:cNvPr>
          <p:cNvCxnSpPr/>
          <p:nvPr/>
        </p:nvCxnSpPr>
        <p:spPr>
          <a:xfrm>
            <a:off x="2051720" y="1988840"/>
            <a:ext cx="47885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F6D0CBB2-C231-4750-BCB6-D358305B6227}"/>
              </a:ext>
            </a:extLst>
          </p:cNvPr>
          <p:cNvCxnSpPr>
            <a:cxnSpLocks/>
          </p:cNvCxnSpPr>
          <p:nvPr/>
        </p:nvCxnSpPr>
        <p:spPr>
          <a:xfrm>
            <a:off x="6855040" y="3181833"/>
            <a:ext cx="0" cy="1457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155E5545-EF96-4FDD-ADE0-D2F82EB0920A}"/>
              </a:ext>
            </a:extLst>
          </p:cNvPr>
          <p:cNvSpPr/>
          <p:nvPr/>
        </p:nvSpPr>
        <p:spPr>
          <a:xfrm>
            <a:off x="4968298" y="5031509"/>
            <a:ext cx="1422031" cy="1146411"/>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FMV=Lowest price  </a:t>
            </a:r>
            <a:r>
              <a:rPr lang="en-US" dirty="0" err="1"/>
              <a:t>price</a:t>
            </a:r>
            <a:r>
              <a:rPr lang="en-US" dirty="0"/>
              <a:t> on valuation date </a:t>
            </a:r>
          </a:p>
        </p:txBody>
      </p:sp>
      <p:sp>
        <p:nvSpPr>
          <p:cNvPr id="44" name="Content Placeholder 43">
            <a:extLst>
              <a:ext uri="{FF2B5EF4-FFF2-40B4-BE49-F238E27FC236}">
                <a16:creationId xmlns:a16="http://schemas.microsoft.com/office/drawing/2014/main" id="{465CD259-3D0A-417F-99C1-0E064AED1F7A}"/>
              </a:ext>
            </a:extLst>
          </p:cNvPr>
          <p:cNvSpPr>
            <a:spLocks noGrp="1"/>
          </p:cNvSpPr>
          <p:nvPr>
            <p:ph idx="1"/>
          </p:nvPr>
        </p:nvSpPr>
        <p:spPr>
          <a:xfrm>
            <a:off x="7194002" y="5039715"/>
            <a:ext cx="1527409" cy="1244168"/>
          </a:xfrm>
          <a:prstGeom prst="rect">
            <a:avLst/>
          </a:prstGeom>
          <a:solidFill>
            <a:schemeClr val="accent1"/>
          </a:solidFill>
        </p:spPr>
        <p:style>
          <a:lnRef idx="2">
            <a:schemeClr val="dk1"/>
          </a:lnRef>
          <a:fillRef idx="1">
            <a:schemeClr val="lt1"/>
          </a:fillRef>
          <a:effectRef idx="0">
            <a:schemeClr val="dk1"/>
          </a:effectRef>
          <a:fontRef idx="minor">
            <a:schemeClr val="dk1"/>
          </a:fontRef>
        </p:style>
        <p:txBody>
          <a:bodyPr rtlCol="0" anchor="ctr">
            <a:normAutofit fontScale="92500" lnSpcReduction="20000"/>
          </a:bodyPr>
          <a:lstStyle/>
          <a:p>
            <a:pPr marL="0" indent="0" algn="just">
              <a:buNone/>
            </a:pPr>
            <a:r>
              <a:rPr lang="en-IN" sz="1800" dirty="0">
                <a:solidFill>
                  <a:schemeClr val="lt1"/>
                </a:solidFill>
              </a:rPr>
              <a:t>FMV=lowest price immediately preceding the valuation date </a:t>
            </a:r>
          </a:p>
        </p:txBody>
      </p:sp>
      <p:cxnSp>
        <p:nvCxnSpPr>
          <p:cNvPr id="46" name="Straight Arrow Connector 45">
            <a:extLst>
              <a:ext uri="{FF2B5EF4-FFF2-40B4-BE49-F238E27FC236}">
                <a16:creationId xmlns:a16="http://schemas.microsoft.com/office/drawing/2014/main" id="{F3331305-FBD3-472C-AE8F-6C7F9527805C}"/>
              </a:ext>
            </a:extLst>
          </p:cNvPr>
          <p:cNvCxnSpPr/>
          <p:nvPr/>
        </p:nvCxnSpPr>
        <p:spPr>
          <a:xfrm>
            <a:off x="7668344" y="3717032"/>
            <a:ext cx="0" cy="3534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24BE509-8E1C-444E-B9C1-BA720BA0FB71}"/>
              </a:ext>
            </a:extLst>
          </p:cNvPr>
          <p:cNvSpPr/>
          <p:nvPr/>
        </p:nvSpPr>
        <p:spPr>
          <a:xfrm>
            <a:off x="4914166" y="3671729"/>
            <a:ext cx="1476163" cy="1032427"/>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Traded on RSE </a:t>
            </a:r>
            <a:r>
              <a:rPr lang="en-US" dirty="0">
                <a:solidFill>
                  <a:schemeClr val="bg1"/>
                </a:solidFill>
              </a:rPr>
              <a:t>on</a:t>
            </a:r>
            <a:r>
              <a:rPr lang="en-US" dirty="0"/>
              <a:t> specified date</a:t>
            </a:r>
          </a:p>
        </p:txBody>
      </p:sp>
      <p:sp>
        <p:nvSpPr>
          <p:cNvPr id="21" name="Rectangle 20">
            <a:extLst>
              <a:ext uri="{FF2B5EF4-FFF2-40B4-BE49-F238E27FC236}">
                <a16:creationId xmlns:a16="http://schemas.microsoft.com/office/drawing/2014/main" id="{2B149EAF-87E1-4B54-A40E-68800EC24882}"/>
              </a:ext>
            </a:extLst>
          </p:cNvPr>
          <p:cNvSpPr/>
          <p:nvPr/>
        </p:nvSpPr>
        <p:spPr>
          <a:xfrm>
            <a:off x="7137108" y="3752869"/>
            <a:ext cx="1584303" cy="911791"/>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Not Traded on RSE on specified date</a:t>
            </a:r>
          </a:p>
        </p:txBody>
      </p:sp>
      <p:cxnSp>
        <p:nvCxnSpPr>
          <p:cNvPr id="24" name="Straight Arrow Connector 23">
            <a:extLst>
              <a:ext uri="{FF2B5EF4-FFF2-40B4-BE49-F238E27FC236}">
                <a16:creationId xmlns:a16="http://schemas.microsoft.com/office/drawing/2014/main" id="{C8C497A1-CA5F-446F-AF07-4176450A5FD2}"/>
              </a:ext>
            </a:extLst>
          </p:cNvPr>
          <p:cNvCxnSpPr>
            <a:cxnSpLocks/>
          </p:cNvCxnSpPr>
          <p:nvPr/>
        </p:nvCxnSpPr>
        <p:spPr>
          <a:xfrm>
            <a:off x="5679313" y="3322732"/>
            <a:ext cx="0" cy="3161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1D64FA52-7E83-4C3B-95F1-D7EABEDDBE3E}"/>
              </a:ext>
            </a:extLst>
          </p:cNvPr>
          <p:cNvCxnSpPr>
            <a:cxnSpLocks/>
          </p:cNvCxnSpPr>
          <p:nvPr/>
        </p:nvCxnSpPr>
        <p:spPr>
          <a:xfrm>
            <a:off x="7985589" y="3322732"/>
            <a:ext cx="0" cy="394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6BF4384-732E-4938-8621-0E85992DFFB6}"/>
              </a:ext>
            </a:extLst>
          </p:cNvPr>
          <p:cNvCxnSpPr>
            <a:cxnSpLocks/>
          </p:cNvCxnSpPr>
          <p:nvPr/>
        </p:nvCxnSpPr>
        <p:spPr>
          <a:xfrm>
            <a:off x="5679313" y="3322732"/>
            <a:ext cx="2306276"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Slide Number Placeholder 11">
            <a:extLst>
              <a:ext uri="{FF2B5EF4-FFF2-40B4-BE49-F238E27FC236}">
                <a16:creationId xmlns:a16="http://schemas.microsoft.com/office/drawing/2014/main" id="{71B576C7-4D8F-461E-9D2F-7E111837335F}"/>
              </a:ext>
            </a:extLst>
          </p:cNvPr>
          <p:cNvSpPr>
            <a:spLocks noGrp="1"/>
          </p:cNvSpPr>
          <p:nvPr>
            <p:ph type="sldNum" sz="quarter" idx="12"/>
          </p:nvPr>
        </p:nvSpPr>
        <p:spPr/>
        <p:txBody>
          <a:bodyPr/>
          <a:lstStyle/>
          <a:p>
            <a:fld id="{184551E8-1125-4767-8734-F5EA1C8CF950}" type="slidenum">
              <a:rPr lang="en-IN" smtClean="0"/>
              <a:pPr/>
              <a:t>37</a:t>
            </a:fld>
            <a:endParaRPr lang="en-IN"/>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864096"/>
          </a:xfrm>
        </p:spPr>
        <p:txBody>
          <a:bodyPr/>
          <a:lstStyle/>
          <a:p>
            <a:pPr algn="l"/>
            <a:r>
              <a:rPr lang="en-IN" dirty="0"/>
              <a:t>Rules for determining FMV</a:t>
            </a:r>
          </a:p>
        </p:txBody>
      </p:sp>
      <p:sp>
        <p:nvSpPr>
          <p:cNvPr id="3" name="Content Placeholder 2"/>
          <p:cNvSpPr>
            <a:spLocks noGrp="1"/>
          </p:cNvSpPr>
          <p:nvPr>
            <p:ph idx="1"/>
          </p:nvPr>
        </p:nvSpPr>
        <p:spPr>
          <a:xfrm>
            <a:off x="457200" y="1052736"/>
            <a:ext cx="8229600" cy="5805264"/>
          </a:xfrm>
        </p:spPr>
        <p:txBody>
          <a:bodyPr>
            <a:normAutofit/>
          </a:bodyPr>
          <a:lstStyle/>
          <a:p>
            <a:endParaRPr lang="en-IN" dirty="0"/>
          </a:p>
          <a:p>
            <a:endParaRPr lang="en-IN" dirty="0"/>
          </a:p>
          <a:p>
            <a:endParaRPr lang="en-IN" dirty="0"/>
          </a:p>
          <a:p>
            <a:endParaRPr lang="en-IN" dirty="0"/>
          </a:p>
          <a:p>
            <a:endParaRPr lang="en-IN" dirty="0"/>
          </a:p>
          <a:p>
            <a:pPr>
              <a:buNone/>
            </a:pPr>
            <a:endParaRPr lang="en-IN" sz="2000" dirty="0"/>
          </a:p>
          <a:p>
            <a:pPr>
              <a:buNone/>
            </a:pPr>
            <a:endParaRPr lang="en-IN" sz="2000" b="1" u="sng" dirty="0"/>
          </a:p>
          <a:p>
            <a:pPr>
              <a:buNone/>
            </a:pPr>
            <a:r>
              <a:rPr lang="en-IN" sz="2000" b="1" u="sng" dirty="0"/>
              <a:t>Note :</a:t>
            </a:r>
          </a:p>
          <a:p>
            <a:pPr marL="457200" indent="-457200">
              <a:buNone/>
            </a:pPr>
            <a:r>
              <a:rPr lang="en-IN" sz="1600" dirty="0"/>
              <a:t>A = 	Book value of the assets (other than </a:t>
            </a:r>
            <a:r>
              <a:rPr lang="en-US" sz="1600" dirty="0" err="1"/>
              <a:t>jewellery</a:t>
            </a:r>
            <a:r>
              <a:rPr lang="en-US" sz="1600" dirty="0"/>
              <a:t>, artistic work, shares, securities and immovable property) in the balance-sheet as reduced by,—</a:t>
            </a:r>
          </a:p>
          <a:p>
            <a:pPr marL="914400" indent="-457200">
              <a:buAutoNum type="romanLcParenBoth"/>
            </a:pPr>
            <a:r>
              <a:rPr lang="en-US" sz="1600" dirty="0"/>
              <a:t>any amount of income-tax paid, if any, less the amount of income-tax refund claimed, if any; and</a:t>
            </a:r>
          </a:p>
          <a:p>
            <a:pPr marL="914400" indent="-457200">
              <a:buFont typeface="Arial" pitchFamily="34" charset="0"/>
              <a:buAutoNum type="romanLcParenBoth"/>
            </a:pPr>
            <a:r>
              <a:rPr lang="en-US" sz="1600" dirty="0"/>
              <a:t>any amount shown as asset including the </a:t>
            </a:r>
            <a:r>
              <a:rPr lang="en-US" sz="1600" dirty="0" err="1"/>
              <a:t>unamortised</a:t>
            </a:r>
            <a:r>
              <a:rPr lang="en-US" sz="1600" dirty="0"/>
              <a:t> amount of deferred expenditure which does not represent the value of any asset;</a:t>
            </a:r>
          </a:p>
          <a:p>
            <a:pPr marL="339725" indent="0">
              <a:buNone/>
            </a:pPr>
            <a:endParaRPr lang="en-US" sz="1600" dirty="0"/>
          </a:p>
          <a:p>
            <a:pPr marL="739775" indent="-400050">
              <a:buAutoNum type="romanLcParenBoth"/>
            </a:pPr>
            <a:endParaRPr lang="en-US" sz="1600" dirty="0"/>
          </a:p>
          <a:p>
            <a:pPr>
              <a:buNone/>
            </a:pPr>
            <a:endParaRPr lang="en-US" sz="1600" dirty="0"/>
          </a:p>
          <a:p>
            <a:pPr>
              <a:buNone/>
            </a:pPr>
            <a:endParaRPr lang="en-IN" sz="1600" dirty="0"/>
          </a:p>
        </p:txBody>
      </p:sp>
      <p:sp>
        <p:nvSpPr>
          <p:cNvPr id="4" name="Rounded Rectangle 3"/>
          <p:cNvSpPr/>
          <p:nvPr/>
        </p:nvSpPr>
        <p:spPr>
          <a:xfrm>
            <a:off x="3131840" y="1268760"/>
            <a:ext cx="2880320" cy="576064"/>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IN" dirty="0"/>
              <a:t>Unquoted Shares and Securities</a:t>
            </a:r>
          </a:p>
        </p:txBody>
      </p:sp>
      <p:sp>
        <p:nvSpPr>
          <p:cNvPr id="5" name="Rounded Rectangle 4"/>
          <p:cNvSpPr/>
          <p:nvPr/>
        </p:nvSpPr>
        <p:spPr>
          <a:xfrm>
            <a:off x="1691680" y="2227175"/>
            <a:ext cx="1800200" cy="648072"/>
          </a:xfrm>
          <a:prstGeom prst="roundRect">
            <a:avLst/>
          </a:prstGeom>
          <a:solidFill>
            <a:schemeClr val="accent1">
              <a:lumMod val="60000"/>
              <a:lumOff val="4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en-IN" dirty="0"/>
              <a:t>Equity Shares</a:t>
            </a:r>
          </a:p>
        </p:txBody>
      </p:sp>
      <p:sp>
        <p:nvSpPr>
          <p:cNvPr id="9" name="Rectangle 8"/>
          <p:cNvSpPr/>
          <p:nvPr/>
        </p:nvSpPr>
        <p:spPr>
          <a:xfrm>
            <a:off x="1331640" y="3019263"/>
            <a:ext cx="2520280" cy="14401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n-IN" sz="1600" dirty="0"/>
              <a:t>FMV = (A+B+C+D-L)x (PV)</a:t>
            </a:r>
          </a:p>
          <a:p>
            <a:pPr algn="just"/>
            <a:r>
              <a:rPr lang="en-IN" sz="1600" dirty="0"/>
              <a:t>              	(PE)</a:t>
            </a:r>
          </a:p>
          <a:p>
            <a:pPr algn="just"/>
            <a:r>
              <a:rPr lang="en-IN" sz="1600" dirty="0"/>
              <a:t>(See Notes below)</a:t>
            </a:r>
          </a:p>
        </p:txBody>
      </p:sp>
      <p:cxnSp>
        <p:nvCxnSpPr>
          <p:cNvPr id="19" name="Straight Connector 18"/>
          <p:cNvCxnSpPr/>
          <p:nvPr/>
        </p:nvCxnSpPr>
        <p:spPr>
          <a:xfrm>
            <a:off x="4572000" y="1844824"/>
            <a:ext cx="0" cy="144016"/>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411760" y="1988840"/>
            <a:ext cx="432048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10ABABB7-822A-452E-8579-21764B8F5CC8}"/>
              </a:ext>
            </a:extLst>
          </p:cNvPr>
          <p:cNvCxnSpPr/>
          <p:nvPr/>
        </p:nvCxnSpPr>
        <p:spPr>
          <a:xfrm>
            <a:off x="2051720" y="3645024"/>
            <a:ext cx="1440160" cy="0"/>
          </a:xfrm>
          <a:prstGeom prst="line">
            <a:avLst/>
          </a:prstGeom>
        </p:spPr>
        <p:style>
          <a:lnRef idx="1">
            <a:schemeClr val="accent1"/>
          </a:lnRef>
          <a:fillRef idx="0">
            <a:schemeClr val="accent1"/>
          </a:fillRef>
          <a:effectRef idx="0">
            <a:schemeClr val="accent1"/>
          </a:effectRef>
          <a:fontRef idx="minor">
            <a:schemeClr val="tx1"/>
          </a:fontRef>
        </p:style>
      </p:cxnSp>
      <p:sp>
        <p:nvSpPr>
          <p:cNvPr id="25" name="Rounded Rectangle 5">
            <a:extLst>
              <a:ext uri="{FF2B5EF4-FFF2-40B4-BE49-F238E27FC236}">
                <a16:creationId xmlns:a16="http://schemas.microsoft.com/office/drawing/2014/main" id="{CA53BD03-43CC-4821-9F94-A9703A79A331}"/>
              </a:ext>
            </a:extLst>
          </p:cNvPr>
          <p:cNvSpPr/>
          <p:nvPr/>
        </p:nvSpPr>
        <p:spPr>
          <a:xfrm>
            <a:off x="5436096" y="2193200"/>
            <a:ext cx="2736304" cy="648072"/>
          </a:xfrm>
          <a:prstGeom prst="roundRect">
            <a:avLst/>
          </a:prstGeom>
          <a:solidFill>
            <a:schemeClr val="accent1">
              <a:lumMod val="60000"/>
              <a:lumOff val="4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en-IN" dirty="0"/>
              <a:t>Other than Equity Shares</a:t>
            </a:r>
          </a:p>
        </p:txBody>
      </p:sp>
      <p:sp>
        <p:nvSpPr>
          <p:cNvPr id="26" name="Rectangle 25">
            <a:extLst>
              <a:ext uri="{FF2B5EF4-FFF2-40B4-BE49-F238E27FC236}">
                <a16:creationId xmlns:a16="http://schemas.microsoft.com/office/drawing/2014/main" id="{0393C3A2-EC78-40E1-A85E-D40D626E0722}"/>
              </a:ext>
            </a:extLst>
          </p:cNvPr>
          <p:cNvSpPr/>
          <p:nvPr/>
        </p:nvSpPr>
        <p:spPr>
          <a:xfrm>
            <a:off x="5544108" y="3019263"/>
            <a:ext cx="2628292" cy="14401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n-IN" sz="1400" dirty="0"/>
              <a:t>FMV </a:t>
            </a:r>
            <a:r>
              <a:rPr lang="en-US" sz="1400" dirty="0"/>
              <a:t>= it would fetch if sold in the open market on the valuation date and the </a:t>
            </a:r>
            <a:r>
              <a:rPr lang="en-US" sz="1400" dirty="0" err="1"/>
              <a:t>assessee</a:t>
            </a:r>
            <a:r>
              <a:rPr lang="en-US" sz="1400" dirty="0"/>
              <a:t> may obtain a report from a merchant banker or an accountant in respect of which such valuation.</a:t>
            </a:r>
            <a:endParaRPr lang="en-IN" sz="1400" dirty="0"/>
          </a:p>
        </p:txBody>
      </p:sp>
      <p:sp>
        <p:nvSpPr>
          <p:cNvPr id="10" name="Slide Number Placeholder 9">
            <a:extLst>
              <a:ext uri="{FF2B5EF4-FFF2-40B4-BE49-F238E27FC236}">
                <a16:creationId xmlns:a16="http://schemas.microsoft.com/office/drawing/2014/main" id="{5E0B9B8B-1E65-4588-BE97-08B9C88546ED}"/>
              </a:ext>
            </a:extLst>
          </p:cNvPr>
          <p:cNvSpPr>
            <a:spLocks noGrp="1"/>
          </p:cNvSpPr>
          <p:nvPr>
            <p:ph type="sldNum" sz="quarter" idx="12"/>
          </p:nvPr>
        </p:nvSpPr>
        <p:spPr/>
        <p:txBody>
          <a:bodyPr/>
          <a:lstStyle/>
          <a:p>
            <a:fld id="{184551E8-1125-4767-8734-F5EA1C8CF950}" type="slidenum">
              <a:rPr lang="en-IN" smtClean="0"/>
              <a:pPr/>
              <a:t>38</a:t>
            </a:fld>
            <a:endParaRPr lang="en-IN"/>
          </a:p>
        </p:txBody>
      </p:sp>
    </p:spTree>
    <p:extLst>
      <p:ext uri="{BB962C8B-B14F-4D97-AF65-F5344CB8AC3E}">
        <p14:creationId xmlns:p14="http://schemas.microsoft.com/office/powerpoint/2010/main" val="12428422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864096"/>
          </a:xfrm>
        </p:spPr>
        <p:txBody>
          <a:bodyPr/>
          <a:lstStyle/>
          <a:p>
            <a:pPr algn="l"/>
            <a:r>
              <a:rPr lang="en-IN" dirty="0"/>
              <a:t>Rules for determining FMV</a:t>
            </a:r>
          </a:p>
        </p:txBody>
      </p:sp>
      <p:sp>
        <p:nvSpPr>
          <p:cNvPr id="3" name="Content Placeholder 2"/>
          <p:cNvSpPr>
            <a:spLocks noGrp="1"/>
          </p:cNvSpPr>
          <p:nvPr>
            <p:ph idx="1"/>
          </p:nvPr>
        </p:nvSpPr>
        <p:spPr>
          <a:xfrm>
            <a:off x="457200" y="1052736"/>
            <a:ext cx="8229600" cy="5805264"/>
          </a:xfrm>
        </p:spPr>
        <p:txBody>
          <a:bodyPr>
            <a:normAutofit/>
          </a:bodyPr>
          <a:lstStyle/>
          <a:p>
            <a:pPr>
              <a:buNone/>
            </a:pPr>
            <a:r>
              <a:rPr lang="en-IN" sz="2000" b="1" u="sng" dirty="0"/>
              <a:t>Note (</a:t>
            </a:r>
            <a:r>
              <a:rPr lang="en-IN" sz="2000" b="1" u="sng" dirty="0" err="1"/>
              <a:t>contd</a:t>
            </a:r>
            <a:r>
              <a:rPr lang="en-IN" sz="2000" b="1" u="sng" dirty="0"/>
              <a:t>…)  :</a:t>
            </a:r>
          </a:p>
          <a:p>
            <a:pPr marL="457200" indent="-457200" algn="just">
              <a:buNone/>
            </a:pPr>
            <a:r>
              <a:rPr lang="en-IN" sz="1600" dirty="0"/>
              <a:t>B = 	</a:t>
            </a:r>
            <a:r>
              <a:rPr lang="en-US" sz="1600" dirty="0"/>
              <a:t>the price which the </a:t>
            </a:r>
            <a:r>
              <a:rPr lang="en-US" sz="1600" dirty="0" err="1"/>
              <a:t>jewellery</a:t>
            </a:r>
            <a:r>
              <a:rPr lang="en-US" sz="1600" dirty="0"/>
              <a:t> and artistic work would fetch if sold in the open market on the basis of the valuation report obtained from a registered </a:t>
            </a:r>
            <a:r>
              <a:rPr lang="en-US" sz="1600" dirty="0" err="1"/>
              <a:t>valuer</a:t>
            </a:r>
            <a:r>
              <a:rPr lang="en-US" sz="1600" dirty="0"/>
              <a:t>;</a:t>
            </a:r>
          </a:p>
          <a:p>
            <a:pPr marL="457200" indent="-457200" algn="just">
              <a:buNone/>
            </a:pPr>
            <a:r>
              <a:rPr lang="en-US" sz="1600" dirty="0"/>
              <a:t>C = 	fair market value of shares and securities as determined in the manner provided in this rule;</a:t>
            </a:r>
          </a:p>
          <a:p>
            <a:pPr marL="457200" indent="-457200" algn="just">
              <a:buNone/>
            </a:pPr>
            <a:r>
              <a:rPr lang="en-US" sz="1600" dirty="0"/>
              <a:t>D = 	the value adopted or assessed or assessable by any authority of the Government for the purpose of payment of stamp duty in respect of the immovable property;</a:t>
            </a:r>
          </a:p>
          <a:p>
            <a:pPr marL="457200" indent="-457200" algn="just">
              <a:buNone/>
            </a:pPr>
            <a:r>
              <a:rPr lang="en-US" sz="1600" dirty="0"/>
              <a:t>L = 	book value of liabilities shown in the balance sheet, but not including the following amounts, namely:—</a:t>
            </a:r>
          </a:p>
          <a:p>
            <a:pPr marL="914400" indent="-457200" algn="just">
              <a:buAutoNum type="romanLcParenBoth"/>
            </a:pPr>
            <a:r>
              <a:rPr lang="en-US" sz="1600" dirty="0"/>
              <a:t>the paid-up capital in respect of equity shares;</a:t>
            </a:r>
          </a:p>
          <a:p>
            <a:pPr marL="914400" indent="-457200" algn="just">
              <a:buAutoNum type="romanLcParenBoth"/>
            </a:pPr>
            <a:r>
              <a:rPr lang="en-US" sz="1600" dirty="0"/>
              <a:t>the amount set apart for payment of dividends on preference shares and equity shares where such dividends have not been declared before the date of transfer at a general body meeting of the company;</a:t>
            </a:r>
          </a:p>
          <a:p>
            <a:pPr marL="914400" indent="-457200" algn="just">
              <a:buAutoNum type="romanLcParenBoth"/>
            </a:pPr>
            <a:r>
              <a:rPr lang="en-US" sz="1600" dirty="0"/>
              <a:t>reserves and surplus, by whatever name called, even if the resulting figure is negative, other than those set apart towards depreciation;</a:t>
            </a:r>
          </a:p>
          <a:p>
            <a:pPr marL="914400" indent="-457200" algn="just">
              <a:buAutoNum type="romanLcParenBoth"/>
            </a:pPr>
            <a:r>
              <a:rPr lang="en-US" sz="1600" dirty="0"/>
              <a:t>any amount representing provision for taxation, other than amount of income-tax paid, if any, less the amount of income-tax claimed as refund, if any, to the extent of the excess over the tax payable with reference to the book profits in accordance with the law applicable thereto;</a:t>
            </a:r>
          </a:p>
          <a:p>
            <a:pPr marL="457200" indent="0" algn="just">
              <a:buNone/>
            </a:pPr>
            <a:endParaRPr lang="en-US" sz="1600" dirty="0"/>
          </a:p>
          <a:p>
            <a:pPr marL="457200" indent="-457200" algn="just">
              <a:buNone/>
            </a:pPr>
            <a:endParaRPr lang="en-US" sz="1600" dirty="0"/>
          </a:p>
          <a:p>
            <a:pPr>
              <a:buNone/>
            </a:pPr>
            <a:endParaRPr lang="en-IN" sz="1600" dirty="0"/>
          </a:p>
        </p:txBody>
      </p:sp>
      <p:sp>
        <p:nvSpPr>
          <p:cNvPr id="7" name="Slide Number Placeholder 6">
            <a:extLst>
              <a:ext uri="{FF2B5EF4-FFF2-40B4-BE49-F238E27FC236}">
                <a16:creationId xmlns:a16="http://schemas.microsoft.com/office/drawing/2014/main" id="{5574A32F-C6DD-4E06-BA3E-7FF2B80F7CD2}"/>
              </a:ext>
            </a:extLst>
          </p:cNvPr>
          <p:cNvSpPr>
            <a:spLocks noGrp="1"/>
          </p:cNvSpPr>
          <p:nvPr>
            <p:ph type="sldNum" sz="quarter" idx="12"/>
          </p:nvPr>
        </p:nvSpPr>
        <p:spPr/>
        <p:txBody>
          <a:bodyPr/>
          <a:lstStyle/>
          <a:p>
            <a:fld id="{184551E8-1125-4767-8734-F5EA1C8CF950}" type="slidenum">
              <a:rPr lang="en-IN" smtClean="0"/>
              <a:pPr/>
              <a:t>39</a:t>
            </a:fld>
            <a:endParaRPr lang="en-IN"/>
          </a:p>
        </p:txBody>
      </p:sp>
    </p:spTree>
    <p:extLst>
      <p:ext uri="{BB962C8B-B14F-4D97-AF65-F5344CB8AC3E}">
        <p14:creationId xmlns:p14="http://schemas.microsoft.com/office/powerpoint/2010/main" val="4220658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1276"/>
            <a:ext cx="8229600" cy="811460"/>
          </a:xfrm>
        </p:spPr>
        <p:txBody>
          <a:bodyPr>
            <a:normAutofit fontScale="90000"/>
          </a:bodyPr>
          <a:lstStyle/>
          <a:p>
            <a:br>
              <a:rPr lang="en-IN" sz="3200" b="1" dirty="0">
                <a:latin typeface="Arial" panose="020B0604020202020204" pitchFamily="34" charset="0"/>
                <a:cs typeface="Arial" panose="020B0604020202020204" pitchFamily="34" charset="0"/>
              </a:rPr>
            </a:br>
            <a:endParaRPr lang="en-IN" sz="3200" b="1" dirty="0">
              <a:latin typeface="Arial" panose="020B0604020202020204" pitchFamily="34" charset="0"/>
              <a:cs typeface="Arial" panose="020B0604020202020204" pitchFamily="34" charset="0"/>
            </a:endParaRPr>
          </a:p>
        </p:txBody>
      </p:sp>
      <p:sp>
        <p:nvSpPr>
          <p:cNvPr id="5" name="Rounded Rectangle 4"/>
          <p:cNvSpPr/>
          <p:nvPr/>
        </p:nvSpPr>
        <p:spPr>
          <a:xfrm>
            <a:off x="2483768" y="1495374"/>
            <a:ext cx="3384376" cy="12855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IN" sz="1600" dirty="0">
                <a:latin typeface="Arial" panose="020B0604020202020204" pitchFamily="34" charset="0"/>
                <a:cs typeface="Arial" panose="020B0604020202020204" pitchFamily="34" charset="0"/>
              </a:rPr>
              <a:t>Taxability of gifts were governed by Gift Tax Act, 1958;</a:t>
            </a:r>
          </a:p>
          <a:p>
            <a:pPr algn="ctr"/>
            <a:r>
              <a:rPr lang="en-IN" sz="1600" dirty="0">
                <a:latin typeface="Arial" panose="020B0604020202020204" pitchFamily="34" charset="0"/>
                <a:cs typeface="Arial" panose="020B0604020202020204" pitchFamily="34" charset="0"/>
              </a:rPr>
              <a:t> </a:t>
            </a:r>
          </a:p>
          <a:p>
            <a:pPr algn="ctr"/>
            <a:r>
              <a:rPr lang="en-IN" sz="1600" dirty="0">
                <a:latin typeface="Arial" panose="020B0604020202020204" pitchFamily="34" charset="0"/>
                <a:cs typeface="Arial" panose="020B0604020202020204" pitchFamily="34" charset="0"/>
              </a:rPr>
              <a:t>Taxed in the hands of the donor</a:t>
            </a:r>
          </a:p>
          <a:p>
            <a:pPr algn="ctr"/>
            <a:endParaRPr lang="en-IN" dirty="0"/>
          </a:p>
        </p:txBody>
      </p:sp>
      <p:sp>
        <p:nvSpPr>
          <p:cNvPr id="7" name="Rounded Rectangle 6"/>
          <p:cNvSpPr/>
          <p:nvPr/>
        </p:nvSpPr>
        <p:spPr>
          <a:xfrm>
            <a:off x="2745248" y="4807076"/>
            <a:ext cx="2861416" cy="15332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IN" sz="1600" dirty="0">
                <a:latin typeface="Arial" panose="020B0604020202020204" pitchFamily="34" charset="0"/>
                <a:cs typeface="Arial" panose="020B0604020202020204" pitchFamily="34" charset="0"/>
              </a:rPr>
              <a:t>Introduction of section 56(2)(v) by Finance (No. 2) Act, 2004</a:t>
            </a:r>
          </a:p>
          <a:p>
            <a:pPr algn="ctr"/>
            <a:endParaRPr lang="en-IN" sz="1600" dirty="0">
              <a:latin typeface="Arial" panose="020B0604020202020204" pitchFamily="34" charset="0"/>
              <a:cs typeface="Arial" panose="020B0604020202020204" pitchFamily="34" charset="0"/>
            </a:endParaRPr>
          </a:p>
          <a:p>
            <a:pPr algn="ctr"/>
            <a:r>
              <a:rPr lang="en-IN" sz="1600" dirty="0">
                <a:latin typeface="Arial" panose="020B0604020202020204" pitchFamily="34" charset="0"/>
                <a:cs typeface="Arial" panose="020B0604020202020204" pitchFamily="34" charset="0"/>
              </a:rPr>
              <a:t>Taxed in the hands of recipient </a:t>
            </a:r>
          </a:p>
        </p:txBody>
      </p:sp>
      <p:sp>
        <p:nvSpPr>
          <p:cNvPr id="8" name="Title 1">
            <a:extLst>
              <a:ext uri="{FF2B5EF4-FFF2-40B4-BE49-F238E27FC236}">
                <a16:creationId xmlns:a16="http://schemas.microsoft.com/office/drawing/2014/main" id="{EDAF02B1-93AB-45E8-BCD1-2064E21A96EB}"/>
              </a:ext>
            </a:extLst>
          </p:cNvPr>
          <p:cNvSpPr txBox="1">
            <a:spLocks/>
          </p:cNvSpPr>
          <p:nvPr/>
        </p:nvSpPr>
        <p:spPr>
          <a:xfrm>
            <a:off x="457200" y="274638"/>
            <a:ext cx="8229600" cy="95726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3200" b="1" dirty="0">
                <a:latin typeface="Arial" panose="020B0604020202020204" pitchFamily="34" charset="0"/>
                <a:cs typeface="Arial" panose="020B0604020202020204" pitchFamily="34" charset="0"/>
              </a:rPr>
              <a:t>Background (1/4)</a:t>
            </a:r>
          </a:p>
        </p:txBody>
      </p:sp>
      <p:sp>
        <p:nvSpPr>
          <p:cNvPr id="4" name="Arrow: Down 3">
            <a:extLst>
              <a:ext uri="{FF2B5EF4-FFF2-40B4-BE49-F238E27FC236}">
                <a16:creationId xmlns:a16="http://schemas.microsoft.com/office/drawing/2014/main" id="{99ACB9AA-CB59-4EEB-907A-C1DAD00D7ADE}"/>
              </a:ext>
            </a:extLst>
          </p:cNvPr>
          <p:cNvSpPr/>
          <p:nvPr/>
        </p:nvSpPr>
        <p:spPr>
          <a:xfrm>
            <a:off x="2958802" y="3044399"/>
            <a:ext cx="2434307" cy="16116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latin typeface="Arial" panose="020B0604020202020204" pitchFamily="34" charset="0"/>
                <a:cs typeface="Arial" panose="020B0604020202020204" pitchFamily="34" charset="0"/>
              </a:rPr>
              <a:t>Abolition of Gift Tax Act </a:t>
            </a:r>
            <a:r>
              <a:rPr lang="en-IN" sz="1600" dirty="0" err="1">
                <a:latin typeface="Arial" panose="020B0604020202020204" pitchFamily="34" charset="0"/>
                <a:cs typeface="Arial" panose="020B0604020202020204" pitchFamily="34" charset="0"/>
              </a:rPr>
              <a:t>w.e.f</a:t>
            </a:r>
            <a:r>
              <a:rPr lang="en-IN" sz="1600" dirty="0">
                <a:latin typeface="Arial" panose="020B0604020202020204" pitchFamily="34" charset="0"/>
                <a:cs typeface="Arial" panose="020B0604020202020204" pitchFamily="34" charset="0"/>
              </a:rPr>
              <a:t>. 1.10.1998</a:t>
            </a:r>
          </a:p>
        </p:txBody>
      </p:sp>
      <p:sp>
        <p:nvSpPr>
          <p:cNvPr id="10" name="Slide Number Placeholder 9">
            <a:extLst>
              <a:ext uri="{FF2B5EF4-FFF2-40B4-BE49-F238E27FC236}">
                <a16:creationId xmlns:a16="http://schemas.microsoft.com/office/drawing/2014/main" id="{570A3780-77ED-4DA1-B591-2A8879D9DE1C}"/>
              </a:ext>
            </a:extLst>
          </p:cNvPr>
          <p:cNvSpPr>
            <a:spLocks noGrp="1"/>
          </p:cNvSpPr>
          <p:nvPr>
            <p:ph type="sldNum" sz="quarter" idx="12"/>
          </p:nvPr>
        </p:nvSpPr>
        <p:spPr/>
        <p:txBody>
          <a:bodyPr/>
          <a:lstStyle/>
          <a:p>
            <a:fld id="{184551E8-1125-4767-8734-F5EA1C8CF950}" type="slidenum">
              <a:rPr lang="en-IN" smtClean="0"/>
              <a:pPr/>
              <a:t>4</a:t>
            </a:fld>
            <a:endParaRPr lang="en-IN"/>
          </a:p>
        </p:txBody>
      </p:sp>
    </p:spTree>
    <p:extLst>
      <p:ext uri="{BB962C8B-B14F-4D97-AF65-F5344CB8AC3E}">
        <p14:creationId xmlns:p14="http://schemas.microsoft.com/office/powerpoint/2010/main" val="33208334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864096"/>
          </a:xfrm>
        </p:spPr>
        <p:txBody>
          <a:bodyPr/>
          <a:lstStyle/>
          <a:p>
            <a:pPr algn="l"/>
            <a:r>
              <a:rPr lang="en-IN" dirty="0"/>
              <a:t>Rules for determining FMV</a:t>
            </a:r>
          </a:p>
        </p:txBody>
      </p:sp>
      <p:sp>
        <p:nvSpPr>
          <p:cNvPr id="3" name="Content Placeholder 2"/>
          <p:cNvSpPr>
            <a:spLocks noGrp="1"/>
          </p:cNvSpPr>
          <p:nvPr>
            <p:ph idx="1"/>
          </p:nvPr>
        </p:nvSpPr>
        <p:spPr>
          <a:xfrm>
            <a:off x="457200" y="1052736"/>
            <a:ext cx="8229600" cy="5805264"/>
          </a:xfrm>
        </p:spPr>
        <p:txBody>
          <a:bodyPr>
            <a:normAutofit/>
          </a:bodyPr>
          <a:lstStyle/>
          <a:p>
            <a:pPr>
              <a:buNone/>
            </a:pPr>
            <a:r>
              <a:rPr lang="en-IN" sz="2000" b="1" u="sng" dirty="0"/>
              <a:t>Note (</a:t>
            </a:r>
            <a:r>
              <a:rPr lang="en-IN" sz="2000" b="1" u="sng" dirty="0" err="1"/>
              <a:t>contd</a:t>
            </a:r>
            <a:r>
              <a:rPr lang="en-IN" sz="2000" b="1" u="sng" dirty="0"/>
              <a:t>…)  :</a:t>
            </a:r>
          </a:p>
          <a:p>
            <a:pPr marL="914400" indent="-457200" algn="just">
              <a:buAutoNum type="romanLcParenBoth" startAt="5"/>
            </a:pPr>
            <a:r>
              <a:rPr lang="en-US" sz="1600" dirty="0"/>
              <a:t>any amount representing provisions made for meeting liabilities, other than ascertained liabilities;</a:t>
            </a:r>
          </a:p>
          <a:p>
            <a:pPr marL="914400" indent="-457200" algn="just">
              <a:buAutoNum type="romanLcParenBoth" startAt="5"/>
            </a:pPr>
            <a:r>
              <a:rPr lang="en-US" sz="1600" dirty="0"/>
              <a:t>any amount representing contingent liabilities other than arrears of dividends payable in respect of cumulative preference shares;</a:t>
            </a:r>
          </a:p>
          <a:p>
            <a:pPr marL="457200" indent="-457200" algn="just">
              <a:buNone/>
            </a:pPr>
            <a:r>
              <a:rPr lang="en-US" sz="1600" dirty="0"/>
              <a:t>PV = the paid up value of such equity shares;</a:t>
            </a:r>
          </a:p>
          <a:p>
            <a:pPr marL="457200" indent="-457200" algn="just">
              <a:buNone/>
            </a:pPr>
            <a:r>
              <a:rPr lang="en-US" sz="1600" dirty="0"/>
              <a:t>PE = total amount of paid up equity share capital as shown in the balance-sheet; </a:t>
            </a:r>
          </a:p>
          <a:p>
            <a:pPr marL="457200" indent="-457200" algn="just">
              <a:buNone/>
            </a:pPr>
            <a:endParaRPr lang="en-US" sz="1600" dirty="0"/>
          </a:p>
          <a:p>
            <a:pPr>
              <a:buNone/>
            </a:pPr>
            <a:endParaRPr lang="en-IN" sz="1600" dirty="0"/>
          </a:p>
        </p:txBody>
      </p:sp>
      <p:sp>
        <p:nvSpPr>
          <p:cNvPr id="7" name="Slide Number Placeholder 6">
            <a:extLst>
              <a:ext uri="{FF2B5EF4-FFF2-40B4-BE49-F238E27FC236}">
                <a16:creationId xmlns:a16="http://schemas.microsoft.com/office/drawing/2014/main" id="{0FCFE9E7-E781-41E8-A4CB-29B880A0C4F4}"/>
              </a:ext>
            </a:extLst>
          </p:cNvPr>
          <p:cNvSpPr>
            <a:spLocks noGrp="1"/>
          </p:cNvSpPr>
          <p:nvPr>
            <p:ph type="sldNum" sz="quarter" idx="12"/>
          </p:nvPr>
        </p:nvSpPr>
        <p:spPr/>
        <p:txBody>
          <a:bodyPr/>
          <a:lstStyle/>
          <a:p>
            <a:fld id="{184551E8-1125-4767-8734-F5EA1C8CF950}" type="slidenum">
              <a:rPr lang="en-IN" smtClean="0"/>
              <a:pPr/>
              <a:t>40</a:t>
            </a:fld>
            <a:endParaRPr lang="en-IN"/>
          </a:p>
        </p:txBody>
      </p:sp>
    </p:spTree>
    <p:extLst>
      <p:ext uri="{BB962C8B-B14F-4D97-AF65-F5344CB8AC3E}">
        <p14:creationId xmlns:p14="http://schemas.microsoft.com/office/powerpoint/2010/main" val="37782709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IN" dirty="0"/>
              <a:t>Interplay of Section 50CA</a:t>
            </a:r>
            <a:endParaRPr lang="en-US" dirty="0"/>
          </a:p>
        </p:txBody>
      </p:sp>
      <p:sp>
        <p:nvSpPr>
          <p:cNvPr id="8" name="Freeform 272"/>
          <p:cNvSpPr>
            <a:spLocks noEditPoints="1"/>
          </p:cNvSpPr>
          <p:nvPr/>
        </p:nvSpPr>
        <p:spPr bwMode="auto">
          <a:xfrm>
            <a:off x="2079695" y="2945575"/>
            <a:ext cx="679168" cy="611441"/>
          </a:xfrm>
          <a:custGeom>
            <a:avLst/>
            <a:gdLst>
              <a:gd name="T0" fmla="*/ 454 w 482"/>
              <a:gd name="T1" fmla="*/ 366 h 414"/>
              <a:gd name="T2" fmla="*/ 460 w 482"/>
              <a:gd name="T3" fmla="*/ 248 h 414"/>
              <a:gd name="T4" fmla="*/ 332 w 482"/>
              <a:gd name="T5" fmla="*/ 224 h 414"/>
              <a:gd name="T6" fmla="*/ 338 w 482"/>
              <a:gd name="T7" fmla="*/ 160 h 414"/>
              <a:gd name="T8" fmla="*/ 324 w 482"/>
              <a:gd name="T9" fmla="*/ 146 h 414"/>
              <a:gd name="T10" fmla="*/ 304 w 482"/>
              <a:gd name="T11" fmla="*/ 108 h 414"/>
              <a:gd name="T12" fmla="*/ 268 w 482"/>
              <a:gd name="T13" fmla="*/ 84 h 414"/>
              <a:gd name="T14" fmla="*/ 254 w 482"/>
              <a:gd name="T15" fmla="*/ 80 h 414"/>
              <a:gd name="T16" fmla="*/ 246 w 482"/>
              <a:gd name="T17" fmla="*/ 66 h 414"/>
              <a:gd name="T18" fmla="*/ 240 w 482"/>
              <a:gd name="T19" fmla="*/ 0 h 414"/>
              <a:gd name="T20" fmla="*/ 228 w 482"/>
              <a:gd name="T21" fmla="*/ 72 h 414"/>
              <a:gd name="T22" fmla="*/ 226 w 482"/>
              <a:gd name="T23" fmla="*/ 80 h 414"/>
              <a:gd name="T24" fmla="*/ 200 w 482"/>
              <a:gd name="T25" fmla="*/ 90 h 414"/>
              <a:gd name="T26" fmla="*/ 170 w 482"/>
              <a:gd name="T27" fmla="*/ 116 h 414"/>
              <a:gd name="T28" fmla="*/ 154 w 482"/>
              <a:gd name="T29" fmla="*/ 152 h 414"/>
              <a:gd name="T30" fmla="*/ 216 w 482"/>
              <a:gd name="T31" fmla="*/ 154 h 414"/>
              <a:gd name="T32" fmla="*/ 216 w 482"/>
              <a:gd name="T33" fmla="*/ 160 h 414"/>
              <a:gd name="T34" fmla="*/ 144 w 482"/>
              <a:gd name="T35" fmla="*/ 180 h 414"/>
              <a:gd name="T36" fmla="*/ 28 w 482"/>
              <a:gd name="T37" fmla="*/ 246 h 414"/>
              <a:gd name="T38" fmla="*/ 28 w 482"/>
              <a:gd name="T39" fmla="*/ 266 h 414"/>
              <a:gd name="T40" fmla="*/ 12 w 482"/>
              <a:gd name="T41" fmla="*/ 388 h 414"/>
              <a:gd name="T42" fmla="*/ 482 w 482"/>
              <a:gd name="T43" fmla="*/ 414 h 414"/>
              <a:gd name="T44" fmla="*/ 274 w 482"/>
              <a:gd name="T45" fmla="*/ 184 h 414"/>
              <a:gd name="T46" fmla="*/ 274 w 482"/>
              <a:gd name="T47" fmla="*/ 216 h 414"/>
              <a:gd name="T48" fmla="*/ 254 w 482"/>
              <a:gd name="T49" fmla="*/ 184 h 414"/>
              <a:gd name="T50" fmla="*/ 230 w 482"/>
              <a:gd name="T51" fmla="*/ 184 h 414"/>
              <a:gd name="T52" fmla="*/ 206 w 482"/>
              <a:gd name="T53" fmla="*/ 216 h 414"/>
              <a:gd name="T54" fmla="*/ 82 w 482"/>
              <a:gd name="T55" fmla="*/ 372 h 414"/>
              <a:gd name="T56" fmla="*/ 82 w 482"/>
              <a:gd name="T57" fmla="*/ 340 h 414"/>
              <a:gd name="T58" fmla="*/ 60 w 482"/>
              <a:gd name="T59" fmla="*/ 312 h 414"/>
              <a:gd name="T60" fmla="*/ 82 w 482"/>
              <a:gd name="T61" fmla="*/ 312 h 414"/>
              <a:gd name="T62" fmla="*/ 104 w 482"/>
              <a:gd name="T63" fmla="*/ 340 h 414"/>
              <a:gd name="T64" fmla="*/ 126 w 482"/>
              <a:gd name="T65" fmla="*/ 312 h 414"/>
              <a:gd name="T66" fmla="*/ 126 w 482"/>
              <a:gd name="T67" fmla="*/ 280 h 414"/>
              <a:gd name="T68" fmla="*/ 316 w 482"/>
              <a:gd name="T69" fmla="*/ 292 h 414"/>
              <a:gd name="T70" fmla="*/ 294 w 482"/>
              <a:gd name="T71" fmla="*/ 292 h 414"/>
              <a:gd name="T72" fmla="*/ 252 w 482"/>
              <a:gd name="T73" fmla="*/ 388 h 414"/>
              <a:gd name="T74" fmla="*/ 230 w 482"/>
              <a:gd name="T75" fmla="*/ 388 h 414"/>
              <a:gd name="T76" fmla="*/ 186 w 482"/>
              <a:gd name="T77" fmla="*/ 292 h 414"/>
              <a:gd name="T78" fmla="*/ 166 w 482"/>
              <a:gd name="T79" fmla="*/ 292 h 414"/>
              <a:gd name="T80" fmla="*/ 240 w 482"/>
              <a:gd name="T81" fmla="*/ 244 h 414"/>
              <a:gd name="T82" fmla="*/ 376 w 482"/>
              <a:gd name="T83" fmla="*/ 372 h 414"/>
              <a:gd name="T84" fmla="*/ 376 w 482"/>
              <a:gd name="T85" fmla="*/ 340 h 414"/>
              <a:gd name="T86" fmla="*/ 354 w 482"/>
              <a:gd name="T87" fmla="*/ 312 h 414"/>
              <a:gd name="T88" fmla="*/ 376 w 482"/>
              <a:gd name="T89" fmla="*/ 312 h 414"/>
              <a:gd name="T90" fmla="*/ 398 w 482"/>
              <a:gd name="T91" fmla="*/ 340 h 414"/>
              <a:gd name="T92" fmla="*/ 422 w 482"/>
              <a:gd name="T93" fmla="*/ 312 h 414"/>
              <a:gd name="T94" fmla="*/ 422 w 482"/>
              <a:gd name="T95" fmla="*/ 280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82" h="414">
                <a:moveTo>
                  <a:pt x="468" y="388"/>
                </a:moveTo>
                <a:lnTo>
                  <a:pt x="468" y="366"/>
                </a:lnTo>
                <a:lnTo>
                  <a:pt x="454" y="366"/>
                </a:lnTo>
                <a:lnTo>
                  <a:pt x="454" y="266"/>
                </a:lnTo>
                <a:lnTo>
                  <a:pt x="460" y="266"/>
                </a:lnTo>
                <a:lnTo>
                  <a:pt x="460" y="248"/>
                </a:lnTo>
                <a:lnTo>
                  <a:pt x="454" y="248"/>
                </a:lnTo>
                <a:lnTo>
                  <a:pt x="454" y="246"/>
                </a:lnTo>
                <a:lnTo>
                  <a:pt x="332" y="224"/>
                </a:lnTo>
                <a:lnTo>
                  <a:pt x="332" y="180"/>
                </a:lnTo>
                <a:lnTo>
                  <a:pt x="338" y="180"/>
                </a:lnTo>
                <a:lnTo>
                  <a:pt x="338" y="160"/>
                </a:lnTo>
                <a:lnTo>
                  <a:pt x="328" y="160"/>
                </a:lnTo>
                <a:lnTo>
                  <a:pt x="328" y="160"/>
                </a:lnTo>
                <a:lnTo>
                  <a:pt x="324" y="146"/>
                </a:lnTo>
                <a:lnTo>
                  <a:pt x="320" y="132"/>
                </a:lnTo>
                <a:lnTo>
                  <a:pt x="314" y="120"/>
                </a:lnTo>
                <a:lnTo>
                  <a:pt x="304" y="108"/>
                </a:lnTo>
                <a:lnTo>
                  <a:pt x="294" y="98"/>
                </a:lnTo>
                <a:lnTo>
                  <a:pt x="282" y="90"/>
                </a:lnTo>
                <a:lnTo>
                  <a:pt x="268" y="84"/>
                </a:lnTo>
                <a:lnTo>
                  <a:pt x="254" y="80"/>
                </a:lnTo>
                <a:lnTo>
                  <a:pt x="254" y="80"/>
                </a:lnTo>
                <a:lnTo>
                  <a:pt x="254" y="80"/>
                </a:lnTo>
                <a:lnTo>
                  <a:pt x="254" y="80"/>
                </a:lnTo>
                <a:lnTo>
                  <a:pt x="252" y="72"/>
                </a:lnTo>
                <a:lnTo>
                  <a:pt x="246" y="66"/>
                </a:lnTo>
                <a:lnTo>
                  <a:pt x="246" y="66"/>
                </a:lnTo>
                <a:lnTo>
                  <a:pt x="240" y="0"/>
                </a:lnTo>
                <a:lnTo>
                  <a:pt x="240" y="0"/>
                </a:lnTo>
                <a:lnTo>
                  <a:pt x="234" y="66"/>
                </a:lnTo>
                <a:lnTo>
                  <a:pt x="234" y="66"/>
                </a:lnTo>
                <a:lnTo>
                  <a:pt x="228" y="72"/>
                </a:lnTo>
                <a:lnTo>
                  <a:pt x="226" y="80"/>
                </a:lnTo>
                <a:lnTo>
                  <a:pt x="226" y="80"/>
                </a:lnTo>
                <a:lnTo>
                  <a:pt x="226" y="80"/>
                </a:lnTo>
                <a:lnTo>
                  <a:pt x="226" y="80"/>
                </a:lnTo>
                <a:lnTo>
                  <a:pt x="212" y="84"/>
                </a:lnTo>
                <a:lnTo>
                  <a:pt x="200" y="90"/>
                </a:lnTo>
                <a:lnTo>
                  <a:pt x="190" y="96"/>
                </a:lnTo>
                <a:lnTo>
                  <a:pt x="178" y="106"/>
                </a:lnTo>
                <a:lnTo>
                  <a:pt x="170" y="116"/>
                </a:lnTo>
                <a:lnTo>
                  <a:pt x="164" y="126"/>
                </a:lnTo>
                <a:lnTo>
                  <a:pt x="158" y="138"/>
                </a:lnTo>
                <a:lnTo>
                  <a:pt x="154" y="152"/>
                </a:lnTo>
                <a:lnTo>
                  <a:pt x="212" y="152"/>
                </a:lnTo>
                <a:lnTo>
                  <a:pt x="212" y="152"/>
                </a:lnTo>
                <a:lnTo>
                  <a:pt x="216" y="154"/>
                </a:lnTo>
                <a:lnTo>
                  <a:pt x="216" y="156"/>
                </a:lnTo>
                <a:lnTo>
                  <a:pt x="216" y="156"/>
                </a:lnTo>
                <a:lnTo>
                  <a:pt x="216" y="160"/>
                </a:lnTo>
                <a:lnTo>
                  <a:pt x="212" y="160"/>
                </a:lnTo>
                <a:lnTo>
                  <a:pt x="144" y="160"/>
                </a:lnTo>
                <a:lnTo>
                  <a:pt x="144" y="180"/>
                </a:lnTo>
                <a:lnTo>
                  <a:pt x="150" y="180"/>
                </a:lnTo>
                <a:lnTo>
                  <a:pt x="150" y="224"/>
                </a:lnTo>
                <a:lnTo>
                  <a:pt x="28" y="246"/>
                </a:lnTo>
                <a:lnTo>
                  <a:pt x="22" y="246"/>
                </a:lnTo>
                <a:lnTo>
                  <a:pt x="22" y="266"/>
                </a:lnTo>
                <a:lnTo>
                  <a:pt x="28" y="266"/>
                </a:lnTo>
                <a:lnTo>
                  <a:pt x="28" y="366"/>
                </a:lnTo>
                <a:lnTo>
                  <a:pt x="12" y="366"/>
                </a:lnTo>
                <a:lnTo>
                  <a:pt x="12" y="388"/>
                </a:lnTo>
                <a:lnTo>
                  <a:pt x="0" y="388"/>
                </a:lnTo>
                <a:lnTo>
                  <a:pt x="0" y="414"/>
                </a:lnTo>
                <a:lnTo>
                  <a:pt x="482" y="414"/>
                </a:lnTo>
                <a:lnTo>
                  <a:pt x="482" y="388"/>
                </a:lnTo>
                <a:lnTo>
                  <a:pt x="468" y="388"/>
                </a:lnTo>
                <a:close/>
                <a:moveTo>
                  <a:pt x="274" y="184"/>
                </a:moveTo>
                <a:lnTo>
                  <a:pt x="296" y="184"/>
                </a:lnTo>
                <a:lnTo>
                  <a:pt x="296" y="216"/>
                </a:lnTo>
                <a:lnTo>
                  <a:pt x="274" y="216"/>
                </a:lnTo>
                <a:lnTo>
                  <a:pt x="274" y="184"/>
                </a:lnTo>
                <a:close/>
                <a:moveTo>
                  <a:pt x="230" y="184"/>
                </a:moveTo>
                <a:lnTo>
                  <a:pt x="254" y="184"/>
                </a:lnTo>
                <a:lnTo>
                  <a:pt x="254" y="216"/>
                </a:lnTo>
                <a:lnTo>
                  <a:pt x="230" y="216"/>
                </a:lnTo>
                <a:lnTo>
                  <a:pt x="230" y="184"/>
                </a:lnTo>
                <a:close/>
                <a:moveTo>
                  <a:pt x="184" y="184"/>
                </a:moveTo>
                <a:lnTo>
                  <a:pt x="206" y="184"/>
                </a:lnTo>
                <a:lnTo>
                  <a:pt x="206" y="216"/>
                </a:lnTo>
                <a:lnTo>
                  <a:pt x="184" y="216"/>
                </a:lnTo>
                <a:lnTo>
                  <a:pt x="184" y="184"/>
                </a:lnTo>
                <a:close/>
                <a:moveTo>
                  <a:pt x="82" y="372"/>
                </a:moveTo>
                <a:lnTo>
                  <a:pt x="60" y="372"/>
                </a:lnTo>
                <a:lnTo>
                  <a:pt x="60" y="340"/>
                </a:lnTo>
                <a:lnTo>
                  <a:pt x="82" y="340"/>
                </a:lnTo>
                <a:lnTo>
                  <a:pt x="82" y="372"/>
                </a:lnTo>
                <a:close/>
                <a:moveTo>
                  <a:pt x="82" y="312"/>
                </a:moveTo>
                <a:lnTo>
                  <a:pt x="60" y="312"/>
                </a:lnTo>
                <a:lnTo>
                  <a:pt x="60" y="280"/>
                </a:lnTo>
                <a:lnTo>
                  <a:pt x="82" y="280"/>
                </a:lnTo>
                <a:lnTo>
                  <a:pt x="82" y="312"/>
                </a:lnTo>
                <a:close/>
                <a:moveTo>
                  <a:pt x="126" y="372"/>
                </a:moveTo>
                <a:lnTo>
                  <a:pt x="104" y="372"/>
                </a:lnTo>
                <a:lnTo>
                  <a:pt x="104" y="340"/>
                </a:lnTo>
                <a:lnTo>
                  <a:pt x="126" y="340"/>
                </a:lnTo>
                <a:lnTo>
                  <a:pt x="126" y="372"/>
                </a:lnTo>
                <a:close/>
                <a:moveTo>
                  <a:pt x="126" y="312"/>
                </a:moveTo>
                <a:lnTo>
                  <a:pt x="104" y="312"/>
                </a:lnTo>
                <a:lnTo>
                  <a:pt x="104" y="280"/>
                </a:lnTo>
                <a:lnTo>
                  <a:pt x="126" y="280"/>
                </a:lnTo>
                <a:lnTo>
                  <a:pt x="126" y="312"/>
                </a:lnTo>
                <a:close/>
                <a:moveTo>
                  <a:pt x="332" y="292"/>
                </a:moveTo>
                <a:lnTo>
                  <a:pt x="316" y="292"/>
                </a:lnTo>
                <a:lnTo>
                  <a:pt x="316" y="388"/>
                </a:lnTo>
                <a:lnTo>
                  <a:pt x="294" y="388"/>
                </a:lnTo>
                <a:lnTo>
                  <a:pt x="294" y="292"/>
                </a:lnTo>
                <a:lnTo>
                  <a:pt x="272" y="292"/>
                </a:lnTo>
                <a:lnTo>
                  <a:pt x="272" y="388"/>
                </a:lnTo>
                <a:lnTo>
                  <a:pt x="252" y="388"/>
                </a:lnTo>
                <a:lnTo>
                  <a:pt x="252" y="292"/>
                </a:lnTo>
                <a:lnTo>
                  <a:pt x="230" y="292"/>
                </a:lnTo>
                <a:lnTo>
                  <a:pt x="230" y="388"/>
                </a:lnTo>
                <a:lnTo>
                  <a:pt x="208" y="388"/>
                </a:lnTo>
                <a:lnTo>
                  <a:pt x="208" y="292"/>
                </a:lnTo>
                <a:lnTo>
                  <a:pt x="186" y="292"/>
                </a:lnTo>
                <a:lnTo>
                  <a:pt x="186" y="388"/>
                </a:lnTo>
                <a:lnTo>
                  <a:pt x="166" y="388"/>
                </a:lnTo>
                <a:lnTo>
                  <a:pt x="166" y="292"/>
                </a:lnTo>
                <a:lnTo>
                  <a:pt x="150" y="292"/>
                </a:lnTo>
                <a:lnTo>
                  <a:pt x="150" y="274"/>
                </a:lnTo>
                <a:lnTo>
                  <a:pt x="240" y="244"/>
                </a:lnTo>
                <a:lnTo>
                  <a:pt x="332" y="274"/>
                </a:lnTo>
                <a:lnTo>
                  <a:pt x="332" y="292"/>
                </a:lnTo>
                <a:close/>
                <a:moveTo>
                  <a:pt x="376" y="372"/>
                </a:moveTo>
                <a:lnTo>
                  <a:pt x="354" y="372"/>
                </a:lnTo>
                <a:lnTo>
                  <a:pt x="354" y="340"/>
                </a:lnTo>
                <a:lnTo>
                  <a:pt x="376" y="340"/>
                </a:lnTo>
                <a:lnTo>
                  <a:pt x="376" y="372"/>
                </a:lnTo>
                <a:close/>
                <a:moveTo>
                  <a:pt x="376" y="312"/>
                </a:moveTo>
                <a:lnTo>
                  <a:pt x="354" y="312"/>
                </a:lnTo>
                <a:lnTo>
                  <a:pt x="354" y="280"/>
                </a:lnTo>
                <a:lnTo>
                  <a:pt x="376" y="280"/>
                </a:lnTo>
                <a:lnTo>
                  <a:pt x="376" y="312"/>
                </a:lnTo>
                <a:close/>
                <a:moveTo>
                  <a:pt x="422" y="372"/>
                </a:moveTo>
                <a:lnTo>
                  <a:pt x="398" y="372"/>
                </a:lnTo>
                <a:lnTo>
                  <a:pt x="398" y="340"/>
                </a:lnTo>
                <a:lnTo>
                  <a:pt x="422" y="340"/>
                </a:lnTo>
                <a:lnTo>
                  <a:pt x="422" y="372"/>
                </a:lnTo>
                <a:close/>
                <a:moveTo>
                  <a:pt x="422" y="312"/>
                </a:moveTo>
                <a:lnTo>
                  <a:pt x="398" y="312"/>
                </a:lnTo>
                <a:lnTo>
                  <a:pt x="398" y="280"/>
                </a:lnTo>
                <a:lnTo>
                  <a:pt x="422" y="280"/>
                </a:lnTo>
                <a:lnTo>
                  <a:pt x="422" y="312"/>
                </a:lnTo>
                <a:close/>
              </a:path>
            </a:pathLst>
          </a:custGeom>
          <a:solidFill>
            <a:srgbClr val="FFFFFF"/>
          </a:solidFill>
          <a:ln>
            <a:noFill/>
          </a:ln>
          <a:extLst/>
        </p:spPr>
        <p:txBody>
          <a:bodyPr vert="horz" wrap="square" lIns="89885" tIns="44943" rIns="89885" bIns="44943" numCol="1" anchor="t" anchorCtr="0" compatLnSpc="1">
            <a:prstTxWarp prst="textNoShape">
              <a:avLst/>
            </a:prstTxWarp>
          </a:bodyPr>
          <a:lstStyle/>
          <a:p>
            <a:pPr defTabSz="898905">
              <a:defRPr/>
            </a:pPr>
            <a:endParaRPr lang="en-GB" sz="1853" kern="0" dirty="0">
              <a:solidFill>
                <a:srgbClr val="000000"/>
              </a:solidFill>
              <a:latin typeface="Arial" charset="0"/>
              <a:cs typeface="Arial" charset="0"/>
            </a:endParaRPr>
          </a:p>
        </p:txBody>
      </p:sp>
    </p:spTree>
    <p:extLst>
      <p:ext uri="{BB962C8B-B14F-4D97-AF65-F5344CB8AC3E}">
        <p14:creationId xmlns:p14="http://schemas.microsoft.com/office/powerpoint/2010/main" val="371364780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n-IN" sz="3200" b="1" dirty="0">
                <a:latin typeface="Arial" panose="020B0604020202020204" pitchFamily="34" charset="0"/>
                <a:cs typeface="Arial" panose="020B0604020202020204" pitchFamily="34" charset="0"/>
              </a:rPr>
              <a:t>Interplay of Section 50 CA (1/5)</a:t>
            </a:r>
          </a:p>
        </p:txBody>
      </p:sp>
      <p:sp>
        <p:nvSpPr>
          <p:cNvPr id="3" name="Content Placeholder 2"/>
          <p:cNvSpPr>
            <a:spLocks noGrp="1"/>
          </p:cNvSpPr>
          <p:nvPr>
            <p:ph idx="1"/>
          </p:nvPr>
        </p:nvSpPr>
        <p:spPr>
          <a:xfrm>
            <a:off x="457200" y="1124744"/>
            <a:ext cx="8229600" cy="5001419"/>
          </a:xfrm>
        </p:spPr>
        <p:txBody>
          <a:bodyPr>
            <a:normAutofit/>
          </a:bodyPr>
          <a:lstStyle/>
          <a:p>
            <a:pPr marL="457200" lvl="0" indent="-457200"/>
            <a:r>
              <a:rPr lang="en-IN" sz="2000" dirty="0">
                <a:latin typeface="Arial" panose="020B0604020202020204" pitchFamily="34" charset="0"/>
                <a:cs typeface="Arial" panose="020B0604020202020204" pitchFamily="34" charset="0"/>
              </a:rPr>
              <a:t>Inserted by Finance Act, 2017 </a:t>
            </a:r>
            <a:r>
              <a:rPr lang="en-IN" sz="2000" dirty="0" err="1">
                <a:latin typeface="Arial" panose="020B0604020202020204" pitchFamily="34" charset="0"/>
                <a:cs typeface="Arial" panose="020B0604020202020204" pitchFamily="34" charset="0"/>
              </a:rPr>
              <a:t>w.e.f</a:t>
            </a:r>
            <a:r>
              <a:rPr lang="en-IN" sz="2000" dirty="0">
                <a:latin typeface="Arial" panose="020B0604020202020204" pitchFamily="34" charset="0"/>
                <a:cs typeface="Arial" panose="020B0604020202020204" pitchFamily="34" charset="0"/>
              </a:rPr>
              <a:t> from 1.04.2018</a:t>
            </a:r>
          </a:p>
          <a:p>
            <a:pPr marL="457200" lvl="0" indent="-457200" algn="just"/>
            <a:r>
              <a:rPr lang="en-US" sz="2000" dirty="0">
                <a:latin typeface="Arial" panose="020B0604020202020204" pitchFamily="34" charset="0"/>
                <a:cs typeface="Arial" panose="020B0604020202020204" pitchFamily="34" charset="0"/>
              </a:rPr>
              <a:t>Applicable for </a:t>
            </a:r>
            <a:r>
              <a:rPr lang="en-US" sz="2000" u="sng" dirty="0">
                <a:latin typeface="Arial" panose="020B0604020202020204" pitchFamily="34" charset="0"/>
                <a:cs typeface="Arial" panose="020B0604020202020204" pitchFamily="34" charset="0"/>
              </a:rPr>
              <a:t>shares other than quoted share in the hands of the transferor</a:t>
            </a:r>
            <a:r>
              <a:rPr lang="en-US" sz="2000" dirty="0">
                <a:latin typeface="Arial" panose="020B0604020202020204" pitchFamily="34" charset="0"/>
                <a:cs typeface="Arial" panose="020B0604020202020204" pitchFamily="34" charset="0"/>
              </a:rPr>
              <a:t>.</a:t>
            </a:r>
          </a:p>
          <a:p>
            <a:pPr marL="457200" lvl="0" indent="-457200" algn="just"/>
            <a:endParaRPr lang="en-US" sz="2000" dirty="0">
              <a:latin typeface="Arial" panose="020B0604020202020204" pitchFamily="34" charset="0"/>
              <a:cs typeface="Arial" panose="020B0604020202020204" pitchFamily="34" charset="0"/>
            </a:endParaRPr>
          </a:p>
          <a:p>
            <a:pPr marL="457200" lvl="0" indent="-457200" algn="just"/>
            <a:endParaRPr lang="en-US" sz="2000" dirty="0">
              <a:latin typeface="Arial" panose="020B0604020202020204" pitchFamily="34" charset="0"/>
              <a:cs typeface="Arial" panose="020B0604020202020204" pitchFamily="34" charset="0"/>
            </a:endParaRPr>
          </a:p>
          <a:p>
            <a:pPr marL="457200" lvl="0" indent="-457200" algn="just"/>
            <a:endParaRPr lang="en-US" sz="2000" dirty="0">
              <a:latin typeface="Arial" panose="020B0604020202020204" pitchFamily="34" charset="0"/>
              <a:cs typeface="Arial" panose="020B0604020202020204" pitchFamily="34" charset="0"/>
            </a:endParaRPr>
          </a:p>
          <a:p>
            <a:pPr marL="457200" lvl="0" indent="-457200" algn="just"/>
            <a:endParaRPr lang="en-US" sz="2000" dirty="0">
              <a:latin typeface="Arial" panose="020B0604020202020204" pitchFamily="34" charset="0"/>
              <a:cs typeface="Arial" panose="020B0604020202020204" pitchFamily="34" charset="0"/>
            </a:endParaRPr>
          </a:p>
          <a:p>
            <a:pPr marL="457200" lvl="0" indent="-457200" algn="just"/>
            <a:endParaRPr lang="en-US" sz="2000" dirty="0">
              <a:latin typeface="Arial" panose="020B0604020202020204" pitchFamily="34" charset="0"/>
              <a:cs typeface="Arial" panose="020B0604020202020204" pitchFamily="34" charset="0"/>
            </a:endParaRPr>
          </a:p>
          <a:p>
            <a:pPr marL="457200" lvl="0" indent="-457200" algn="just"/>
            <a:r>
              <a:rPr lang="en-US" sz="2000" dirty="0">
                <a:latin typeface="Arial" panose="020B0604020202020204" pitchFamily="34" charset="0"/>
                <a:cs typeface="Arial" panose="020B0604020202020204" pitchFamily="34" charset="0"/>
              </a:rPr>
              <a:t>FMV is the Consideration– as per Rule 11UAA</a:t>
            </a:r>
          </a:p>
          <a:p>
            <a:pPr marL="0" lvl="0" indent="0" algn="just">
              <a:buNone/>
            </a:pPr>
            <a:r>
              <a:rPr lang="en-US" sz="2600" dirty="0"/>
              <a:t>	</a:t>
            </a:r>
          </a:p>
          <a:p>
            <a:pPr marL="457200" lvl="0" indent="-457200" algn="just"/>
            <a:endParaRPr lang="en-IN" sz="2600" dirty="0"/>
          </a:p>
          <a:p>
            <a:pPr marL="0" indent="0">
              <a:buNone/>
            </a:pPr>
            <a:endParaRPr lang="en-IN" dirty="0"/>
          </a:p>
        </p:txBody>
      </p:sp>
      <p:sp>
        <p:nvSpPr>
          <p:cNvPr id="4" name="Rectangle 3">
            <a:extLst>
              <a:ext uri="{FF2B5EF4-FFF2-40B4-BE49-F238E27FC236}">
                <a16:creationId xmlns:a16="http://schemas.microsoft.com/office/drawing/2014/main" id="{B04C5231-9189-4CDE-A912-FAA6DA733917}"/>
              </a:ext>
            </a:extLst>
          </p:cNvPr>
          <p:cNvSpPr/>
          <p:nvPr/>
        </p:nvSpPr>
        <p:spPr>
          <a:xfrm>
            <a:off x="1331640" y="2492896"/>
            <a:ext cx="2160240" cy="1224136"/>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latin typeface="Arial" panose="020B0604020202020204" pitchFamily="34" charset="0"/>
                <a:cs typeface="Arial" panose="020B0604020202020204" pitchFamily="34" charset="0"/>
              </a:rPr>
              <a:t>Assessee</a:t>
            </a:r>
            <a:endParaRPr lang="en-US" sz="16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10D1622D-569B-4D76-8986-B2595BE64185}"/>
              </a:ext>
            </a:extLst>
          </p:cNvPr>
          <p:cNvSpPr/>
          <p:nvPr/>
        </p:nvSpPr>
        <p:spPr>
          <a:xfrm>
            <a:off x="5580112" y="2492896"/>
            <a:ext cx="2304256" cy="1224136"/>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Arial" panose="020B0604020202020204" pitchFamily="34" charset="0"/>
                <a:cs typeface="Arial" panose="020B0604020202020204" pitchFamily="34" charset="0"/>
              </a:rPr>
              <a:t>Capital assets- being share of a company other than a quoted share,</a:t>
            </a:r>
          </a:p>
        </p:txBody>
      </p:sp>
      <p:sp>
        <p:nvSpPr>
          <p:cNvPr id="6" name="Arrow: Right 5">
            <a:extLst>
              <a:ext uri="{FF2B5EF4-FFF2-40B4-BE49-F238E27FC236}">
                <a16:creationId xmlns:a16="http://schemas.microsoft.com/office/drawing/2014/main" id="{82999228-0EA3-410F-884B-0BC26257CB59}"/>
              </a:ext>
            </a:extLst>
          </p:cNvPr>
          <p:cNvSpPr/>
          <p:nvPr/>
        </p:nvSpPr>
        <p:spPr>
          <a:xfrm>
            <a:off x="3923928" y="2680933"/>
            <a:ext cx="1224136" cy="396044"/>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latin typeface="Arial" panose="020B0604020202020204" pitchFamily="34" charset="0"/>
                <a:cs typeface="Arial" panose="020B0604020202020204" pitchFamily="34" charset="0"/>
              </a:rPr>
              <a:t>Transfer</a:t>
            </a:r>
            <a:r>
              <a:rPr lang="en-US" dirty="0"/>
              <a:t> </a:t>
            </a:r>
          </a:p>
        </p:txBody>
      </p:sp>
      <p:sp>
        <p:nvSpPr>
          <p:cNvPr id="7" name="Arrow: Left 6">
            <a:extLst>
              <a:ext uri="{FF2B5EF4-FFF2-40B4-BE49-F238E27FC236}">
                <a16:creationId xmlns:a16="http://schemas.microsoft.com/office/drawing/2014/main" id="{E38D39FC-9CAA-4A67-BD1D-1D0DB3787B6B}"/>
              </a:ext>
            </a:extLst>
          </p:cNvPr>
          <p:cNvSpPr/>
          <p:nvPr/>
        </p:nvSpPr>
        <p:spPr>
          <a:xfrm>
            <a:off x="3707904" y="3104964"/>
            <a:ext cx="1728192" cy="657029"/>
          </a:xfrm>
          <a:prstGeom prst="lef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latin typeface="Arial" panose="020B0604020202020204" pitchFamily="34" charset="0"/>
                <a:cs typeface="Arial" panose="020B0604020202020204" pitchFamily="34" charset="0"/>
              </a:rPr>
              <a:t>Consideration</a:t>
            </a:r>
          </a:p>
        </p:txBody>
      </p:sp>
      <p:sp>
        <p:nvSpPr>
          <p:cNvPr id="11" name="Slide Number Placeholder 10">
            <a:extLst>
              <a:ext uri="{FF2B5EF4-FFF2-40B4-BE49-F238E27FC236}">
                <a16:creationId xmlns:a16="http://schemas.microsoft.com/office/drawing/2014/main" id="{323DB9CD-AE49-4A88-B14D-07C73E9D85F7}"/>
              </a:ext>
            </a:extLst>
          </p:cNvPr>
          <p:cNvSpPr>
            <a:spLocks noGrp="1"/>
          </p:cNvSpPr>
          <p:nvPr>
            <p:ph type="sldNum" sz="quarter" idx="12"/>
          </p:nvPr>
        </p:nvSpPr>
        <p:spPr/>
        <p:txBody>
          <a:bodyPr/>
          <a:lstStyle/>
          <a:p>
            <a:fld id="{184551E8-1125-4767-8734-F5EA1C8CF950}" type="slidenum">
              <a:rPr lang="en-IN" smtClean="0"/>
              <a:pPr/>
              <a:t>42</a:t>
            </a:fld>
            <a:endParaRPr lang="en-IN"/>
          </a:p>
        </p:txBody>
      </p:sp>
    </p:spTree>
    <p:extLst>
      <p:ext uri="{BB962C8B-B14F-4D97-AF65-F5344CB8AC3E}">
        <p14:creationId xmlns:p14="http://schemas.microsoft.com/office/powerpoint/2010/main" val="9549949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n-IN" sz="3200" b="1" dirty="0">
                <a:latin typeface="Arial" panose="020B0604020202020204" pitchFamily="34" charset="0"/>
                <a:cs typeface="Arial" panose="020B0604020202020204" pitchFamily="34" charset="0"/>
              </a:rPr>
              <a:t>Interplay of Section 50 CA (2/5)</a:t>
            </a:r>
          </a:p>
        </p:txBody>
      </p:sp>
      <p:sp>
        <p:nvSpPr>
          <p:cNvPr id="3" name="Content Placeholder 2"/>
          <p:cNvSpPr>
            <a:spLocks noGrp="1"/>
          </p:cNvSpPr>
          <p:nvPr>
            <p:ph idx="1"/>
          </p:nvPr>
        </p:nvSpPr>
        <p:spPr>
          <a:xfrm>
            <a:off x="457200" y="1124744"/>
            <a:ext cx="8229600" cy="5001419"/>
          </a:xfrm>
        </p:spPr>
        <p:txBody>
          <a:bodyPr>
            <a:normAutofit/>
          </a:bodyPr>
          <a:lstStyle/>
          <a:p>
            <a:pPr marL="457200" indent="-457200" algn="just"/>
            <a:r>
              <a:rPr lang="en-US" sz="2000" dirty="0">
                <a:latin typeface="Arial" panose="020B0604020202020204" pitchFamily="34" charset="0"/>
                <a:cs typeface="Arial" panose="020B0604020202020204" pitchFamily="34" charset="0"/>
              </a:rPr>
              <a:t>FMV shall be full value of consideration </a:t>
            </a:r>
          </a:p>
          <a:p>
            <a:pPr marL="457200" lvl="0" indent="-457200" algn="just"/>
            <a:r>
              <a:rPr lang="en-IN" sz="2000" dirty="0">
                <a:latin typeface="Arial" panose="020B0604020202020204" pitchFamily="34" charset="0"/>
                <a:cs typeface="Arial" panose="020B0604020202020204" pitchFamily="34" charset="0"/>
              </a:rPr>
              <a:t>No corresponding provision in Section 49 has been provided to consider a higher cost of acquisition for the buyer in cases where the provisions of Section 50CA are invoked. </a:t>
            </a:r>
          </a:p>
          <a:p>
            <a:pPr marL="457200" lvl="0" indent="-457200" algn="just"/>
            <a:r>
              <a:rPr lang="en-IN" sz="2000" dirty="0">
                <a:latin typeface="Arial" panose="020B0604020202020204" pitchFamily="34" charset="0"/>
                <a:cs typeface="Arial" panose="020B0604020202020204" pitchFamily="34" charset="0"/>
              </a:rPr>
              <a:t>U/s section 50 C- the stamp duty value should be considered as full value of consideration for transfer </a:t>
            </a:r>
          </a:p>
          <a:p>
            <a:pPr marL="457200" lvl="0" indent="-457200" algn="just"/>
            <a:r>
              <a:rPr lang="en-IN" sz="2000" dirty="0">
                <a:latin typeface="Arial" panose="020B0604020202020204" pitchFamily="34" charset="0"/>
                <a:cs typeface="Arial" panose="020B0604020202020204" pitchFamily="34" charset="0"/>
              </a:rPr>
              <a:t>Transfer of shares- Section 50CA and Section 56(2)(x) would lead to double taxation</a:t>
            </a:r>
            <a:r>
              <a:rPr lang="en-IN" sz="2600" dirty="0"/>
              <a:t>. </a:t>
            </a:r>
            <a:endParaRPr lang="en-US" sz="2600" dirty="0">
              <a:latin typeface="Times New Roman" panose="02020603050405020304" pitchFamily="18" charset="0"/>
              <a:ea typeface="Times New Roman" panose="02020603050405020304" pitchFamily="18" charset="0"/>
              <a:cs typeface="Times New Roman" panose="02020603050405020304" pitchFamily="18" charset="0"/>
            </a:endParaRPr>
          </a:p>
          <a:p>
            <a:pPr marL="457200" lvl="0" indent="-457200" algn="just"/>
            <a:endParaRPr lang="en-US" sz="2600" u="sng" dirty="0"/>
          </a:p>
          <a:p>
            <a:pPr marL="457200" lvl="0" indent="-457200" algn="just"/>
            <a:endParaRPr lang="en-US" sz="2600" u="sng" dirty="0"/>
          </a:p>
          <a:p>
            <a:pPr marL="457200" lvl="0" indent="-457200" algn="just"/>
            <a:endParaRPr lang="en-IN" sz="2600" u="sng" dirty="0"/>
          </a:p>
          <a:p>
            <a:pPr marL="457200" lvl="0" indent="-457200" algn="just"/>
            <a:endParaRPr lang="en-IN" sz="2600" dirty="0"/>
          </a:p>
          <a:p>
            <a:endParaRPr lang="en-IN" dirty="0"/>
          </a:p>
        </p:txBody>
      </p:sp>
      <p:sp>
        <p:nvSpPr>
          <p:cNvPr id="7" name="Slide Number Placeholder 6">
            <a:extLst>
              <a:ext uri="{FF2B5EF4-FFF2-40B4-BE49-F238E27FC236}">
                <a16:creationId xmlns:a16="http://schemas.microsoft.com/office/drawing/2014/main" id="{552593A4-5466-4863-88B2-561244FBE95F}"/>
              </a:ext>
            </a:extLst>
          </p:cNvPr>
          <p:cNvSpPr>
            <a:spLocks noGrp="1"/>
          </p:cNvSpPr>
          <p:nvPr>
            <p:ph type="sldNum" sz="quarter" idx="12"/>
          </p:nvPr>
        </p:nvSpPr>
        <p:spPr/>
        <p:txBody>
          <a:bodyPr/>
          <a:lstStyle/>
          <a:p>
            <a:fld id="{184551E8-1125-4767-8734-F5EA1C8CF950}" type="slidenum">
              <a:rPr lang="en-IN" smtClean="0"/>
              <a:pPr/>
              <a:t>43</a:t>
            </a:fld>
            <a:endParaRPr lang="en-IN"/>
          </a:p>
        </p:txBody>
      </p:sp>
    </p:spTree>
    <p:extLst>
      <p:ext uri="{BB962C8B-B14F-4D97-AF65-F5344CB8AC3E}">
        <p14:creationId xmlns:p14="http://schemas.microsoft.com/office/powerpoint/2010/main" val="28273996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pPr algn="l"/>
            <a:r>
              <a:rPr lang="en-IN" sz="3200" b="1" dirty="0">
                <a:latin typeface="Arial" panose="020B0604020202020204" pitchFamily="34" charset="0"/>
                <a:cs typeface="Arial" panose="020B0604020202020204" pitchFamily="34" charset="0"/>
              </a:rPr>
              <a:t>Interplay of Section 50 CA (3/5)</a:t>
            </a:r>
          </a:p>
        </p:txBody>
      </p:sp>
      <p:sp>
        <p:nvSpPr>
          <p:cNvPr id="3" name="Content Placeholder 2"/>
          <p:cNvSpPr>
            <a:spLocks noGrp="1"/>
          </p:cNvSpPr>
          <p:nvPr>
            <p:ph idx="1"/>
          </p:nvPr>
        </p:nvSpPr>
        <p:spPr>
          <a:xfrm>
            <a:off x="179511" y="1124744"/>
            <a:ext cx="8964489" cy="5565224"/>
          </a:xfrm>
        </p:spPr>
        <p:txBody>
          <a:bodyPr>
            <a:normAutofit/>
          </a:bodyPr>
          <a:lstStyle/>
          <a:p>
            <a:pPr marL="457200" lvl="0" indent="-457200" algn="just"/>
            <a:r>
              <a:rPr lang="en-US" sz="2000" u="sng" dirty="0">
                <a:latin typeface="Arial" panose="020B0604020202020204" pitchFamily="34" charset="0"/>
                <a:cs typeface="Arial" panose="020B0604020202020204" pitchFamily="34" charset="0"/>
              </a:rPr>
              <a:t>Example</a:t>
            </a:r>
          </a:p>
          <a:p>
            <a:pPr marL="0" lvl="0" indent="0" algn="just">
              <a:buNone/>
            </a:pPr>
            <a:endParaRPr lang="en-US" sz="2600" u="sng" dirty="0"/>
          </a:p>
          <a:p>
            <a:pPr marL="2171700" lvl="4" indent="-457200" algn="just"/>
            <a:endParaRPr lang="en-IN" sz="1400" u="sng" dirty="0"/>
          </a:p>
          <a:p>
            <a:pPr marL="2171700" lvl="5" indent="0" algn="just">
              <a:buNone/>
            </a:pPr>
            <a:endParaRPr lang="en-IN" sz="1600" dirty="0"/>
          </a:p>
          <a:p>
            <a:pPr marL="2171700" lvl="5" indent="0" algn="just">
              <a:buNone/>
            </a:pPr>
            <a:r>
              <a:rPr lang="en-IN" sz="1600" dirty="0"/>
              <a:t>No of shares 100</a:t>
            </a:r>
          </a:p>
          <a:p>
            <a:pPr marL="2171700" lvl="5" indent="0" algn="just">
              <a:buNone/>
            </a:pPr>
            <a:r>
              <a:rPr lang="en-IN" sz="1600" dirty="0"/>
              <a:t>COA </a:t>
            </a:r>
            <a:r>
              <a:rPr lang="en-IN" sz="1600" dirty="0" err="1"/>
              <a:t>Rs</a:t>
            </a:r>
            <a:r>
              <a:rPr lang="en-IN" sz="1600" dirty="0"/>
              <a:t> 20</a:t>
            </a:r>
          </a:p>
          <a:p>
            <a:pPr marL="2171700" lvl="5" indent="0" algn="just">
              <a:buNone/>
            </a:pPr>
            <a:r>
              <a:rPr lang="en-IN" sz="1600" dirty="0"/>
              <a:t>Sale price </a:t>
            </a:r>
            <a:r>
              <a:rPr lang="en-IN" sz="1600" dirty="0" err="1"/>
              <a:t>Rs</a:t>
            </a:r>
            <a:r>
              <a:rPr lang="en-IN" sz="1600" dirty="0"/>
              <a:t> 150 </a:t>
            </a:r>
          </a:p>
          <a:p>
            <a:pPr marL="2171700" lvl="5" indent="0" algn="just">
              <a:buNone/>
            </a:pPr>
            <a:r>
              <a:rPr lang="en-IN" sz="1600" dirty="0"/>
              <a:t>FMV </a:t>
            </a:r>
            <a:r>
              <a:rPr lang="en-IN" sz="1600" dirty="0" err="1"/>
              <a:t>Rs</a:t>
            </a:r>
            <a:r>
              <a:rPr lang="en-IN" sz="1600" dirty="0"/>
              <a:t> 220</a:t>
            </a:r>
          </a:p>
          <a:p>
            <a:pPr marL="2171700" lvl="5" indent="0" algn="just">
              <a:buNone/>
            </a:pPr>
            <a:r>
              <a:rPr lang="en-IN" sz="1600" dirty="0"/>
              <a:t>Sale price for Co B </a:t>
            </a:r>
            <a:r>
              <a:rPr lang="en-IN" sz="1600" dirty="0" err="1"/>
              <a:t>Rs</a:t>
            </a:r>
            <a:r>
              <a:rPr lang="en-IN" sz="1600" dirty="0"/>
              <a:t> 300</a:t>
            </a:r>
          </a:p>
          <a:p>
            <a:pPr marL="1371600" lvl="5" indent="0" algn="just">
              <a:buNone/>
            </a:pPr>
            <a:r>
              <a:rPr lang="en-IN" sz="1600" dirty="0"/>
              <a:t>Company A (Transferor)- 50 CA						</a:t>
            </a:r>
          </a:p>
          <a:p>
            <a:pPr marL="1371600" lvl="5" indent="0" algn="just">
              <a:buNone/>
            </a:pPr>
            <a:endParaRPr lang="en-IN" sz="1600" dirty="0"/>
          </a:p>
          <a:p>
            <a:pPr marL="1371600" lvl="5" indent="0" algn="just">
              <a:buNone/>
            </a:pPr>
            <a:r>
              <a:rPr lang="en-IN" sz="1600" dirty="0"/>
              <a:t>	</a:t>
            </a:r>
          </a:p>
          <a:p>
            <a:pPr marL="117475" lvl="5" indent="0" algn="just">
              <a:buNone/>
            </a:pPr>
            <a:endParaRPr lang="en-IN" sz="1600" dirty="0"/>
          </a:p>
          <a:p>
            <a:pPr marL="2171700" lvl="5" indent="0" algn="just">
              <a:buNone/>
            </a:pPr>
            <a:r>
              <a:rPr lang="en-IN" sz="1600" dirty="0"/>
              <a:t> </a:t>
            </a:r>
          </a:p>
          <a:p>
            <a:pPr marL="0" lvl="0" indent="0" algn="just">
              <a:buNone/>
            </a:pPr>
            <a:endParaRPr lang="en-IN" sz="2600" dirty="0"/>
          </a:p>
          <a:p>
            <a:endParaRPr lang="en-IN" dirty="0"/>
          </a:p>
        </p:txBody>
      </p:sp>
      <p:sp>
        <p:nvSpPr>
          <p:cNvPr id="4" name="Rectangle 3">
            <a:extLst>
              <a:ext uri="{FF2B5EF4-FFF2-40B4-BE49-F238E27FC236}">
                <a16:creationId xmlns:a16="http://schemas.microsoft.com/office/drawing/2014/main" id="{8ED7F859-33C3-45EF-B621-1E0B03E0A3AC}"/>
              </a:ext>
            </a:extLst>
          </p:cNvPr>
          <p:cNvSpPr/>
          <p:nvPr/>
        </p:nvSpPr>
        <p:spPr>
          <a:xfrm>
            <a:off x="1043608" y="1844824"/>
            <a:ext cx="1656184" cy="504056"/>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Arial" panose="020B0604020202020204" pitchFamily="34" charset="0"/>
                <a:cs typeface="Arial" panose="020B0604020202020204" pitchFamily="34" charset="0"/>
              </a:rPr>
              <a:t>Company A</a:t>
            </a:r>
            <a:r>
              <a:rPr lang="en-US" dirty="0"/>
              <a:t> </a:t>
            </a:r>
          </a:p>
        </p:txBody>
      </p:sp>
      <p:cxnSp>
        <p:nvCxnSpPr>
          <p:cNvPr id="6" name="Straight Arrow Connector 5">
            <a:extLst>
              <a:ext uri="{FF2B5EF4-FFF2-40B4-BE49-F238E27FC236}">
                <a16:creationId xmlns:a16="http://schemas.microsoft.com/office/drawing/2014/main" id="{BBF537A7-16AF-4435-B3C2-F4D7AAA4F5F5}"/>
              </a:ext>
            </a:extLst>
          </p:cNvPr>
          <p:cNvCxnSpPr>
            <a:cxnSpLocks/>
          </p:cNvCxnSpPr>
          <p:nvPr/>
        </p:nvCxnSpPr>
        <p:spPr>
          <a:xfrm>
            <a:off x="2699792" y="2060848"/>
            <a:ext cx="144016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CC1F527-4439-41B1-B6D1-B5572129294F}"/>
              </a:ext>
            </a:extLst>
          </p:cNvPr>
          <p:cNvSpPr/>
          <p:nvPr/>
        </p:nvSpPr>
        <p:spPr>
          <a:xfrm>
            <a:off x="4345513" y="1844824"/>
            <a:ext cx="1656184" cy="504056"/>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Arial" panose="020B0604020202020204" pitchFamily="34" charset="0"/>
                <a:cs typeface="Arial" panose="020B0604020202020204" pitchFamily="34" charset="0"/>
              </a:rPr>
              <a:t>Company B </a:t>
            </a:r>
          </a:p>
        </p:txBody>
      </p:sp>
      <p:graphicFrame>
        <p:nvGraphicFramePr>
          <p:cNvPr id="12" name="Table 11">
            <a:extLst>
              <a:ext uri="{FF2B5EF4-FFF2-40B4-BE49-F238E27FC236}">
                <a16:creationId xmlns:a16="http://schemas.microsoft.com/office/drawing/2014/main" id="{C3D2E4F5-6353-4F55-9EF3-78B685D95FA5}"/>
              </a:ext>
            </a:extLst>
          </p:cNvPr>
          <p:cNvGraphicFramePr>
            <a:graphicFrameLocks noGrp="1"/>
          </p:cNvGraphicFramePr>
          <p:nvPr>
            <p:extLst>
              <p:ext uri="{D42A27DB-BD31-4B8C-83A1-F6EECF244321}">
                <p14:modId xmlns:p14="http://schemas.microsoft.com/office/powerpoint/2010/main" val="1869560040"/>
              </p:ext>
            </p:extLst>
          </p:nvPr>
        </p:nvGraphicFramePr>
        <p:xfrm>
          <a:off x="1871700" y="4252595"/>
          <a:ext cx="3915099" cy="2468880"/>
        </p:xfrm>
        <a:graphic>
          <a:graphicData uri="http://schemas.openxmlformats.org/drawingml/2006/table">
            <a:tbl>
              <a:tblPr firstRow="1" bandRow="1">
                <a:tableStyleId>{5C22544A-7EE6-4342-B048-85BDC9FD1C3A}</a:tableStyleId>
              </a:tblPr>
              <a:tblGrid>
                <a:gridCol w="1494856">
                  <a:extLst>
                    <a:ext uri="{9D8B030D-6E8A-4147-A177-3AD203B41FA5}">
                      <a16:colId xmlns:a16="http://schemas.microsoft.com/office/drawing/2014/main" val="1406536567"/>
                    </a:ext>
                  </a:extLst>
                </a:gridCol>
                <a:gridCol w="1281305">
                  <a:extLst>
                    <a:ext uri="{9D8B030D-6E8A-4147-A177-3AD203B41FA5}">
                      <a16:colId xmlns:a16="http://schemas.microsoft.com/office/drawing/2014/main" val="1676395112"/>
                    </a:ext>
                  </a:extLst>
                </a:gridCol>
                <a:gridCol w="1138938">
                  <a:extLst>
                    <a:ext uri="{9D8B030D-6E8A-4147-A177-3AD203B41FA5}">
                      <a16:colId xmlns:a16="http://schemas.microsoft.com/office/drawing/2014/main" val="1502483603"/>
                    </a:ext>
                  </a:extLst>
                </a:gridCol>
              </a:tblGrid>
              <a:tr h="795930">
                <a:tc>
                  <a:txBody>
                    <a:bodyPr/>
                    <a:lstStyle/>
                    <a:p>
                      <a:r>
                        <a:rPr lang="en-US" sz="1600" dirty="0">
                          <a:latin typeface="Arial" panose="020B0604020202020204" pitchFamily="34" charset="0"/>
                          <a:cs typeface="Arial" panose="020B0604020202020204" pitchFamily="34" charset="0"/>
                        </a:rPr>
                        <a:t>Particulars</a:t>
                      </a:r>
                    </a:p>
                  </a:txBody>
                  <a:tcPr>
                    <a:solidFill>
                      <a:schemeClr val="accent2"/>
                    </a:solidFill>
                  </a:tcPr>
                </a:tc>
                <a:tc>
                  <a:txBody>
                    <a:bodyPr/>
                    <a:lstStyle/>
                    <a:p>
                      <a:r>
                        <a:rPr lang="en-US" sz="1600" dirty="0">
                          <a:latin typeface="Arial" panose="020B0604020202020204" pitchFamily="34" charset="0"/>
                          <a:cs typeface="Arial" panose="020B0604020202020204" pitchFamily="34" charset="0"/>
                        </a:rPr>
                        <a:t>Old provisions </a:t>
                      </a:r>
                    </a:p>
                  </a:txBody>
                  <a:tcPr>
                    <a:solidFill>
                      <a:schemeClr val="accent2"/>
                    </a:solidFill>
                  </a:tcPr>
                </a:tc>
                <a:tc>
                  <a:txBody>
                    <a:bodyPr/>
                    <a:lstStyle/>
                    <a:p>
                      <a:r>
                        <a:rPr lang="en-US" sz="1600" b="1" kern="1200" dirty="0">
                          <a:solidFill>
                            <a:schemeClr val="lt1"/>
                          </a:solidFill>
                          <a:latin typeface="Arial" panose="020B0604020202020204" pitchFamily="34" charset="0"/>
                          <a:ea typeface="+mn-ea"/>
                          <a:cs typeface="Arial" panose="020B0604020202020204" pitchFamily="34" charset="0"/>
                        </a:rPr>
                        <a:t>New provisions </a:t>
                      </a:r>
                    </a:p>
                  </a:txBody>
                  <a:tcPr>
                    <a:solidFill>
                      <a:schemeClr val="accent2"/>
                    </a:solidFill>
                  </a:tcPr>
                </a:tc>
                <a:extLst>
                  <a:ext uri="{0D108BD9-81ED-4DB2-BD59-A6C34878D82A}">
                    <a16:rowId xmlns:a16="http://schemas.microsoft.com/office/drawing/2014/main" val="2551141480"/>
                  </a:ext>
                </a:extLst>
              </a:tr>
              <a:tr h="795930">
                <a:tc>
                  <a:txBody>
                    <a:bodyPr/>
                    <a:lstStyle/>
                    <a:p>
                      <a:r>
                        <a:rPr lang="en-IN" sz="1600" i="0" kern="1200" dirty="0">
                          <a:solidFill>
                            <a:schemeClr val="dk1"/>
                          </a:solidFill>
                          <a:effectLst/>
                          <a:latin typeface="Arial" panose="020B0604020202020204" pitchFamily="34" charset="0"/>
                          <a:ea typeface="+mn-ea"/>
                          <a:cs typeface="Arial" panose="020B0604020202020204" pitchFamily="34" charset="0"/>
                        </a:rPr>
                        <a:t>Full value of consideration </a:t>
                      </a:r>
                      <a:endParaRPr lang="en-US" sz="1600" i="0" dirty="0">
                        <a:latin typeface="Arial" panose="020B0604020202020204" pitchFamily="34" charset="0"/>
                        <a:cs typeface="Arial" panose="020B0604020202020204" pitchFamily="34" charset="0"/>
                      </a:endParaRPr>
                    </a:p>
                  </a:txBody>
                  <a:tcPr>
                    <a:solidFill>
                      <a:schemeClr val="accent6">
                        <a:lumMod val="40000"/>
                        <a:lumOff val="60000"/>
                      </a:schemeClr>
                    </a:solidFill>
                  </a:tcPr>
                </a:tc>
                <a:tc>
                  <a:txBody>
                    <a:bodyPr/>
                    <a:lstStyle/>
                    <a:p>
                      <a:r>
                        <a:rPr lang="en-IN" sz="1600" kern="1200" dirty="0">
                          <a:solidFill>
                            <a:schemeClr val="dk1"/>
                          </a:solidFill>
                          <a:effectLst/>
                          <a:latin typeface="Arial" panose="020B0604020202020204" pitchFamily="34" charset="0"/>
                          <a:ea typeface="+mn-ea"/>
                          <a:cs typeface="Arial" panose="020B0604020202020204" pitchFamily="34" charset="0"/>
                        </a:rPr>
                        <a:t>15000 (100 shares* INR 150)</a:t>
                      </a:r>
                      <a:endParaRPr lang="en-US" sz="1600" dirty="0">
                        <a:latin typeface="Arial" panose="020B0604020202020204" pitchFamily="34" charset="0"/>
                        <a:cs typeface="Arial" panose="020B0604020202020204" pitchFamily="34" charset="0"/>
                      </a:endParaRPr>
                    </a:p>
                  </a:txBody>
                  <a:tcPr>
                    <a:solidFill>
                      <a:schemeClr val="accent6">
                        <a:lumMod val="40000"/>
                        <a:lumOff val="60000"/>
                      </a:schemeClr>
                    </a:solidFill>
                  </a:tcPr>
                </a:tc>
                <a:tc>
                  <a:txBody>
                    <a:bodyPr/>
                    <a:lstStyle/>
                    <a:p>
                      <a:pPr marL="0" marR="0">
                        <a:lnSpc>
                          <a:spcPct val="107000"/>
                        </a:lnSpc>
                        <a:spcBef>
                          <a:spcPts val="0"/>
                        </a:spcBef>
                        <a:spcAft>
                          <a:spcPts val="0"/>
                        </a:spcAft>
                      </a:pPr>
                      <a:r>
                        <a:rPr lang="en-IN" sz="1600" kern="1200" dirty="0">
                          <a:solidFill>
                            <a:schemeClr val="dk1"/>
                          </a:solidFill>
                          <a:effectLst/>
                          <a:latin typeface="Arial" panose="020B0604020202020204" pitchFamily="34" charset="0"/>
                          <a:ea typeface="+mn-ea"/>
                          <a:cs typeface="Arial" panose="020B0604020202020204" pitchFamily="34" charset="0"/>
                        </a:rPr>
                        <a:t>22000 (100 shares* INR 220)</a:t>
                      </a:r>
                      <a:endParaRPr lang="en-US" sz="1600" kern="1200" dirty="0">
                        <a:solidFill>
                          <a:schemeClr val="dk1"/>
                        </a:solidFill>
                        <a:effectLst/>
                        <a:latin typeface="Arial" panose="020B0604020202020204" pitchFamily="34" charset="0"/>
                        <a:ea typeface="+mn-ea"/>
                        <a:cs typeface="Arial" panose="020B0604020202020204" pitchFamily="34" charset="0"/>
                      </a:endParaRPr>
                    </a:p>
                  </a:txBody>
                  <a:tcPr marL="38100" marR="38100" marT="0" marB="0">
                    <a:solidFill>
                      <a:schemeClr val="accent6">
                        <a:lumMod val="40000"/>
                        <a:lumOff val="60000"/>
                      </a:schemeClr>
                    </a:solidFill>
                  </a:tcPr>
                </a:tc>
                <a:extLst>
                  <a:ext uri="{0D108BD9-81ED-4DB2-BD59-A6C34878D82A}">
                    <a16:rowId xmlns:a16="http://schemas.microsoft.com/office/drawing/2014/main" val="1371707077"/>
                  </a:ext>
                </a:extLst>
              </a:tr>
              <a:tr h="795930">
                <a:tc>
                  <a:txBody>
                    <a:bodyPr/>
                    <a:lstStyle/>
                    <a:p>
                      <a:r>
                        <a:rPr lang="en-IN" sz="1600" kern="1200" dirty="0">
                          <a:solidFill>
                            <a:schemeClr val="dk1"/>
                          </a:solidFill>
                          <a:effectLst/>
                          <a:latin typeface="Arial" panose="020B0604020202020204" pitchFamily="34" charset="0"/>
                          <a:ea typeface="+mn-ea"/>
                          <a:cs typeface="Arial" panose="020B0604020202020204" pitchFamily="34" charset="0"/>
                        </a:rPr>
                        <a:t>Less: Cost of acquisition </a:t>
                      </a:r>
                      <a:endParaRPr lang="en-US" sz="1600" kern="1200" dirty="0">
                        <a:solidFill>
                          <a:schemeClr val="dk1"/>
                        </a:solidFill>
                        <a:effectLst/>
                        <a:latin typeface="Arial" panose="020B0604020202020204" pitchFamily="34" charset="0"/>
                        <a:ea typeface="+mn-ea"/>
                        <a:cs typeface="Arial" panose="020B0604020202020204" pitchFamily="34" charset="0"/>
                      </a:endParaRPr>
                    </a:p>
                  </a:txBody>
                  <a:tcPr>
                    <a:solidFill>
                      <a:schemeClr val="accent6">
                        <a:lumMod val="40000"/>
                        <a:lumOff val="60000"/>
                      </a:schemeClr>
                    </a:solidFill>
                  </a:tcPr>
                </a:tc>
                <a:tc>
                  <a:txBody>
                    <a:bodyPr/>
                    <a:lstStyle/>
                    <a:p>
                      <a:r>
                        <a:rPr lang="en-IN" sz="1600" kern="1200" dirty="0">
                          <a:solidFill>
                            <a:schemeClr val="dk1"/>
                          </a:solidFill>
                          <a:effectLst/>
                          <a:latin typeface="Arial" panose="020B0604020202020204" pitchFamily="34" charset="0"/>
                          <a:ea typeface="+mn-ea"/>
                          <a:cs typeface="Arial" panose="020B0604020202020204" pitchFamily="34" charset="0"/>
                        </a:rPr>
                        <a:t>2000 (100 shares* INR 20)</a:t>
                      </a:r>
                      <a:endParaRPr lang="en-US" sz="1600" kern="1200" dirty="0">
                        <a:solidFill>
                          <a:schemeClr val="dk1"/>
                        </a:solidFill>
                        <a:effectLst/>
                        <a:latin typeface="Arial" panose="020B0604020202020204" pitchFamily="34" charset="0"/>
                        <a:ea typeface="+mn-ea"/>
                        <a:cs typeface="Arial" panose="020B0604020202020204" pitchFamily="34" charset="0"/>
                      </a:endParaRPr>
                    </a:p>
                  </a:txBody>
                  <a:tcPr>
                    <a:solidFill>
                      <a:schemeClr val="accent6">
                        <a:lumMod val="40000"/>
                        <a:lumOff val="60000"/>
                      </a:schemeClr>
                    </a:solidFill>
                  </a:tcPr>
                </a:tc>
                <a:tc>
                  <a:txBody>
                    <a:bodyPr/>
                    <a:lstStyle/>
                    <a:p>
                      <a:pPr marL="0" marR="0">
                        <a:lnSpc>
                          <a:spcPct val="107000"/>
                        </a:lnSpc>
                        <a:spcBef>
                          <a:spcPts val="0"/>
                        </a:spcBef>
                        <a:spcAft>
                          <a:spcPts val="0"/>
                        </a:spcAft>
                      </a:pPr>
                      <a:r>
                        <a:rPr lang="en-IN" sz="1600" kern="1200" dirty="0">
                          <a:solidFill>
                            <a:schemeClr val="dk1"/>
                          </a:solidFill>
                          <a:effectLst/>
                          <a:latin typeface="Arial" panose="020B0604020202020204" pitchFamily="34" charset="0"/>
                          <a:ea typeface="+mn-ea"/>
                          <a:cs typeface="Arial" panose="020B0604020202020204" pitchFamily="34" charset="0"/>
                        </a:rPr>
                        <a:t>2000 (100 shares* INR 20)</a:t>
                      </a:r>
                      <a:endParaRPr lang="en-US" sz="1600" kern="1200" dirty="0">
                        <a:solidFill>
                          <a:schemeClr val="dk1"/>
                        </a:solidFill>
                        <a:effectLst/>
                        <a:latin typeface="Arial" panose="020B0604020202020204" pitchFamily="34" charset="0"/>
                        <a:ea typeface="+mn-ea"/>
                        <a:cs typeface="Arial" panose="020B0604020202020204" pitchFamily="34" charset="0"/>
                      </a:endParaRPr>
                    </a:p>
                  </a:txBody>
                  <a:tcPr marL="38100" marR="38100" marT="0" marB="0">
                    <a:solidFill>
                      <a:schemeClr val="accent6">
                        <a:lumMod val="40000"/>
                        <a:lumOff val="60000"/>
                      </a:schemeClr>
                    </a:solidFill>
                  </a:tcPr>
                </a:tc>
                <a:extLst>
                  <a:ext uri="{0D108BD9-81ED-4DB2-BD59-A6C34878D82A}">
                    <a16:rowId xmlns:a16="http://schemas.microsoft.com/office/drawing/2014/main" val="3210809105"/>
                  </a:ext>
                </a:extLst>
              </a:tr>
            </a:tbl>
          </a:graphicData>
        </a:graphic>
      </p:graphicFrame>
      <p:sp>
        <p:nvSpPr>
          <p:cNvPr id="10" name="Slide Number Placeholder 9">
            <a:extLst>
              <a:ext uri="{FF2B5EF4-FFF2-40B4-BE49-F238E27FC236}">
                <a16:creationId xmlns:a16="http://schemas.microsoft.com/office/drawing/2014/main" id="{C9827F97-9DFE-497C-A5D3-75B6864EEED1}"/>
              </a:ext>
            </a:extLst>
          </p:cNvPr>
          <p:cNvSpPr>
            <a:spLocks noGrp="1"/>
          </p:cNvSpPr>
          <p:nvPr>
            <p:ph type="sldNum" sz="quarter" idx="12"/>
          </p:nvPr>
        </p:nvSpPr>
        <p:spPr/>
        <p:txBody>
          <a:bodyPr/>
          <a:lstStyle/>
          <a:p>
            <a:fld id="{184551E8-1125-4767-8734-F5EA1C8CF950}" type="slidenum">
              <a:rPr lang="en-IN" smtClean="0"/>
              <a:pPr/>
              <a:t>44</a:t>
            </a:fld>
            <a:endParaRPr lang="en-IN"/>
          </a:p>
        </p:txBody>
      </p:sp>
    </p:spTree>
    <p:extLst>
      <p:ext uri="{BB962C8B-B14F-4D97-AF65-F5344CB8AC3E}">
        <p14:creationId xmlns:p14="http://schemas.microsoft.com/office/powerpoint/2010/main" val="9587154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n-IN" sz="3200" b="1" dirty="0">
                <a:latin typeface="Arial" panose="020B0604020202020204" pitchFamily="34" charset="0"/>
                <a:cs typeface="Arial" panose="020B0604020202020204" pitchFamily="34" charset="0"/>
              </a:rPr>
              <a:t>Interplay of Section 50 CA (4/5)</a:t>
            </a:r>
          </a:p>
        </p:txBody>
      </p:sp>
      <p:sp>
        <p:nvSpPr>
          <p:cNvPr id="3" name="Content Placeholder 2"/>
          <p:cNvSpPr>
            <a:spLocks noGrp="1"/>
          </p:cNvSpPr>
          <p:nvPr>
            <p:ph idx="1"/>
          </p:nvPr>
        </p:nvSpPr>
        <p:spPr>
          <a:xfrm>
            <a:off x="179512" y="1124743"/>
            <a:ext cx="8964488" cy="5761287"/>
          </a:xfrm>
        </p:spPr>
        <p:txBody>
          <a:bodyPr>
            <a:normAutofit/>
          </a:bodyPr>
          <a:lstStyle/>
          <a:p>
            <a:pPr lvl="0" algn="just"/>
            <a:r>
              <a:rPr lang="en-US" sz="2000" u="sng" dirty="0">
                <a:latin typeface="Arial" panose="020B0604020202020204" pitchFamily="34" charset="0"/>
                <a:cs typeface="Arial" panose="020B0604020202020204" pitchFamily="34" charset="0"/>
              </a:rPr>
              <a:t>Example (contd..)</a:t>
            </a:r>
          </a:p>
          <a:p>
            <a:pPr marL="2171700" lvl="5" indent="0" algn="just">
              <a:buNone/>
            </a:pPr>
            <a:endParaRPr lang="en-IN" sz="1600" dirty="0"/>
          </a:p>
          <a:p>
            <a:pPr marL="117475" lvl="5" indent="0" algn="just">
              <a:buNone/>
            </a:pPr>
            <a:endParaRPr lang="en-IN" sz="1600" dirty="0"/>
          </a:p>
          <a:p>
            <a:pPr marL="2171700" lvl="5" indent="0" algn="just">
              <a:buNone/>
            </a:pPr>
            <a:r>
              <a:rPr lang="en-IN" sz="1600" dirty="0"/>
              <a:t> </a:t>
            </a:r>
          </a:p>
          <a:p>
            <a:pPr marL="0" lvl="0" indent="0" algn="just">
              <a:buNone/>
            </a:pPr>
            <a:endParaRPr lang="en-IN" sz="2600" dirty="0"/>
          </a:p>
          <a:p>
            <a:pPr marL="0" indent="0">
              <a:buNone/>
            </a:pPr>
            <a:endParaRPr lang="en-IN" dirty="0"/>
          </a:p>
          <a:p>
            <a:pPr marL="0" indent="0">
              <a:buNone/>
            </a:pPr>
            <a:endParaRPr lang="en-IN" dirty="0"/>
          </a:p>
          <a:p>
            <a:r>
              <a:rPr lang="en-IN" sz="2000" dirty="0">
                <a:latin typeface="Arial" panose="020B0604020202020204" pitchFamily="34" charset="0"/>
                <a:cs typeface="Arial" panose="020B0604020202020204" pitchFamily="34" charset="0"/>
              </a:rPr>
              <a:t>In the hands of Company B- </a:t>
            </a:r>
          </a:p>
          <a:p>
            <a:pPr marL="0" indent="0">
              <a:buNone/>
            </a:pPr>
            <a:endParaRPr lang="en-IN" dirty="0"/>
          </a:p>
        </p:txBody>
      </p:sp>
      <p:graphicFrame>
        <p:nvGraphicFramePr>
          <p:cNvPr id="12" name="Table 11">
            <a:extLst>
              <a:ext uri="{FF2B5EF4-FFF2-40B4-BE49-F238E27FC236}">
                <a16:creationId xmlns:a16="http://schemas.microsoft.com/office/drawing/2014/main" id="{C3D2E4F5-6353-4F55-9EF3-78B685D95FA5}"/>
              </a:ext>
            </a:extLst>
          </p:cNvPr>
          <p:cNvGraphicFramePr>
            <a:graphicFrameLocks noGrp="1"/>
          </p:cNvGraphicFramePr>
          <p:nvPr>
            <p:extLst/>
          </p:nvPr>
        </p:nvGraphicFramePr>
        <p:xfrm>
          <a:off x="1907704" y="1658711"/>
          <a:ext cx="4176464" cy="2100822"/>
        </p:xfrm>
        <a:graphic>
          <a:graphicData uri="http://schemas.openxmlformats.org/drawingml/2006/table">
            <a:tbl>
              <a:tblPr firstRow="1" bandRow="1">
                <a:tableStyleId>{5C22544A-7EE6-4342-B048-85BDC9FD1C3A}</a:tableStyleId>
              </a:tblPr>
              <a:tblGrid>
                <a:gridCol w="1497223">
                  <a:extLst>
                    <a:ext uri="{9D8B030D-6E8A-4147-A177-3AD203B41FA5}">
                      <a16:colId xmlns:a16="http://schemas.microsoft.com/office/drawing/2014/main" val="1406536567"/>
                    </a:ext>
                  </a:extLst>
                </a:gridCol>
                <a:gridCol w="1418422">
                  <a:extLst>
                    <a:ext uri="{9D8B030D-6E8A-4147-A177-3AD203B41FA5}">
                      <a16:colId xmlns:a16="http://schemas.microsoft.com/office/drawing/2014/main" val="1676395112"/>
                    </a:ext>
                  </a:extLst>
                </a:gridCol>
                <a:gridCol w="1260819">
                  <a:extLst>
                    <a:ext uri="{9D8B030D-6E8A-4147-A177-3AD203B41FA5}">
                      <a16:colId xmlns:a16="http://schemas.microsoft.com/office/drawing/2014/main" val="1502483603"/>
                    </a:ext>
                  </a:extLst>
                </a:gridCol>
              </a:tblGrid>
              <a:tr h="594856">
                <a:tc>
                  <a:txBody>
                    <a:bodyPr/>
                    <a:lstStyle/>
                    <a:p>
                      <a:r>
                        <a:rPr lang="en-US" sz="1600" dirty="0">
                          <a:latin typeface="Arial" panose="020B0604020202020204" pitchFamily="34" charset="0"/>
                          <a:cs typeface="Arial" panose="020B0604020202020204" pitchFamily="34" charset="0"/>
                        </a:rPr>
                        <a:t>Particulars</a:t>
                      </a:r>
                    </a:p>
                  </a:txBody>
                  <a:tcPr>
                    <a:solidFill>
                      <a:schemeClr val="accent2"/>
                    </a:solidFill>
                  </a:tcPr>
                </a:tc>
                <a:tc>
                  <a:txBody>
                    <a:bodyPr/>
                    <a:lstStyle/>
                    <a:p>
                      <a:r>
                        <a:rPr lang="en-US" sz="1600" dirty="0">
                          <a:latin typeface="Arial" panose="020B0604020202020204" pitchFamily="34" charset="0"/>
                          <a:cs typeface="Arial" panose="020B0604020202020204" pitchFamily="34" charset="0"/>
                        </a:rPr>
                        <a:t>Old provisions </a:t>
                      </a:r>
                    </a:p>
                  </a:txBody>
                  <a:tcPr>
                    <a:solidFill>
                      <a:schemeClr val="accent2"/>
                    </a:solidFill>
                  </a:tcPr>
                </a:tc>
                <a:tc>
                  <a:txBody>
                    <a:bodyPr/>
                    <a:lstStyle/>
                    <a:p>
                      <a:r>
                        <a:rPr lang="en-US" sz="1600" b="1" kern="1200" dirty="0">
                          <a:solidFill>
                            <a:schemeClr val="lt1"/>
                          </a:solidFill>
                          <a:latin typeface="Arial" panose="020B0604020202020204" pitchFamily="34" charset="0"/>
                          <a:ea typeface="+mn-ea"/>
                          <a:cs typeface="Arial" panose="020B0604020202020204" pitchFamily="34" charset="0"/>
                        </a:rPr>
                        <a:t>New provisions </a:t>
                      </a:r>
                    </a:p>
                  </a:txBody>
                  <a:tcPr>
                    <a:solidFill>
                      <a:schemeClr val="accent2"/>
                    </a:solidFill>
                  </a:tcPr>
                </a:tc>
                <a:extLst>
                  <a:ext uri="{0D108BD9-81ED-4DB2-BD59-A6C34878D82A}">
                    <a16:rowId xmlns:a16="http://schemas.microsoft.com/office/drawing/2014/main" val="2551141480"/>
                  </a:ext>
                </a:extLst>
              </a:tr>
              <a:tr h="370840">
                <a:tc>
                  <a:txBody>
                    <a:bodyPr/>
                    <a:lstStyle/>
                    <a:p>
                      <a:pPr marL="0" algn="l" defTabSz="914400" rtl="0" eaLnBrk="1" latinLnBrk="0" hangingPunct="1"/>
                      <a:r>
                        <a:rPr lang="en-IN" sz="1600" kern="1200" dirty="0">
                          <a:solidFill>
                            <a:schemeClr val="dk1"/>
                          </a:solidFill>
                          <a:effectLst/>
                          <a:latin typeface="Arial" panose="020B0604020202020204" pitchFamily="34" charset="0"/>
                          <a:ea typeface="+mn-ea"/>
                          <a:cs typeface="Arial" panose="020B0604020202020204" pitchFamily="34" charset="0"/>
                        </a:rPr>
                        <a:t>Capital gains </a:t>
                      </a:r>
                      <a:endParaRPr lang="en-US" sz="1600" kern="1200" dirty="0">
                        <a:solidFill>
                          <a:schemeClr val="dk1"/>
                        </a:solidFill>
                        <a:effectLst/>
                        <a:latin typeface="Arial" panose="020B0604020202020204" pitchFamily="34" charset="0"/>
                        <a:ea typeface="+mn-ea"/>
                        <a:cs typeface="Arial" panose="020B0604020202020204" pitchFamily="34" charset="0"/>
                      </a:endParaRPr>
                    </a:p>
                  </a:txBody>
                  <a:tcPr>
                    <a:solidFill>
                      <a:schemeClr val="accent6">
                        <a:lumMod val="40000"/>
                        <a:lumOff val="60000"/>
                      </a:schemeClr>
                    </a:solidFill>
                  </a:tcPr>
                </a:tc>
                <a:tc>
                  <a:txBody>
                    <a:bodyPr/>
                    <a:lstStyle/>
                    <a:p>
                      <a:pPr lvl="0" algn="ctr"/>
                      <a:r>
                        <a:rPr lang="en-IN" sz="1600" kern="1200" dirty="0">
                          <a:solidFill>
                            <a:schemeClr val="dk1"/>
                          </a:solidFill>
                          <a:effectLst/>
                          <a:latin typeface="Arial" panose="020B0604020202020204" pitchFamily="34" charset="0"/>
                          <a:ea typeface="+mn-ea"/>
                          <a:cs typeface="Arial" panose="020B0604020202020204" pitchFamily="34" charset="0"/>
                        </a:rPr>
                        <a:t>13000</a:t>
                      </a:r>
                      <a:endParaRPr lang="en-US" sz="1600" dirty="0">
                        <a:latin typeface="Arial" panose="020B0604020202020204" pitchFamily="34" charset="0"/>
                        <a:cs typeface="Arial" panose="020B0604020202020204" pitchFamily="34" charset="0"/>
                      </a:endParaRPr>
                    </a:p>
                  </a:txBody>
                  <a:tcPr>
                    <a:solidFill>
                      <a:schemeClr val="accent6">
                        <a:lumMod val="40000"/>
                        <a:lumOff val="60000"/>
                      </a:schemeClr>
                    </a:solidFill>
                  </a:tcPr>
                </a:tc>
                <a:tc>
                  <a:txBody>
                    <a:bodyPr/>
                    <a:lstStyle/>
                    <a:p>
                      <a:pPr marL="0" marR="0" lvl="0" algn="ctr">
                        <a:lnSpc>
                          <a:spcPct val="107000"/>
                        </a:lnSpc>
                        <a:spcBef>
                          <a:spcPts val="0"/>
                        </a:spcBef>
                        <a:spcAft>
                          <a:spcPts val="0"/>
                        </a:spcAft>
                      </a:pPr>
                      <a:r>
                        <a:rPr lang="en-IN" sz="1600" kern="1200" dirty="0">
                          <a:solidFill>
                            <a:schemeClr val="dk1"/>
                          </a:solidFill>
                          <a:effectLst/>
                          <a:latin typeface="Arial" panose="020B0604020202020204" pitchFamily="34" charset="0"/>
                          <a:ea typeface="+mn-ea"/>
                          <a:cs typeface="Arial" panose="020B0604020202020204" pitchFamily="34" charset="0"/>
                        </a:rPr>
                        <a:t>20000</a:t>
                      </a:r>
                      <a:endParaRPr lang="en-US" sz="1600" kern="1200" dirty="0">
                        <a:solidFill>
                          <a:schemeClr val="dk1"/>
                        </a:solidFill>
                        <a:effectLst/>
                        <a:latin typeface="Arial" panose="020B0604020202020204" pitchFamily="34" charset="0"/>
                        <a:ea typeface="+mn-ea"/>
                        <a:cs typeface="Arial" panose="020B0604020202020204" pitchFamily="34" charset="0"/>
                      </a:endParaRPr>
                    </a:p>
                  </a:txBody>
                  <a:tcPr marL="38100" marR="38100" marT="0" marB="0">
                    <a:solidFill>
                      <a:schemeClr val="accent6">
                        <a:lumMod val="40000"/>
                        <a:lumOff val="60000"/>
                      </a:schemeClr>
                    </a:solidFill>
                  </a:tcPr>
                </a:tc>
                <a:extLst>
                  <a:ext uri="{0D108BD9-81ED-4DB2-BD59-A6C34878D82A}">
                    <a16:rowId xmlns:a16="http://schemas.microsoft.com/office/drawing/2014/main" val="1371707077"/>
                  </a:ext>
                </a:extLst>
              </a:tr>
              <a:tr h="370840">
                <a:tc>
                  <a:txBody>
                    <a:bodyPr/>
                    <a:lstStyle/>
                    <a:p>
                      <a:r>
                        <a:rPr lang="en-IN" sz="1600" kern="1200" dirty="0">
                          <a:solidFill>
                            <a:schemeClr val="dk1"/>
                          </a:solidFill>
                          <a:effectLst/>
                          <a:latin typeface="Arial" panose="020B0604020202020204" pitchFamily="34" charset="0"/>
                          <a:ea typeface="+mn-ea"/>
                          <a:cs typeface="Arial" panose="020B0604020202020204" pitchFamily="34" charset="0"/>
                        </a:rPr>
                        <a:t>Impact</a:t>
                      </a:r>
                      <a:endParaRPr lang="en-US" sz="1600" kern="1200" dirty="0">
                        <a:solidFill>
                          <a:schemeClr val="dk1"/>
                        </a:solidFill>
                        <a:effectLst/>
                        <a:latin typeface="Arial" panose="020B0604020202020204" pitchFamily="34" charset="0"/>
                        <a:ea typeface="+mn-ea"/>
                        <a:cs typeface="Arial" panose="020B0604020202020204" pitchFamily="34" charset="0"/>
                      </a:endParaRPr>
                    </a:p>
                  </a:txBody>
                  <a:tcPr>
                    <a:solidFill>
                      <a:schemeClr val="accent6">
                        <a:lumMod val="40000"/>
                        <a:lumOff val="60000"/>
                      </a:schemeClr>
                    </a:solidFill>
                  </a:tcPr>
                </a:tc>
                <a:tc gridSpan="2">
                  <a:txBody>
                    <a:bodyPr/>
                    <a:lstStyle/>
                    <a:p>
                      <a:pPr marL="0" marR="0" algn="just">
                        <a:lnSpc>
                          <a:spcPct val="107000"/>
                        </a:lnSpc>
                        <a:spcBef>
                          <a:spcPts val="0"/>
                        </a:spcBef>
                        <a:spcAft>
                          <a:spcPts val="0"/>
                        </a:spcAft>
                      </a:pPr>
                      <a:r>
                        <a:rPr lang="en-IN" sz="1600" kern="1200" dirty="0">
                          <a:solidFill>
                            <a:schemeClr val="dk1"/>
                          </a:solidFill>
                          <a:effectLst/>
                          <a:latin typeface="Arial" panose="020B0604020202020204" pitchFamily="34" charset="0"/>
                          <a:ea typeface="+mn-ea"/>
                          <a:cs typeface="Arial" panose="020B0604020202020204" pitchFamily="34" charset="0"/>
                        </a:rPr>
                        <a:t>Additional income of INR 7000 which would be chargeable to tax in the hands of transferor.</a:t>
                      </a:r>
                      <a:endParaRPr lang="en-US" sz="1600" kern="1200" dirty="0">
                        <a:solidFill>
                          <a:schemeClr val="dk1"/>
                        </a:solidFill>
                        <a:effectLst/>
                        <a:latin typeface="Arial" panose="020B0604020202020204" pitchFamily="34" charset="0"/>
                        <a:ea typeface="+mn-ea"/>
                        <a:cs typeface="Arial" panose="020B0604020202020204" pitchFamily="34" charset="0"/>
                      </a:endParaRPr>
                    </a:p>
                  </a:txBody>
                  <a:tcPr>
                    <a:solidFill>
                      <a:schemeClr val="accent6">
                        <a:lumMod val="40000"/>
                        <a:lumOff val="60000"/>
                      </a:schemeClr>
                    </a:solidFill>
                  </a:tcPr>
                </a:tc>
                <a:tc hMerge="1">
                  <a:txBody>
                    <a:bodyPr/>
                    <a:lstStyle/>
                    <a:p>
                      <a:pPr marL="0" marR="0">
                        <a:lnSpc>
                          <a:spcPct val="107000"/>
                        </a:lnSpc>
                        <a:spcBef>
                          <a:spcPts val="0"/>
                        </a:spcBef>
                        <a:spcAft>
                          <a:spcPts val="0"/>
                        </a:spcAft>
                      </a:pPr>
                      <a:endParaRPr lang="en-US" sz="1800" kern="1200" dirty="0">
                        <a:solidFill>
                          <a:schemeClr val="dk1"/>
                        </a:solidFill>
                        <a:effectLst/>
                        <a:latin typeface="+mn-lt"/>
                        <a:ea typeface="+mn-ea"/>
                        <a:cs typeface="+mn-cs"/>
                      </a:endParaRPr>
                    </a:p>
                  </a:txBody>
                  <a:tcPr marL="38100" marR="38100" marT="0" marB="0">
                    <a:solidFill>
                      <a:schemeClr val="accent6">
                        <a:lumMod val="40000"/>
                        <a:lumOff val="60000"/>
                      </a:schemeClr>
                    </a:solidFill>
                  </a:tcPr>
                </a:tc>
                <a:extLst>
                  <a:ext uri="{0D108BD9-81ED-4DB2-BD59-A6C34878D82A}">
                    <a16:rowId xmlns:a16="http://schemas.microsoft.com/office/drawing/2014/main" val="3210809105"/>
                  </a:ext>
                </a:extLst>
              </a:tr>
            </a:tbl>
          </a:graphicData>
        </a:graphic>
      </p:graphicFrame>
      <p:sp>
        <p:nvSpPr>
          <p:cNvPr id="7" name="Slide Number Placeholder 6">
            <a:extLst>
              <a:ext uri="{FF2B5EF4-FFF2-40B4-BE49-F238E27FC236}">
                <a16:creationId xmlns:a16="http://schemas.microsoft.com/office/drawing/2014/main" id="{963B70BE-85C5-4EEA-8BE5-478CD47BFE30}"/>
              </a:ext>
            </a:extLst>
          </p:cNvPr>
          <p:cNvSpPr>
            <a:spLocks noGrp="1"/>
          </p:cNvSpPr>
          <p:nvPr>
            <p:ph type="sldNum" sz="quarter" idx="12"/>
          </p:nvPr>
        </p:nvSpPr>
        <p:spPr/>
        <p:txBody>
          <a:bodyPr/>
          <a:lstStyle/>
          <a:p>
            <a:fld id="{184551E8-1125-4767-8734-F5EA1C8CF950}" type="slidenum">
              <a:rPr lang="en-IN" smtClean="0"/>
              <a:pPr/>
              <a:t>45</a:t>
            </a:fld>
            <a:endParaRPr lang="en-IN"/>
          </a:p>
        </p:txBody>
      </p:sp>
      <p:graphicFrame>
        <p:nvGraphicFramePr>
          <p:cNvPr id="8" name="Table 7">
            <a:extLst>
              <a:ext uri="{FF2B5EF4-FFF2-40B4-BE49-F238E27FC236}">
                <a16:creationId xmlns:a16="http://schemas.microsoft.com/office/drawing/2014/main" id="{3281C887-4B36-4DD0-B2CC-3703A72531CA}"/>
              </a:ext>
            </a:extLst>
          </p:cNvPr>
          <p:cNvGraphicFramePr>
            <a:graphicFrameLocks noGrp="1"/>
          </p:cNvGraphicFramePr>
          <p:nvPr>
            <p:extLst>
              <p:ext uri="{D42A27DB-BD31-4B8C-83A1-F6EECF244321}">
                <p14:modId xmlns:p14="http://schemas.microsoft.com/office/powerpoint/2010/main" val="3632630548"/>
              </p:ext>
            </p:extLst>
          </p:nvPr>
        </p:nvGraphicFramePr>
        <p:xfrm>
          <a:off x="1907704" y="4645255"/>
          <a:ext cx="4214503" cy="2240776"/>
        </p:xfrm>
        <a:graphic>
          <a:graphicData uri="http://schemas.openxmlformats.org/drawingml/2006/table">
            <a:tbl>
              <a:tblPr firstRow="1" bandRow="1">
                <a:tableStyleId>{5C22544A-7EE6-4342-B048-85BDC9FD1C3A}</a:tableStyleId>
              </a:tblPr>
              <a:tblGrid>
                <a:gridCol w="1497223">
                  <a:extLst>
                    <a:ext uri="{9D8B030D-6E8A-4147-A177-3AD203B41FA5}">
                      <a16:colId xmlns:a16="http://schemas.microsoft.com/office/drawing/2014/main" val="1406536567"/>
                    </a:ext>
                  </a:extLst>
                </a:gridCol>
                <a:gridCol w="1456461">
                  <a:extLst>
                    <a:ext uri="{9D8B030D-6E8A-4147-A177-3AD203B41FA5}">
                      <a16:colId xmlns:a16="http://schemas.microsoft.com/office/drawing/2014/main" val="1676395112"/>
                    </a:ext>
                  </a:extLst>
                </a:gridCol>
                <a:gridCol w="1260819">
                  <a:extLst>
                    <a:ext uri="{9D8B030D-6E8A-4147-A177-3AD203B41FA5}">
                      <a16:colId xmlns:a16="http://schemas.microsoft.com/office/drawing/2014/main" val="1502483603"/>
                    </a:ext>
                  </a:extLst>
                </a:gridCol>
              </a:tblGrid>
              <a:tr h="594856">
                <a:tc>
                  <a:txBody>
                    <a:bodyPr/>
                    <a:lstStyle/>
                    <a:p>
                      <a:r>
                        <a:rPr lang="en-US" sz="1600" dirty="0">
                          <a:latin typeface="Arial" panose="020B0604020202020204" pitchFamily="34" charset="0"/>
                          <a:cs typeface="Arial" panose="020B0604020202020204" pitchFamily="34" charset="0"/>
                        </a:rPr>
                        <a:t>Particulars</a:t>
                      </a:r>
                    </a:p>
                  </a:txBody>
                  <a:tcPr>
                    <a:solidFill>
                      <a:schemeClr val="accent2"/>
                    </a:solidFill>
                  </a:tcPr>
                </a:tc>
                <a:tc>
                  <a:txBody>
                    <a:bodyPr/>
                    <a:lstStyle/>
                    <a:p>
                      <a:r>
                        <a:rPr lang="en-US" sz="1600" dirty="0">
                          <a:latin typeface="Arial" panose="020B0604020202020204" pitchFamily="34" charset="0"/>
                          <a:cs typeface="Arial" panose="020B0604020202020204" pitchFamily="34" charset="0"/>
                        </a:rPr>
                        <a:t>Old provisions </a:t>
                      </a:r>
                    </a:p>
                  </a:txBody>
                  <a:tcPr>
                    <a:solidFill>
                      <a:schemeClr val="accent2"/>
                    </a:solidFill>
                  </a:tcPr>
                </a:tc>
                <a:tc>
                  <a:txBody>
                    <a:bodyPr/>
                    <a:lstStyle/>
                    <a:p>
                      <a:r>
                        <a:rPr lang="en-US" sz="1600" b="1" kern="1200" dirty="0">
                          <a:solidFill>
                            <a:schemeClr val="lt1"/>
                          </a:solidFill>
                          <a:latin typeface="Arial" panose="020B0604020202020204" pitchFamily="34" charset="0"/>
                          <a:ea typeface="+mn-ea"/>
                          <a:cs typeface="Arial" panose="020B0604020202020204" pitchFamily="34" charset="0"/>
                        </a:rPr>
                        <a:t>New provisions </a:t>
                      </a:r>
                    </a:p>
                  </a:txBody>
                  <a:tcPr>
                    <a:solidFill>
                      <a:schemeClr val="accent2"/>
                    </a:solidFill>
                  </a:tcPr>
                </a:tc>
                <a:extLst>
                  <a:ext uri="{0D108BD9-81ED-4DB2-BD59-A6C34878D82A}">
                    <a16:rowId xmlns:a16="http://schemas.microsoft.com/office/drawing/2014/main" val="2551141480"/>
                  </a:ext>
                </a:extLst>
              </a:tr>
              <a:tr h="370840">
                <a:tc>
                  <a:txBody>
                    <a:bodyPr/>
                    <a:lstStyle/>
                    <a:p>
                      <a:pPr marL="0" algn="l" defTabSz="914400" rtl="0" eaLnBrk="1" latinLnBrk="0" hangingPunct="1"/>
                      <a:r>
                        <a:rPr lang="en-IN" sz="1600" kern="1200" dirty="0">
                          <a:solidFill>
                            <a:schemeClr val="dk1"/>
                          </a:solidFill>
                          <a:effectLst/>
                          <a:latin typeface="Arial" panose="020B0604020202020204" pitchFamily="34" charset="0"/>
                          <a:ea typeface="+mn-ea"/>
                          <a:cs typeface="Arial" panose="020B0604020202020204" pitchFamily="34" charset="0"/>
                        </a:rPr>
                        <a:t>Income from Other sources</a:t>
                      </a:r>
                      <a:endParaRPr lang="en-US" sz="1600" kern="1200" dirty="0">
                        <a:solidFill>
                          <a:schemeClr val="dk1"/>
                        </a:solidFill>
                        <a:effectLst/>
                        <a:latin typeface="Arial" panose="020B0604020202020204" pitchFamily="34" charset="0"/>
                        <a:ea typeface="+mn-ea"/>
                        <a:cs typeface="Arial" panose="020B0604020202020204" pitchFamily="34" charset="0"/>
                      </a:endParaRPr>
                    </a:p>
                  </a:txBody>
                  <a:tcPr>
                    <a:solidFill>
                      <a:schemeClr val="accent6">
                        <a:lumMod val="40000"/>
                        <a:lumOff val="60000"/>
                      </a:schemeClr>
                    </a:solidFill>
                  </a:tcPr>
                </a:tc>
                <a:tc>
                  <a:txBody>
                    <a:bodyPr/>
                    <a:lstStyle/>
                    <a:p>
                      <a:pPr lvl="0" algn="ctr"/>
                      <a:r>
                        <a:rPr lang="en-IN" sz="1600" kern="1200" dirty="0">
                          <a:solidFill>
                            <a:schemeClr val="dk1"/>
                          </a:solidFill>
                          <a:effectLst/>
                          <a:latin typeface="Arial" panose="020B0604020202020204" pitchFamily="34" charset="0"/>
                          <a:ea typeface="+mn-ea"/>
                          <a:cs typeface="Arial" panose="020B0604020202020204" pitchFamily="34" charset="0"/>
                        </a:rPr>
                        <a:t>22000 (220*100) (56(2)(</a:t>
                      </a:r>
                      <a:r>
                        <a:rPr lang="en-IN" sz="1600" kern="1200" dirty="0" err="1">
                          <a:solidFill>
                            <a:schemeClr val="dk1"/>
                          </a:solidFill>
                          <a:effectLst/>
                          <a:latin typeface="Arial" panose="020B0604020202020204" pitchFamily="34" charset="0"/>
                          <a:ea typeface="+mn-ea"/>
                          <a:cs typeface="Arial" panose="020B0604020202020204" pitchFamily="34" charset="0"/>
                        </a:rPr>
                        <a:t>viia</a:t>
                      </a:r>
                      <a:r>
                        <a:rPr lang="en-IN" sz="1600" kern="1200" dirty="0">
                          <a:solidFill>
                            <a:schemeClr val="dk1"/>
                          </a:solidFill>
                          <a:effectLst/>
                          <a:latin typeface="Arial" panose="020B0604020202020204" pitchFamily="34" charset="0"/>
                          <a:ea typeface="+mn-ea"/>
                          <a:cs typeface="Arial" panose="020B0604020202020204" pitchFamily="34" charset="0"/>
                        </a:rPr>
                        <a:t>)</a:t>
                      </a:r>
                      <a:endParaRPr lang="en-US" sz="1600" dirty="0">
                        <a:latin typeface="Arial" panose="020B0604020202020204" pitchFamily="34" charset="0"/>
                        <a:cs typeface="Arial" panose="020B0604020202020204" pitchFamily="34" charset="0"/>
                      </a:endParaRPr>
                    </a:p>
                  </a:txBody>
                  <a:tcPr>
                    <a:solidFill>
                      <a:schemeClr val="accent6">
                        <a:lumMod val="40000"/>
                        <a:lumOff val="60000"/>
                      </a:schemeClr>
                    </a:solidFill>
                  </a:tcPr>
                </a:tc>
                <a:tc>
                  <a:txBody>
                    <a:bodyPr/>
                    <a:lstStyle/>
                    <a:p>
                      <a:pPr marL="0" marR="0" lvl="0" algn="ctr">
                        <a:lnSpc>
                          <a:spcPct val="107000"/>
                        </a:lnSpc>
                        <a:spcBef>
                          <a:spcPts val="0"/>
                        </a:spcBef>
                        <a:spcAft>
                          <a:spcPts val="0"/>
                        </a:spcAft>
                      </a:pPr>
                      <a:r>
                        <a:rPr lang="en-IN" sz="1600" kern="1200" dirty="0">
                          <a:solidFill>
                            <a:schemeClr val="dk1"/>
                          </a:solidFill>
                          <a:effectLst/>
                          <a:latin typeface="Arial" panose="020B0604020202020204" pitchFamily="34" charset="0"/>
                          <a:ea typeface="+mn-ea"/>
                          <a:cs typeface="Arial" panose="020B0604020202020204" pitchFamily="34" charset="0"/>
                        </a:rPr>
                        <a:t>22000</a:t>
                      </a:r>
                    </a:p>
                    <a:p>
                      <a:pPr marL="0" marR="0" lvl="0" algn="ctr">
                        <a:lnSpc>
                          <a:spcPct val="107000"/>
                        </a:lnSpc>
                        <a:spcBef>
                          <a:spcPts val="0"/>
                        </a:spcBef>
                        <a:spcAft>
                          <a:spcPts val="0"/>
                        </a:spcAft>
                      </a:pPr>
                      <a:r>
                        <a:rPr lang="en-IN" sz="1600" kern="1200" dirty="0">
                          <a:solidFill>
                            <a:schemeClr val="dk1"/>
                          </a:solidFill>
                          <a:effectLst/>
                          <a:latin typeface="Arial" panose="020B0604020202020204" pitchFamily="34" charset="0"/>
                          <a:ea typeface="+mn-ea"/>
                          <a:cs typeface="Arial" panose="020B0604020202020204" pitchFamily="34" charset="0"/>
                        </a:rPr>
                        <a:t>(220*100)</a:t>
                      </a:r>
                    </a:p>
                    <a:p>
                      <a:pPr marL="0" marR="0" lvl="0" algn="ctr">
                        <a:lnSpc>
                          <a:spcPct val="107000"/>
                        </a:lnSpc>
                        <a:spcBef>
                          <a:spcPts val="0"/>
                        </a:spcBef>
                        <a:spcAft>
                          <a:spcPts val="0"/>
                        </a:spcAft>
                      </a:pPr>
                      <a:r>
                        <a:rPr lang="en-IN" sz="1600" kern="1200" dirty="0">
                          <a:solidFill>
                            <a:schemeClr val="dk1"/>
                          </a:solidFill>
                          <a:effectLst/>
                          <a:latin typeface="Arial" panose="020B0604020202020204" pitchFamily="34" charset="0"/>
                          <a:ea typeface="+mn-ea"/>
                          <a:cs typeface="Arial" panose="020B0604020202020204" pitchFamily="34" charset="0"/>
                        </a:rPr>
                        <a:t>(56(2)(x)</a:t>
                      </a:r>
                      <a:endParaRPr lang="en-US" sz="1600" kern="1200" dirty="0">
                        <a:solidFill>
                          <a:schemeClr val="dk1"/>
                        </a:solidFill>
                        <a:effectLst/>
                        <a:latin typeface="Arial" panose="020B0604020202020204" pitchFamily="34" charset="0"/>
                        <a:ea typeface="+mn-ea"/>
                        <a:cs typeface="Arial" panose="020B0604020202020204" pitchFamily="34" charset="0"/>
                      </a:endParaRPr>
                    </a:p>
                  </a:txBody>
                  <a:tcPr marL="38100" marR="38100" marT="0" marB="0">
                    <a:solidFill>
                      <a:schemeClr val="accent6">
                        <a:lumMod val="40000"/>
                        <a:lumOff val="60000"/>
                      </a:schemeClr>
                    </a:solidFill>
                  </a:tcPr>
                </a:tc>
                <a:extLst>
                  <a:ext uri="{0D108BD9-81ED-4DB2-BD59-A6C34878D82A}">
                    <a16:rowId xmlns:a16="http://schemas.microsoft.com/office/drawing/2014/main" val="13717070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600" i="0" kern="1200" dirty="0">
                          <a:solidFill>
                            <a:schemeClr val="dk1"/>
                          </a:solidFill>
                          <a:effectLst/>
                          <a:latin typeface="Arial" panose="020B0604020202020204" pitchFamily="34" charset="0"/>
                          <a:ea typeface="+mn-ea"/>
                          <a:cs typeface="Arial" panose="020B0604020202020204" pitchFamily="34" charset="0"/>
                        </a:rPr>
                        <a:t>Full value of consideration </a:t>
                      </a:r>
                      <a:endParaRPr lang="en-US" sz="1600" i="0" dirty="0">
                        <a:latin typeface="Arial" panose="020B0604020202020204" pitchFamily="34" charset="0"/>
                        <a:cs typeface="Arial" panose="020B0604020202020204" pitchFamily="34" charset="0"/>
                      </a:endParaRPr>
                    </a:p>
                    <a:p>
                      <a:endParaRPr lang="en-US" sz="1600" kern="1200" dirty="0">
                        <a:solidFill>
                          <a:schemeClr val="dk1"/>
                        </a:solidFill>
                        <a:effectLst/>
                        <a:latin typeface="Arial" panose="020B0604020202020204" pitchFamily="34" charset="0"/>
                        <a:ea typeface="+mn-ea"/>
                        <a:cs typeface="Arial" panose="020B0604020202020204" pitchFamily="34" charset="0"/>
                      </a:endParaRPr>
                    </a:p>
                  </a:txBody>
                  <a:tcPr>
                    <a:solidFill>
                      <a:schemeClr val="accent6">
                        <a:lumMod val="40000"/>
                        <a:lumOff val="60000"/>
                      </a:schemeClr>
                    </a:solidFill>
                  </a:tcPr>
                </a:tc>
                <a:tc>
                  <a:txBody>
                    <a:bodyPr/>
                    <a:lstStyle/>
                    <a:p>
                      <a:pPr marL="0" marR="0" algn="just">
                        <a:lnSpc>
                          <a:spcPct val="107000"/>
                        </a:lnSpc>
                        <a:spcBef>
                          <a:spcPts val="0"/>
                        </a:spcBef>
                        <a:spcAft>
                          <a:spcPts val="0"/>
                        </a:spcAft>
                      </a:pPr>
                      <a:r>
                        <a:rPr lang="en-US" sz="1600" kern="1200" dirty="0">
                          <a:solidFill>
                            <a:schemeClr val="dk1"/>
                          </a:solidFill>
                          <a:effectLst/>
                          <a:latin typeface="Arial" panose="020B0604020202020204" pitchFamily="34" charset="0"/>
                          <a:ea typeface="+mn-ea"/>
                          <a:cs typeface="Arial" panose="020B0604020202020204" pitchFamily="34" charset="0"/>
                        </a:rPr>
                        <a:t>30000 (300*100)</a:t>
                      </a:r>
                    </a:p>
                  </a:txBody>
                  <a:tcPr>
                    <a:solidFill>
                      <a:schemeClr val="accent6">
                        <a:lumMod val="40000"/>
                        <a:lumOff val="60000"/>
                      </a:schemeClr>
                    </a:solidFill>
                  </a:tcPr>
                </a:tc>
                <a:tc>
                  <a:txBody>
                    <a:bodyPr/>
                    <a:lstStyle/>
                    <a:p>
                      <a:pPr marL="0" marR="0">
                        <a:lnSpc>
                          <a:spcPct val="107000"/>
                        </a:lnSpc>
                        <a:spcBef>
                          <a:spcPts val="0"/>
                        </a:spcBef>
                        <a:spcAft>
                          <a:spcPts val="0"/>
                        </a:spcAft>
                      </a:pPr>
                      <a:r>
                        <a:rPr lang="en-US" sz="1600" kern="1200" dirty="0">
                          <a:solidFill>
                            <a:schemeClr val="dk1"/>
                          </a:solidFill>
                          <a:effectLst/>
                          <a:latin typeface="Arial" panose="020B0604020202020204" pitchFamily="34" charset="0"/>
                          <a:ea typeface="+mn-ea"/>
                          <a:cs typeface="Arial" panose="020B0604020202020204" pitchFamily="34" charset="0"/>
                        </a:rPr>
                        <a:t>30000 </a:t>
                      </a:r>
                    </a:p>
                    <a:p>
                      <a:pPr marL="0" marR="0">
                        <a:lnSpc>
                          <a:spcPct val="107000"/>
                        </a:lnSpc>
                        <a:spcBef>
                          <a:spcPts val="0"/>
                        </a:spcBef>
                        <a:spcAft>
                          <a:spcPts val="0"/>
                        </a:spcAft>
                      </a:pPr>
                      <a:r>
                        <a:rPr lang="en-US" sz="1600" kern="1200" dirty="0">
                          <a:solidFill>
                            <a:schemeClr val="dk1"/>
                          </a:solidFill>
                          <a:effectLst/>
                          <a:latin typeface="Arial" panose="020B0604020202020204" pitchFamily="34" charset="0"/>
                          <a:ea typeface="+mn-ea"/>
                          <a:cs typeface="Arial" panose="020B0604020202020204" pitchFamily="34" charset="0"/>
                        </a:rPr>
                        <a:t>(300*100)</a:t>
                      </a:r>
                    </a:p>
                  </a:txBody>
                  <a:tcPr>
                    <a:solidFill>
                      <a:schemeClr val="accent6">
                        <a:lumMod val="40000"/>
                        <a:lumOff val="60000"/>
                      </a:schemeClr>
                    </a:solidFill>
                  </a:tcPr>
                </a:tc>
                <a:extLst>
                  <a:ext uri="{0D108BD9-81ED-4DB2-BD59-A6C34878D82A}">
                    <a16:rowId xmlns:a16="http://schemas.microsoft.com/office/drawing/2014/main" val="3210809105"/>
                  </a:ext>
                </a:extLst>
              </a:tr>
            </a:tbl>
          </a:graphicData>
        </a:graphic>
      </p:graphicFrame>
    </p:spTree>
    <p:extLst>
      <p:ext uri="{BB962C8B-B14F-4D97-AF65-F5344CB8AC3E}">
        <p14:creationId xmlns:p14="http://schemas.microsoft.com/office/powerpoint/2010/main" val="36376176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n-IN" sz="3200" b="1" dirty="0">
                <a:latin typeface="Arial" panose="020B0604020202020204" pitchFamily="34" charset="0"/>
                <a:cs typeface="Arial" panose="020B0604020202020204" pitchFamily="34" charset="0"/>
              </a:rPr>
              <a:t>Interplay of Section 50 CA (5/5)</a:t>
            </a:r>
          </a:p>
        </p:txBody>
      </p:sp>
      <p:sp>
        <p:nvSpPr>
          <p:cNvPr id="3" name="Content Placeholder 2"/>
          <p:cNvSpPr>
            <a:spLocks noGrp="1"/>
          </p:cNvSpPr>
          <p:nvPr>
            <p:ph idx="1"/>
          </p:nvPr>
        </p:nvSpPr>
        <p:spPr>
          <a:xfrm>
            <a:off x="179512" y="1124744"/>
            <a:ext cx="8964488" cy="5565224"/>
          </a:xfrm>
        </p:spPr>
        <p:txBody>
          <a:bodyPr>
            <a:normAutofit/>
          </a:bodyPr>
          <a:lstStyle/>
          <a:p>
            <a:pPr lvl="0" algn="just"/>
            <a:r>
              <a:rPr lang="en-US" sz="2000" u="sng" dirty="0">
                <a:latin typeface="Arial" panose="020B0604020202020204" pitchFamily="34" charset="0"/>
                <a:cs typeface="Arial" panose="020B0604020202020204" pitchFamily="34" charset="0"/>
              </a:rPr>
              <a:t>Example (contd..)</a:t>
            </a:r>
          </a:p>
          <a:p>
            <a:pPr marL="2171700" lvl="5" indent="0" algn="just">
              <a:buNone/>
            </a:pPr>
            <a:endParaRPr lang="en-IN" sz="1600" dirty="0"/>
          </a:p>
          <a:p>
            <a:pPr marL="117475" lvl="5" indent="0" algn="just">
              <a:buNone/>
            </a:pPr>
            <a:endParaRPr lang="en-IN" sz="1600" dirty="0"/>
          </a:p>
          <a:p>
            <a:pPr marL="2171700" lvl="5" indent="0" algn="just">
              <a:buNone/>
            </a:pPr>
            <a:r>
              <a:rPr lang="en-IN" sz="1600" dirty="0"/>
              <a:t> </a:t>
            </a:r>
          </a:p>
          <a:p>
            <a:pPr marL="0" lvl="0" indent="0" algn="just">
              <a:buNone/>
            </a:pPr>
            <a:endParaRPr lang="en-IN" sz="2600" dirty="0"/>
          </a:p>
          <a:p>
            <a:pPr marL="0" indent="0">
              <a:buNone/>
            </a:pPr>
            <a:endParaRPr lang="en-IN" dirty="0"/>
          </a:p>
          <a:p>
            <a:pPr marL="0" indent="0">
              <a:buNone/>
            </a:pPr>
            <a:endParaRPr lang="en-IN" dirty="0"/>
          </a:p>
          <a:p>
            <a:pPr marL="0" indent="0">
              <a:buNone/>
            </a:pPr>
            <a:endParaRPr lang="en-IN" dirty="0"/>
          </a:p>
        </p:txBody>
      </p:sp>
      <p:graphicFrame>
        <p:nvGraphicFramePr>
          <p:cNvPr id="12" name="Table 11">
            <a:extLst>
              <a:ext uri="{FF2B5EF4-FFF2-40B4-BE49-F238E27FC236}">
                <a16:creationId xmlns:a16="http://schemas.microsoft.com/office/drawing/2014/main" id="{C3D2E4F5-6353-4F55-9EF3-78B685D95FA5}"/>
              </a:ext>
            </a:extLst>
          </p:cNvPr>
          <p:cNvGraphicFramePr>
            <a:graphicFrameLocks noGrp="1"/>
          </p:cNvGraphicFramePr>
          <p:nvPr>
            <p:extLst>
              <p:ext uri="{D42A27DB-BD31-4B8C-83A1-F6EECF244321}">
                <p14:modId xmlns:p14="http://schemas.microsoft.com/office/powerpoint/2010/main" val="1637329761"/>
              </p:ext>
            </p:extLst>
          </p:nvPr>
        </p:nvGraphicFramePr>
        <p:xfrm>
          <a:off x="1907704" y="1658711"/>
          <a:ext cx="4214503" cy="2642478"/>
        </p:xfrm>
        <a:graphic>
          <a:graphicData uri="http://schemas.openxmlformats.org/drawingml/2006/table">
            <a:tbl>
              <a:tblPr firstRow="1" bandRow="1">
                <a:tableStyleId>{5C22544A-7EE6-4342-B048-85BDC9FD1C3A}</a:tableStyleId>
              </a:tblPr>
              <a:tblGrid>
                <a:gridCol w="1497223">
                  <a:extLst>
                    <a:ext uri="{9D8B030D-6E8A-4147-A177-3AD203B41FA5}">
                      <a16:colId xmlns:a16="http://schemas.microsoft.com/office/drawing/2014/main" val="1406536567"/>
                    </a:ext>
                  </a:extLst>
                </a:gridCol>
                <a:gridCol w="1456461">
                  <a:extLst>
                    <a:ext uri="{9D8B030D-6E8A-4147-A177-3AD203B41FA5}">
                      <a16:colId xmlns:a16="http://schemas.microsoft.com/office/drawing/2014/main" val="1676395112"/>
                    </a:ext>
                  </a:extLst>
                </a:gridCol>
                <a:gridCol w="1260819">
                  <a:extLst>
                    <a:ext uri="{9D8B030D-6E8A-4147-A177-3AD203B41FA5}">
                      <a16:colId xmlns:a16="http://schemas.microsoft.com/office/drawing/2014/main" val="1502483603"/>
                    </a:ext>
                  </a:extLst>
                </a:gridCol>
              </a:tblGrid>
              <a:tr h="594856">
                <a:tc>
                  <a:txBody>
                    <a:bodyPr/>
                    <a:lstStyle/>
                    <a:p>
                      <a:r>
                        <a:rPr lang="en-US" sz="1600" dirty="0">
                          <a:latin typeface="Arial" panose="020B0604020202020204" pitchFamily="34" charset="0"/>
                          <a:cs typeface="Arial" panose="020B0604020202020204" pitchFamily="34" charset="0"/>
                        </a:rPr>
                        <a:t>Particulars</a:t>
                      </a:r>
                    </a:p>
                  </a:txBody>
                  <a:tcPr>
                    <a:solidFill>
                      <a:schemeClr val="accent2"/>
                    </a:solidFill>
                  </a:tcPr>
                </a:tc>
                <a:tc>
                  <a:txBody>
                    <a:bodyPr/>
                    <a:lstStyle/>
                    <a:p>
                      <a:r>
                        <a:rPr lang="en-US" sz="1600" dirty="0">
                          <a:latin typeface="Arial" panose="020B0604020202020204" pitchFamily="34" charset="0"/>
                          <a:cs typeface="Arial" panose="020B0604020202020204" pitchFamily="34" charset="0"/>
                        </a:rPr>
                        <a:t>Old provisions </a:t>
                      </a:r>
                    </a:p>
                  </a:txBody>
                  <a:tcPr>
                    <a:solidFill>
                      <a:schemeClr val="accent2"/>
                    </a:solidFill>
                  </a:tcPr>
                </a:tc>
                <a:tc>
                  <a:txBody>
                    <a:bodyPr/>
                    <a:lstStyle/>
                    <a:p>
                      <a:r>
                        <a:rPr lang="en-US" sz="1600" b="1" kern="1200" dirty="0">
                          <a:solidFill>
                            <a:schemeClr val="lt1"/>
                          </a:solidFill>
                          <a:latin typeface="Arial" panose="020B0604020202020204" pitchFamily="34" charset="0"/>
                          <a:ea typeface="+mn-ea"/>
                          <a:cs typeface="Arial" panose="020B0604020202020204" pitchFamily="34" charset="0"/>
                        </a:rPr>
                        <a:t>New provisions </a:t>
                      </a:r>
                    </a:p>
                  </a:txBody>
                  <a:tcPr>
                    <a:solidFill>
                      <a:schemeClr val="accent2"/>
                    </a:solidFill>
                  </a:tcPr>
                </a:tc>
                <a:extLst>
                  <a:ext uri="{0D108BD9-81ED-4DB2-BD59-A6C34878D82A}">
                    <a16:rowId xmlns:a16="http://schemas.microsoft.com/office/drawing/2014/main" val="2551141480"/>
                  </a:ext>
                </a:extLst>
              </a:tr>
              <a:tr h="175065">
                <a:tc>
                  <a:txBody>
                    <a:bodyPr/>
                    <a:lstStyle/>
                    <a:p>
                      <a:pPr marL="0" algn="l" defTabSz="914400" rtl="0" eaLnBrk="1" latinLnBrk="0" hangingPunct="1"/>
                      <a:r>
                        <a:rPr lang="en-US" sz="1600" kern="1200" dirty="0">
                          <a:solidFill>
                            <a:schemeClr val="dk1"/>
                          </a:solidFill>
                          <a:effectLst/>
                          <a:latin typeface="Arial" panose="020B0604020202020204" pitchFamily="34" charset="0"/>
                          <a:ea typeface="+mn-ea"/>
                          <a:cs typeface="Arial" panose="020B0604020202020204" pitchFamily="34" charset="0"/>
                        </a:rPr>
                        <a:t>Cost of acquisition </a:t>
                      </a:r>
                    </a:p>
                  </a:txBody>
                  <a:tcPr>
                    <a:solidFill>
                      <a:schemeClr val="accent6">
                        <a:lumMod val="40000"/>
                        <a:lumOff val="60000"/>
                      </a:schemeClr>
                    </a:solidFill>
                  </a:tcPr>
                </a:tc>
                <a:tc>
                  <a:txBody>
                    <a:bodyPr/>
                    <a:lstStyle/>
                    <a:p>
                      <a:pPr lvl="0" algn="ctr"/>
                      <a:r>
                        <a:rPr lang="en-IN" sz="1600" kern="1200" dirty="0">
                          <a:solidFill>
                            <a:schemeClr val="dk1"/>
                          </a:solidFill>
                          <a:effectLst/>
                          <a:latin typeface="Arial" panose="020B0604020202020204" pitchFamily="34" charset="0"/>
                          <a:ea typeface="+mn-ea"/>
                          <a:cs typeface="Arial" panose="020B0604020202020204" pitchFamily="34" charset="0"/>
                        </a:rPr>
                        <a:t>15000</a:t>
                      </a:r>
                      <a:endParaRPr lang="en-US" sz="1600" dirty="0">
                        <a:latin typeface="Arial" panose="020B0604020202020204" pitchFamily="34" charset="0"/>
                        <a:cs typeface="Arial" panose="020B0604020202020204" pitchFamily="34" charset="0"/>
                      </a:endParaRPr>
                    </a:p>
                  </a:txBody>
                  <a:tcPr>
                    <a:solidFill>
                      <a:schemeClr val="accent6">
                        <a:lumMod val="40000"/>
                        <a:lumOff val="60000"/>
                      </a:schemeClr>
                    </a:solidFill>
                  </a:tcPr>
                </a:tc>
                <a:tc>
                  <a:txBody>
                    <a:bodyPr/>
                    <a:lstStyle/>
                    <a:p>
                      <a:pPr marL="0" marR="0" lvl="0" algn="ctr">
                        <a:lnSpc>
                          <a:spcPct val="107000"/>
                        </a:lnSpc>
                        <a:spcBef>
                          <a:spcPts val="0"/>
                        </a:spcBef>
                        <a:spcAft>
                          <a:spcPts val="0"/>
                        </a:spcAft>
                      </a:pPr>
                      <a:r>
                        <a:rPr lang="en-IN" sz="1600" kern="1200" dirty="0">
                          <a:solidFill>
                            <a:schemeClr val="dk1"/>
                          </a:solidFill>
                          <a:effectLst/>
                          <a:latin typeface="Arial" panose="020B0604020202020204" pitchFamily="34" charset="0"/>
                          <a:ea typeface="+mn-ea"/>
                          <a:cs typeface="Arial" panose="020B0604020202020204" pitchFamily="34" charset="0"/>
                        </a:rPr>
                        <a:t>15000</a:t>
                      </a:r>
                      <a:endParaRPr lang="en-US" sz="1600" kern="1200" dirty="0">
                        <a:solidFill>
                          <a:schemeClr val="dk1"/>
                        </a:solidFill>
                        <a:effectLst/>
                        <a:latin typeface="Arial" panose="020B0604020202020204" pitchFamily="34" charset="0"/>
                        <a:ea typeface="+mn-ea"/>
                        <a:cs typeface="Arial" panose="020B0604020202020204" pitchFamily="34" charset="0"/>
                      </a:endParaRPr>
                    </a:p>
                  </a:txBody>
                  <a:tcPr marL="38100" marR="38100" marT="0" marB="0">
                    <a:solidFill>
                      <a:schemeClr val="accent6">
                        <a:lumMod val="40000"/>
                        <a:lumOff val="60000"/>
                      </a:schemeClr>
                    </a:solidFill>
                  </a:tcPr>
                </a:tc>
                <a:extLst>
                  <a:ext uri="{0D108BD9-81ED-4DB2-BD59-A6C34878D82A}">
                    <a16:rowId xmlns:a16="http://schemas.microsoft.com/office/drawing/2014/main" val="1371707077"/>
                  </a:ext>
                </a:extLst>
              </a:tr>
              <a:tr h="185420">
                <a:tc>
                  <a:txBody>
                    <a:bodyPr/>
                    <a:lstStyle/>
                    <a:p>
                      <a:pPr marL="0" algn="l" defTabSz="914400" rtl="0" eaLnBrk="1" latinLnBrk="0" hangingPunct="1"/>
                      <a:r>
                        <a:rPr lang="en-IN" sz="1600" kern="1200" dirty="0">
                          <a:solidFill>
                            <a:schemeClr val="dk1"/>
                          </a:solidFill>
                          <a:effectLst/>
                          <a:latin typeface="Arial" panose="020B0604020202020204" pitchFamily="34" charset="0"/>
                          <a:ea typeface="+mn-ea"/>
                          <a:cs typeface="Arial" panose="020B0604020202020204" pitchFamily="34" charset="0"/>
                        </a:rPr>
                        <a:t>Capital gains </a:t>
                      </a:r>
                      <a:endParaRPr lang="en-US" sz="1600" kern="1200" dirty="0">
                        <a:solidFill>
                          <a:schemeClr val="dk1"/>
                        </a:solidFill>
                        <a:effectLst/>
                        <a:latin typeface="Arial" panose="020B0604020202020204" pitchFamily="34" charset="0"/>
                        <a:ea typeface="+mn-ea"/>
                        <a:cs typeface="Arial" panose="020B0604020202020204" pitchFamily="34" charset="0"/>
                      </a:endParaRPr>
                    </a:p>
                  </a:txBody>
                  <a:tcPr>
                    <a:solidFill>
                      <a:schemeClr val="accent6">
                        <a:lumMod val="40000"/>
                        <a:lumOff val="60000"/>
                      </a:schemeClr>
                    </a:solidFill>
                  </a:tcPr>
                </a:tc>
                <a:tc>
                  <a:txBody>
                    <a:bodyPr/>
                    <a:lstStyle/>
                    <a:p>
                      <a:pPr marL="0" marR="0" algn="ctr">
                        <a:lnSpc>
                          <a:spcPct val="107000"/>
                        </a:lnSpc>
                        <a:spcBef>
                          <a:spcPts val="0"/>
                        </a:spcBef>
                        <a:spcAft>
                          <a:spcPts val="0"/>
                        </a:spcAft>
                      </a:pPr>
                      <a:r>
                        <a:rPr lang="en-US" sz="1600" kern="1200" dirty="0">
                          <a:solidFill>
                            <a:schemeClr val="dk1"/>
                          </a:solidFill>
                          <a:effectLst/>
                          <a:latin typeface="Arial" panose="020B0604020202020204" pitchFamily="34" charset="0"/>
                          <a:ea typeface="+mn-ea"/>
                          <a:cs typeface="Arial" panose="020B0604020202020204" pitchFamily="34" charset="0"/>
                        </a:rPr>
                        <a:t>15000</a:t>
                      </a:r>
                    </a:p>
                  </a:txBody>
                  <a:tcPr>
                    <a:solidFill>
                      <a:schemeClr val="accent6">
                        <a:lumMod val="40000"/>
                        <a:lumOff val="60000"/>
                      </a:schemeClr>
                    </a:solidFill>
                  </a:tcPr>
                </a:tc>
                <a:tc>
                  <a:txBody>
                    <a:bodyPr/>
                    <a:lstStyle/>
                    <a:p>
                      <a:pPr marL="0" marR="0" algn="ctr">
                        <a:lnSpc>
                          <a:spcPct val="107000"/>
                        </a:lnSpc>
                        <a:spcBef>
                          <a:spcPts val="0"/>
                        </a:spcBef>
                        <a:spcAft>
                          <a:spcPts val="0"/>
                        </a:spcAft>
                      </a:pPr>
                      <a:r>
                        <a:rPr lang="en-US" sz="1600" kern="1200" dirty="0">
                          <a:solidFill>
                            <a:schemeClr val="dk1"/>
                          </a:solidFill>
                          <a:effectLst/>
                          <a:latin typeface="Arial" panose="020B0604020202020204" pitchFamily="34" charset="0"/>
                          <a:ea typeface="+mn-ea"/>
                          <a:cs typeface="Arial" panose="020B0604020202020204" pitchFamily="34" charset="0"/>
                        </a:rPr>
                        <a:t>15000</a:t>
                      </a:r>
                    </a:p>
                  </a:txBody>
                  <a:tcPr>
                    <a:solidFill>
                      <a:schemeClr val="accent6">
                        <a:lumMod val="40000"/>
                        <a:lumOff val="60000"/>
                      </a:schemeClr>
                    </a:solidFill>
                  </a:tcPr>
                </a:tc>
                <a:extLst>
                  <a:ext uri="{0D108BD9-81ED-4DB2-BD59-A6C34878D82A}">
                    <a16:rowId xmlns:a16="http://schemas.microsoft.com/office/drawing/2014/main" val="3210809105"/>
                  </a:ext>
                </a:extLst>
              </a:tr>
              <a:tr h="0">
                <a:tc>
                  <a:txBody>
                    <a:bodyPr/>
                    <a:lstStyle/>
                    <a:p>
                      <a:pPr marL="0" algn="l" defTabSz="914400" rtl="0" eaLnBrk="1" latinLnBrk="0" hangingPunct="1"/>
                      <a:r>
                        <a:rPr lang="en-US" sz="1600" kern="1200" dirty="0">
                          <a:solidFill>
                            <a:schemeClr val="dk1"/>
                          </a:solidFill>
                          <a:effectLst/>
                          <a:latin typeface="Arial" panose="020B0604020202020204" pitchFamily="34" charset="0"/>
                          <a:ea typeface="+mn-ea"/>
                          <a:cs typeface="Arial" panose="020B0604020202020204" pitchFamily="34" charset="0"/>
                        </a:rPr>
                        <a:t>Impact</a:t>
                      </a:r>
                    </a:p>
                  </a:txBody>
                  <a:tcPr>
                    <a:solidFill>
                      <a:schemeClr val="accent6">
                        <a:lumMod val="40000"/>
                        <a:lumOff val="60000"/>
                      </a:schemeClr>
                    </a:solidFill>
                  </a:tcPr>
                </a:tc>
                <a:tc gridSpan="2">
                  <a:txBody>
                    <a:bodyPr/>
                    <a:lstStyle/>
                    <a:p>
                      <a:pPr marL="0" marR="0" algn="ctr">
                        <a:lnSpc>
                          <a:spcPct val="107000"/>
                        </a:lnSpc>
                        <a:spcBef>
                          <a:spcPts val="0"/>
                        </a:spcBef>
                        <a:spcAft>
                          <a:spcPts val="0"/>
                        </a:spcAft>
                      </a:pPr>
                      <a:r>
                        <a:rPr lang="en-US" sz="1600" kern="1200" dirty="0">
                          <a:solidFill>
                            <a:schemeClr val="dk1"/>
                          </a:solidFill>
                          <a:effectLst/>
                          <a:latin typeface="Arial" panose="020B0604020202020204" pitchFamily="34" charset="0"/>
                          <a:ea typeface="+mn-ea"/>
                          <a:cs typeface="Arial" panose="020B0604020202020204" pitchFamily="34" charset="0"/>
                        </a:rPr>
                        <a:t>If </a:t>
                      </a:r>
                      <a:r>
                        <a:rPr lang="en-US" sz="1600" kern="1200" dirty="0" err="1">
                          <a:solidFill>
                            <a:schemeClr val="dk1"/>
                          </a:solidFill>
                          <a:effectLst/>
                          <a:latin typeface="Arial" panose="020B0604020202020204" pitchFamily="34" charset="0"/>
                          <a:ea typeface="+mn-ea"/>
                          <a:cs typeface="Arial" panose="020B0604020202020204" pitchFamily="34" charset="0"/>
                        </a:rPr>
                        <a:t>Rs</a:t>
                      </a:r>
                      <a:r>
                        <a:rPr lang="en-US" sz="1600" kern="1200" dirty="0">
                          <a:solidFill>
                            <a:schemeClr val="dk1"/>
                          </a:solidFill>
                          <a:effectLst/>
                          <a:latin typeface="Arial" panose="020B0604020202020204" pitchFamily="34" charset="0"/>
                          <a:ea typeface="+mn-ea"/>
                          <a:cs typeface="Arial" panose="020B0604020202020204" pitchFamily="34" charset="0"/>
                        </a:rPr>
                        <a:t> 22000 was considered as </a:t>
                      </a:r>
                      <a:r>
                        <a:rPr lang="en-US" sz="1600" kern="1200" dirty="0" err="1">
                          <a:solidFill>
                            <a:schemeClr val="dk1"/>
                          </a:solidFill>
                          <a:effectLst/>
                          <a:latin typeface="Arial" panose="020B0604020202020204" pitchFamily="34" charset="0"/>
                          <a:ea typeface="+mn-ea"/>
                          <a:cs typeface="Arial" panose="020B0604020202020204" pitchFamily="34" charset="0"/>
                        </a:rPr>
                        <a:t>coa</a:t>
                      </a:r>
                      <a:r>
                        <a:rPr lang="en-US" sz="1600" kern="1200" dirty="0">
                          <a:solidFill>
                            <a:schemeClr val="dk1"/>
                          </a:solidFill>
                          <a:effectLst/>
                          <a:latin typeface="Arial" panose="020B0604020202020204" pitchFamily="34" charset="0"/>
                          <a:ea typeface="+mn-ea"/>
                          <a:cs typeface="Arial" panose="020B0604020202020204" pitchFamily="34" charset="0"/>
                        </a:rPr>
                        <a:t> for Co B, CG would be 8000 (30-22), thus </a:t>
                      </a:r>
                      <a:r>
                        <a:rPr lang="en-US" sz="1600" kern="1200" dirty="0" err="1">
                          <a:solidFill>
                            <a:schemeClr val="dk1"/>
                          </a:solidFill>
                          <a:effectLst/>
                          <a:latin typeface="Arial" panose="020B0604020202020204" pitchFamily="34" charset="0"/>
                          <a:ea typeface="+mn-ea"/>
                          <a:cs typeface="Arial" panose="020B0604020202020204" pitchFamily="34" charset="0"/>
                        </a:rPr>
                        <a:t>Rs</a:t>
                      </a:r>
                      <a:r>
                        <a:rPr lang="en-US" sz="1600" kern="1200" dirty="0">
                          <a:solidFill>
                            <a:schemeClr val="dk1"/>
                          </a:solidFill>
                          <a:effectLst/>
                          <a:latin typeface="Arial" panose="020B0604020202020204" pitchFamily="34" charset="0"/>
                          <a:ea typeface="+mn-ea"/>
                          <a:cs typeface="Arial" panose="020B0604020202020204" pitchFamily="34" charset="0"/>
                        </a:rPr>
                        <a:t> 7000 (15-8) is double taxed </a:t>
                      </a:r>
                    </a:p>
                  </a:txBody>
                  <a:tcPr>
                    <a:solidFill>
                      <a:schemeClr val="accent6">
                        <a:lumMod val="40000"/>
                        <a:lumOff val="60000"/>
                      </a:schemeClr>
                    </a:solidFill>
                  </a:tcPr>
                </a:tc>
                <a:tc hMerge="1">
                  <a:txBody>
                    <a:bodyPr/>
                    <a:lstStyle/>
                    <a:p>
                      <a:pPr marL="0" marR="0" algn="ctr">
                        <a:lnSpc>
                          <a:spcPct val="107000"/>
                        </a:lnSpc>
                        <a:spcBef>
                          <a:spcPts val="0"/>
                        </a:spcBef>
                        <a:spcAft>
                          <a:spcPts val="0"/>
                        </a:spcAft>
                      </a:pPr>
                      <a:endParaRPr lang="en-US" sz="1600" kern="1200" dirty="0">
                        <a:solidFill>
                          <a:schemeClr val="dk1"/>
                        </a:solidFill>
                        <a:effectLst/>
                        <a:latin typeface="Arial" panose="020B0604020202020204" pitchFamily="34" charset="0"/>
                        <a:ea typeface="+mn-ea"/>
                        <a:cs typeface="Arial" panose="020B0604020202020204" pitchFamily="34" charset="0"/>
                      </a:endParaRPr>
                    </a:p>
                  </a:txBody>
                  <a:tcPr>
                    <a:solidFill>
                      <a:schemeClr val="accent6">
                        <a:lumMod val="40000"/>
                        <a:lumOff val="60000"/>
                      </a:schemeClr>
                    </a:solidFill>
                  </a:tcPr>
                </a:tc>
                <a:extLst>
                  <a:ext uri="{0D108BD9-81ED-4DB2-BD59-A6C34878D82A}">
                    <a16:rowId xmlns:a16="http://schemas.microsoft.com/office/drawing/2014/main" val="3437030968"/>
                  </a:ext>
                </a:extLst>
              </a:tr>
            </a:tbl>
          </a:graphicData>
        </a:graphic>
      </p:graphicFrame>
      <p:sp>
        <p:nvSpPr>
          <p:cNvPr id="7" name="Slide Number Placeholder 6">
            <a:extLst>
              <a:ext uri="{FF2B5EF4-FFF2-40B4-BE49-F238E27FC236}">
                <a16:creationId xmlns:a16="http://schemas.microsoft.com/office/drawing/2014/main" id="{963B70BE-85C5-4EEA-8BE5-478CD47BFE30}"/>
              </a:ext>
            </a:extLst>
          </p:cNvPr>
          <p:cNvSpPr>
            <a:spLocks noGrp="1"/>
          </p:cNvSpPr>
          <p:nvPr>
            <p:ph type="sldNum" sz="quarter" idx="12"/>
          </p:nvPr>
        </p:nvSpPr>
        <p:spPr/>
        <p:txBody>
          <a:bodyPr/>
          <a:lstStyle/>
          <a:p>
            <a:fld id="{184551E8-1125-4767-8734-F5EA1C8CF950}" type="slidenum">
              <a:rPr lang="en-IN" smtClean="0"/>
              <a:pPr/>
              <a:t>46</a:t>
            </a:fld>
            <a:endParaRPr lang="en-IN"/>
          </a:p>
        </p:txBody>
      </p:sp>
    </p:spTree>
    <p:extLst>
      <p:ext uri="{BB962C8B-B14F-4D97-AF65-F5344CB8AC3E}">
        <p14:creationId xmlns:p14="http://schemas.microsoft.com/office/powerpoint/2010/main" val="7125893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IN" dirty="0"/>
              <a:t>Case studies</a:t>
            </a:r>
            <a:endParaRPr lang="en-US" dirty="0"/>
          </a:p>
        </p:txBody>
      </p:sp>
      <p:sp>
        <p:nvSpPr>
          <p:cNvPr id="8" name="Freeform 272"/>
          <p:cNvSpPr>
            <a:spLocks noEditPoints="1"/>
          </p:cNvSpPr>
          <p:nvPr/>
        </p:nvSpPr>
        <p:spPr bwMode="auto">
          <a:xfrm>
            <a:off x="2079695" y="2945575"/>
            <a:ext cx="679168" cy="611441"/>
          </a:xfrm>
          <a:custGeom>
            <a:avLst/>
            <a:gdLst>
              <a:gd name="T0" fmla="*/ 454 w 482"/>
              <a:gd name="T1" fmla="*/ 366 h 414"/>
              <a:gd name="T2" fmla="*/ 460 w 482"/>
              <a:gd name="T3" fmla="*/ 248 h 414"/>
              <a:gd name="T4" fmla="*/ 332 w 482"/>
              <a:gd name="T5" fmla="*/ 224 h 414"/>
              <a:gd name="T6" fmla="*/ 338 w 482"/>
              <a:gd name="T7" fmla="*/ 160 h 414"/>
              <a:gd name="T8" fmla="*/ 324 w 482"/>
              <a:gd name="T9" fmla="*/ 146 h 414"/>
              <a:gd name="T10" fmla="*/ 304 w 482"/>
              <a:gd name="T11" fmla="*/ 108 h 414"/>
              <a:gd name="T12" fmla="*/ 268 w 482"/>
              <a:gd name="T13" fmla="*/ 84 h 414"/>
              <a:gd name="T14" fmla="*/ 254 w 482"/>
              <a:gd name="T15" fmla="*/ 80 h 414"/>
              <a:gd name="T16" fmla="*/ 246 w 482"/>
              <a:gd name="T17" fmla="*/ 66 h 414"/>
              <a:gd name="T18" fmla="*/ 240 w 482"/>
              <a:gd name="T19" fmla="*/ 0 h 414"/>
              <a:gd name="T20" fmla="*/ 228 w 482"/>
              <a:gd name="T21" fmla="*/ 72 h 414"/>
              <a:gd name="T22" fmla="*/ 226 w 482"/>
              <a:gd name="T23" fmla="*/ 80 h 414"/>
              <a:gd name="T24" fmla="*/ 200 w 482"/>
              <a:gd name="T25" fmla="*/ 90 h 414"/>
              <a:gd name="T26" fmla="*/ 170 w 482"/>
              <a:gd name="T27" fmla="*/ 116 h 414"/>
              <a:gd name="T28" fmla="*/ 154 w 482"/>
              <a:gd name="T29" fmla="*/ 152 h 414"/>
              <a:gd name="T30" fmla="*/ 216 w 482"/>
              <a:gd name="T31" fmla="*/ 154 h 414"/>
              <a:gd name="T32" fmla="*/ 216 w 482"/>
              <a:gd name="T33" fmla="*/ 160 h 414"/>
              <a:gd name="T34" fmla="*/ 144 w 482"/>
              <a:gd name="T35" fmla="*/ 180 h 414"/>
              <a:gd name="T36" fmla="*/ 28 w 482"/>
              <a:gd name="T37" fmla="*/ 246 h 414"/>
              <a:gd name="T38" fmla="*/ 28 w 482"/>
              <a:gd name="T39" fmla="*/ 266 h 414"/>
              <a:gd name="T40" fmla="*/ 12 w 482"/>
              <a:gd name="T41" fmla="*/ 388 h 414"/>
              <a:gd name="T42" fmla="*/ 482 w 482"/>
              <a:gd name="T43" fmla="*/ 414 h 414"/>
              <a:gd name="T44" fmla="*/ 274 w 482"/>
              <a:gd name="T45" fmla="*/ 184 h 414"/>
              <a:gd name="T46" fmla="*/ 274 w 482"/>
              <a:gd name="T47" fmla="*/ 216 h 414"/>
              <a:gd name="T48" fmla="*/ 254 w 482"/>
              <a:gd name="T49" fmla="*/ 184 h 414"/>
              <a:gd name="T50" fmla="*/ 230 w 482"/>
              <a:gd name="T51" fmla="*/ 184 h 414"/>
              <a:gd name="T52" fmla="*/ 206 w 482"/>
              <a:gd name="T53" fmla="*/ 216 h 414"/>
              <a:gd name="T54" fmla="*/ 82 w 482"/>
              <a:gd name="T55" fmla="*/ 372 h 414"/>
              <a:gd name="T56" fmla="*/ 82 w 482"/>
              <a:gd name="T57" fmla="*/ 340 h 414"/>
              <a:gd name="T58" fmla="*/ 60 w 482"/>
              <a:gd name="T59" fmla="*/ 312 h 414"/>
              <a:gd name="T60" fmla="*/ 82 w 482"/>
              <a:gd name="T61" fmla="*/ 312 h 414"/>
              <a:gd name="T62" fmla="*/ 104 w 482"/>
              <a:gd name="T63" fmla="*/ 340 h 414"/>
              <a:gd name="T64" fmla="*/ 126 w 482"/>
              <a:gd name="T65" fmla="*/ 312 h 414"/>
              <a:gd name="T66" fmla="*/ 126 w 482"/>
              <a:gd name="T67" fmla="*/ 280 h 414"/>
              <a:gd name="T68" fmla="*/ 316 w 482"/>
              <a:gd name="T69" fmla="*/ 292 h 414"/>
              <a:gd name="T70" fmla="*/ 294 w 482"/>
              <a:gd name="T71" fmla="*/ 292 h 414"/>
              <a:gd name="T72" fmla="*/ 252 w 482"/>
              <a:gd name="T73" fmla="*/ 388 h 414"/>
              <a:gd name="T74" fmla="*/ 230 w 482"/>
              <a:gd name="T75" fmla="*/ 388 h 414"/>
              <a:gd name="T76" fmla="*/ 186 w 482"/>
              <a:gd name="T77" fmla="*/ 292 h 414"/>
              <a:gd name="T78" fmla="*/ 166 w 482"/>
              <a:gd name="T79" fmla="*/ 292 h 414"/>
              <a:gd name="T80" fmla="*/ 240 w 482"/>
              <a:gd name="T81" fmla="*/ 244 h 414"/>
              <a:gd name="T82" fmla="*/ 376 w 482"/>
              <a:gd name="T83" fmla="*/ 372 h 414"/>
              <a:gd name="T84" fmla="*/ 376 w 482"/>
              <a:gd name="T85" fmla="*/ 340 h 414"/>
              <a:gd name="T86" fmla="*/ 354 w 482"/>
              <a:gd name="T87" fmla="*/ 312 h 414"/>
              <a:gd name="T88" fmla="*/ 376 w 482"/>
              <a:gd name="T89" fmla="*/ 312 h 414"/>
              <a:gd name="T90" fmla="*/ 398 w 482"/>
              <a:gd name="T91" fmla="*/ 340 h 414"/>
              <a:gd name="T92" fmla="*/ 422 w 482"/>
              <a:gd name="T93" fmla="*/ 312 h 414"/>
              <a:gd name="T94" fmla="*/ 422 w 482"/>
              <a:gd name="T95" fmla="*/ 280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82" h="414">
                <a:moveTo>
                  <a:pt x="468" y="388"/>
                </a:moveTo>
                <a:lnTo>
                  <a:pt x="468" y="366"/>
                </a:lnTo>
                <a:lnTo>
                  <a:pt x="454" y="366"/>
                </a:lnTo>
                <a:lnTo>
                  <a:pt x="454" y="266"/>
                </a:lnTo>
                <a:lnTo>
                  <a:pt x="460" y="266"/>
                </a:lnTo>
                <a:lnTo>
                  <a:pt x="460" y="248"/>
                </a:lnTo>
                <a:lnTo>
                  <a:pt x="454" y="248"/>
                </a:lnTo>
                <a:lnTo>
                  <a:pt x="454" y="246"/>
                </a:lnTo>
                <a:lnTo>
                  <a:pt x="332" y="224"/>
                </a:lnTo>
                <a:lnTo>
                  <a:pt x="332" y="180"/>
                </a:lnTo>
                <a:lnTo>
                  <a:pt x="338" y="180"/>
                </a:lnTo>
                <a:lnTo>
                  <a:pt x="338" y="160"/>
                </a:lnTo>
                <a:lnTo>
                  <a:pt x="328" y="160"/>
                </a:lnTo>
                <a:lnTo>
                  <a:pt x="328" y="160"/>
                </a:lnTo>
                <a:lnTo>
                  <a:pt x="324" y="146"/>
                </a:lnTo>
                <a:lnTo>
                  <a:pt x="320" y="132"/>
                </a:lnTo>
                <a:lnTo>
                  <a:pt x="314" y="120"/>
                </a:lnTo>
                <a:lnTo>
                  <a:pt x="304" y="108"/>
                </a:lnTo>
                <a:lnTo>
                  <a:pt x="294" y="98"/>
                </a:lnTo>
                <a:lnTo>
                  <a:pt x="282" y="90"/>
                </a:lnTo>
                <a:lnTo>
                  <a:pt x="268" y="84"/>
                </a:lnTo>
                <a:lnTo>
                  <a:pt x="254" y="80"/>
                </a:lnTo>
                <a:lnTo>
                  <a:pt x="254" y="80"/>
                </a:lnTo>
                <a:lnTo>
                  <a:pt x="254" y="80"/>
                </a:lnTo>
                <a:lnTo>
                  <a:pt x="254" y="80"/>
                </a:lnTo>
                <a:lnTo>
                  <a:pt x="252" y="72"/>
                </a:lnTo>
                <a:lnTo>
                  <a:pt x="246" y="66"/>
                </a:lnTo>
                <a:lnTo>
                  <a:pt x="246" y="66"/>
                </a:lnTo>
                <a:lnTo>
                  <a:pt x="240" y="0"/>
                </a:lnTo>
                <a:lnTo>
                  <a:pt x="240" y="0"/>
                </a:lnTo>
                <a:lnTo>
                  <a:pt x="234" y="66"/>
                </a:lnTo>
                <a:lnTo>
                  <a:pt x="234" y="66"/>
                </a:lnTo>
                <a:lnTo>
                  <a:pt x="228" y="72"/>
                </a:lnTo>
                <a:lnTo>
                  <a:pt x="226" y="80"/>
                </a:lnTo>
                <a:lnTo>
                  <a:pt x="226" y="80"/>
                </a:lnTo>
                <a:lnTo>
                  <a:pt x="226" y="80"/>
                </a:lnTo>
                <a:lnTo>
                  <a:pt x="226" y="80"/>
                </a:lnTo>
                <a:lnTo>
                  <a:pt x="212" y="84"/>
                </a:lnTo>
                <a:lnTo>
                  <a:pt x="200" y="90"/>
                </a:lnTo>
                <a:lnTo>
                  <a:pt x="190" y="96"/>
                </a:lnTo>
                <a:lnTo>
                  <a:pt x="178" y="106"/>
                </a:lnTo>
                <a:lnTo>
                  <a:pt x="170" y="116"/>
                </a:lnTo>
                <a:lnTo>
                  <a:pt x="164" y="126"/>
                </a:lnTo>
                <a:lnTo>
                  <a:pt x="158" y="138"/>
                </a:lnTo>
                <a:lnTo>
                  <a:pt x="154" y="152"/>
                </a:lnTo>
                <a:lnTo>
                  <a:pt x="212" y="152"/>
                </a:lnTo>
                <a:lnTo>
                  <a:pt x="212" y="152"/>
                </a:lnTo>
                <a:lnTo>
                  <a:pt x="216" y="154"/>
                </a:lnTo>
                <a:lnTo>
                  <a:pt x="216" y="156"/>
                </a:lnTo>
                <a:lnTo>
                  <a:pt x="216" y="156"/>
                </a:lnTo>
                <a:lnTo>
                  <a:pt x="216" y="160"/>
                </a:lnTo>
                <a:lnTo>
                  <a:pt x="212" y="160"/>
                </a:lnTo>
                <a:lnTo>
                  <a:pt x="144" y="160"/>
                </a:lnTo>
                <a:lnTo>
                  <a:pt x="144" y="180"/>
                </a:lnTo>
                <a:lnTo>
                  <a:pt x="150" y="180"/>
                </a:lnTo>
                <a:lnTo>
                  <a:pt x="150" y="224"/>
                </a:lnTo>
                <a:lnTo>
                  <a:pt x="28" y="246"/>
                </a:lnTo>
                <a:lnTo>
                  <a:pt x="22" y="246"/>
                </a:lnTo>
                <a:lnTo>
                  <a:pt x="22" y="266"/>
                </a:lnTo>
                <a:lnTo>
                  <a:pt x="28" y="266"/>
                </a:lnTo>
                <a:lnTo>
                  <a:pt x="28" y="366"/>
                </a:lnTo>
                <a:lnTo>
                  <a:pt x="12" y="366"/>
                </a:lnTo>
                <a:lnTo>
                  <a:pt x="12" y="388"/>
                </a:lnTo>
                <a:lnTo>
                  <a:pt x="0" y="388"/>
                </a:lnTo>
                <a:lnTo>
                  <a:pt x="0" y="414"/>
                </a:lnTo>
                <a:lnTo>
                  <a:pt x="482" y="414"/>
                </a:lnTo>
                <a:lnTo>
                  <a:pt x="482" y="388"/>
                </a:lnTo>
                <a:lnTo>
                  <a:pt x="468" y="388"/>
                </a:lnTo>
                <a:close/>
                <a:moveTo>
                  <a:pt x="274" y="184"/>
                </a:moveTo>
                <a:lnTo>
                  <a:pt x="296" y="184"/>
                </a:lnTo>
                <a:lnTo>
                  <a:pt x="296" y="216"/>
                </a:lnTo>
                <a:lnTo>
                  <a:pt x="274" y="216"/>
                </a:lnTo>
                <a:lnTo>
                  <a:pt x="274" y="184"/>
                </a:lnTo>
                <a:close/>
                <a:moveTo>
                  <a:pt x="230" y="184"/>
                </a:moveTo>
                <a:lnTo>
                  <a:pt x="254" y="184"/>
                </a:lnTo>
                <a:lnTo>
                  <a:pt x="254" y="216"/>
                </a:lnTo>
                <a:lnTo>
                  <a:pt x="230" y="216"/>
                </a:lnTo>
                <a:lnTo>
                  <a:pt x="230" y="184"/>
                </a:lnTo>
                <a:close/>
                <a:moveTo>
                  <a:pt x="184" y="184"/>
                </a:moveTo>
                <a:lnTo>
                  <a:pt x="206" y="184"/>
                </a:lnTo>
                <a:lnTo>
                  <a:pt x="206" y="216"/>
                </a:lnTo>
                <a:lnTo>
                  <a:pt x="184" y="216"/>
                </a:lnTo>
                <a:lnTo>
                  <a:pt x="184" y="184"/>
                </a:lnTo>
                <a:close/>
                <a:moveTo>
                  <a:pt x="82" y="372"/>
                </a:moveTo>
                <a:lnTo>
                  <a:pt x="60" y="372"/>
                </a:lnTo>
                <a:lnTo>
                  <a:pt x="60" y="340"/>
                </a:lnTo>
                <a:lnTo>
                  <a:pt x="82" y="340"/>
                </a:lnTo>
                <a:lnTo>
                  <a:pt x="82" y="372"/>
                </a:lnTo>
                <a:close/>
                <a:moveTo>
                  <a:pt x="82" y="312"/>
                </a:moveTo>
                <a:lnTo>
                  <a:pt x="60" y="312"/>
                </a:lnTo>
                <a:lnTo>
                  <a:pt x="60" y="280"/>
                </a:lnTo>
                <a:lnTo>
                  <a:pt x="82" y="280"/>
                </a:lnTo>
                <a:lnTo>
                  <a:pt x="82" y="312"/>
                </a:lnTo>
                <a:close/>
                <a:moveTo>
                  <a:pt x="126" y="372"/>
                </a:moveTo>
                <a:lnTo>
                  <a:pt x="104" y="372"/>
                </a:lnTo>
                <a:lnTo>
                  <a:pt x="104" y="340"/>
                </a:lnTo>
                <a:lnTo>
                  <a:pt x="126" y="340"/>
                </a:lnTo>
                <a:lnTo>
                  <a:pt x="126" y="372"/>
                </a:lnTo>
                <a:close/>
                <a:moveTo>
                  <a:pt x="126" y="312"/>
                </a:moveTo>
                <a:lnTo>
                  <a:pt x="104" y="312"/>
                </a:lnTo>
                <a:lnTo>
                  <a:pt x="104" y="280"/>
                </a:lnTo>
                <a:lnTo>
                  <a:pt x="126" y="280"/>
                </a:lnTo>
                <a:lnTo>
                  <a:pt x="126" y="312"/>
                </a:lnTo>
                <a:close/>
                <a:moveTo>
                  <a:pt x="332" y="292"/>
                </a:moveTo>
                <a:lnTo>
                  <a:pt x="316" y="292"/>
                </a:lnTo>
                <a:lnTo>
                  <a:pt x="316" y="388"/>
                </a:lnTo>
                <a:lnTo>
                  <a:pt x="294" y="388"/>
                </a:lnTo>
                <a:lnTo>
                  <a:pt x="294" y="292"/>
                </a:lnTo>
                <a:lnTo>
                  <a:pt x="272" y="292"/>
                </a:lnTo>
                <a:lnTo>
                  <a:pt x="272" y="388"/>
                </a:lnTo>
                <a:lnTo>
                  <a:pt x="252" y="388"/>
                </a:lnTo>
                <a:lnTo>
                  <a:pt x="252" y="292"/>
                </a:lnTo>
                <a:lnTo>
                  <a:pt x="230" y="292"/>
                </a:lnTo>
                <a:lnTo>
                  <a:pt x="230" y="388"/>
                </a:lnTo>
                <a:lnTo>
                  <a:pt x="208" y="388"/>
                </a:lnTo>
                <a:lnTo>
                  <a:pt x="208" y="292"/>
                </a:lnTo>
                <a:lnTo>
                  <a:pt x="186" y="292"/>
                </a:lnTo>
                <a:lnTo>
                  <a:pt x="186" y="388"/>
                </a:lnTo>
                <a:lnTo>
                  <a:pt x="166" y="388"/>
                </a:lnTo>
                <a:lnTo>
                  <a:pt x="166" y="292"/>
                </a:lnTo>
                <a:lnTo>
                  <a:pt x="150" y="292"/>
                </a:lnTo>
                <a:lnTo>
                  <a:pt x="150" y="274"/>
                </a:lnTo>
                <a:lnTo>
                  <a:pt x="240" y="244"/>
                </a:lnTo>
                <a:lnTo>
                  <a:pt x="332" y="274"/>
                </a:lnTo>
                <a:lnTo>
                  <a:pt x="332" y="292"/>
                </a:lnTo>
                <a:close/>
                <a:moveTo>
                  <a:pt x="376" y="372"/>
                </a:moveTo>
                <a:lnTo>
                  <a:pt x="354" y="372"/>
                </a:lnTo>
                <a:lnTo>
                  <a:pt x="354" y="340"/>
                </a:lnTo>
                <a:lnTo>
                  <a:pt x="376" y="340"/>
                </a:lnTo>
                <a:lnTo>
                  <a:pt x="376" y="372"/>
                </a:lnTo>
                <a:close/>
                <a:moveTo>
                  <a:pt x="376" y="312"/>
                </a:moveTo>
                <a:lnTo>
                  <a:pt x="354" y="312"/>
                </a:lnTo>
                <a:lnTo>
                  <a:pt x="354" y="280"/>
                </a:lnTo>
                <a:lnTo>
                  <a:pt x="376" y="280"/>
                </a:lnTo>
                <a:lnTo>
                  <a:pt x="376" y="312"/>
                </a:lnTo>
                <a:close/>
                <a:moveTo>
                  <a:pt x="422" y="372"/>
                </a:moveTo>
                <a:lnTo>
                  <a:pt x="398" y="372"/>
                </a:lnTo>
                <a:lnTo>
                  <a:pt x="398" y="340"/>
                </a:lnTo>
                <a:lnTo>
                  <a:pt x="422" y="340"/>
                </a:lnTo>
                <a:lnTo>
                  <a:pt x="422" y="372"/>
                </a:lnTo>
                <a:close/>
                <a:moveTo>
                  <a:pt x="422" y="312"/>
                </a:moveTo>
                <a:lnTo>
                  <a:pt x="398" y="312"/>
                </a:lnTo>
                <a:lnTo>
                  <a:pt x="398" y="280"/>
                </a:lnTo>
                <a:lnTo>
                  <a:pt x="422" y="280"/>
                </a:lnTo>
                <a:lnTo>
                  <a:pt x="422" y="312"/>
                </a:lnTo>
                <a:close/>
              </a:path>
            </a:pathLst>
          </a:custGeom>
          <a:solidFill>
            <a:srgbClr val="FFFFFF"/>
          </a:solidFill>
          <a:ln>
            <a:noFill/>
          </a:ln>
          <a:extLst/>
        </p:spPr>
        <p:txBody>
          <a:bodyPr vert="horz" wrap="square" lIns="89885" tIns="44943" rIns="89885" bIns="44943" numCol="1" anchor="t" anchorCtr="0" compatLnSpc="1">
            <a:prstTxWarp prst="textNoShape">
              <a:avLst/>
            </a:prstTxWarp>
          </a:bodyPr>
          <a:lstStyle/>
          <a:p>
            <a:pPr defTabSz="898905">
              <a:defRPr/>
            </a:pPr>
            <a:endParaRPr lang="en-GB" sz="1853" kern="0" dirty="0">
              <a:solidFill>
                <a:srgbClr val="000000"/>
              </a:solidFill>
              <a:latin typeface="Arial" charset="0"/>
              <a:cs typeface="Arial" charset="0"/>
            </a:endParaRPr>
          </a:p>
        </p:txBody>
      </p:sp>
    </p:spTree>
    <p:extLst>
      <p:ext uri="{BB962C8B-B14F-4D97-AF65-F5344CB8AC3E}">
        <p14:creationId xmlns:p14="http://schemas.microsoft.com/office/powerpoint/2010/main" val="158576070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634082"/>
          </a:xfrm>
        </p:spPr>
        <p:txBody>
          <a:bodyPr>
            <a:noAutofit/>
          </a:bodyPr>
          <a:lstStyle/>
          <a:p>
            <a:pPr algn="l"/>
            <a:r>
              <a:rPr lang="en-IN" sz="3200" b="1" dirty="0">
                <a:latin typeface="Arial" panose="020B0604020202020204" pitchFamily="34" charset="0"/>
                <a:cs typeface="Arial" panose="020B0604020202020204" pitchFamily="34" charset="0"/>
              </a:rPr>
              <a:t>Case Study 1 – Slump Sale  </a:t>
            </a:r>
          </a:p>
        </p:txBody>
      </p:sp>
      <p:sp>
        <p:nvSpPr>
          <p:cNvPr id="3" name="Content Placeholder 2"/>
          <p:cNvSpPr>
            <a:spLocks noGrp="1"/>
          </p:cNvSpPr>
          <p:nvPr>
            <p:ph idx="1"/>
          </p:nvPr>
        </p:nvSpPr>
        <p:spPr>
          <a:xfrm>
            <a:off x="457200" y="1241971"/>
            <a:ext cx="8229600" cy="4781128"/>
          </a:xfrm>
        </p:spPr>
        <p:txBody>
          <a:bodyPr>
            <a:noAutofit/>
          </a:bodyPr>
          <a:lstStyle/>
          <a:p>
            <a:pPr marL="457200" indent="-457200"/>
            <a:r>
              <a:rPr lang="en-IN" sz="2000" dirty="0">
                <a:latin typeface="Arial" panose="020B0604020202020204" pitchFamily="34" charset="0"/>
                <a:cs typeface="Arial" panose="020B0604020202020204" pitchFamily="34" charset="0"/>
              </a:rPr>
              <a:t>A Ltd. transfers one of its business to B Ltd. in a slump sale transaction</a:t>
            </a:r>
          </a:p>
          <a:p>
            <a:pPr marL="0" indent="0">
              <a:buNone/>
            </a:pPr>
            <a:endParaRPr lang="en-IN" sz="2000" dirty="0">
              <a:latin typeface="Arial" panose="020B0604020202020204" pitchFamily="34" charset="0"/>
              <a:cs typeface="Arial" panose="020B0604020202020204" pitchFamily="34" charset="0"/>
            </a:endParaRPr>
          </a:p>
          <a:p>
            <a:pPr marL="457200" indent="-457200"/>
            <a:r>
              <a:rPr lang="en-IN" sz="2000" dirty="0">
                <a:latin typeface="Arial" panose="020B0604020202020204" pitchFamily="34" charset="0"/>
                <a:cs typeface="Arial" panose="020B0604020202020204" pitchFamily="34" charset="0"/>
              </a:rPr>
              <a:t>Transfer of business includes various assets immovable property, shares, jewellery, cash, etc.</a:t>
            </a:r>
          </a:p>
          <a:p>
            <a:pPr marL="0" indent="0">
              <a:buNone/>
            </a:pPr>
            <a:endParaRPr lang="en-IN" sz="2000" dirty="0">
              <a:latin typeface="Arial" panose="020B0604020202020204" pitchFamily="34" charset="0"/>
              <a:cs typeface="Arial" panose="020B0604020202020204" pitchFamily="34" charset="0"/>
            </a:endParaRPr>
          </a:p>
          <a:p>
            <a:pPr marL="457200" indent="-457200" algn="just"/>
            <a:r>
              <a:rPr lang="en-IN" sz="2000" u="sng" dirty="0">
                <a:latin typeface="Arial" panose="020B0604020202020204" pitchFamily="34" charset="0"/>
                <a:cs typeface="Arial" panose="020B0604020202020204" pitchFamily="34" charset="0"/>
              </a:rPr>
              <a:t>Issue 1</a:t>
            </a:r>
            <a:r>
              <a:rPr lang="en-IN" sz="2000" dirty="0">
                <a:latin typeface="Arial" panose="020B0604020202020204" pitchFamily="34" charset="0"/>
                <a:cs typeface="Arial" panose="020B0604020202020204" pitchFamily="34" charset="0"/>
              </a:rPr>
              <a:t>: FMV of the manufacturing undertaking comes to INR 150 crores. Section 56(2)(x) applicable on the  difference of INR 50 crores ?(150-100) to co B</a:t>
            </a:r>
          </a:p>
          <a:p>
            <a:pPr marL="0" indent="0" algn="just">
              <a:buNone/>
            </a:pPr>
            <a:endParaRPr lang="en-IN" sz="2000" dirty="0">
              <a:latin typeface="Arial" panose="020B0604020202020204" pitchFamily="34" charset="0"/>
              <a:cs typeface="Arial" panose="020B0604020202020204" pitchFamily="34" charset="0"/>
            </a:endParaRPr>
          </a:p>
          <a:p>
            <a:pPr marL="457200" indent="-457200" algn="just"/>
            <a:r>
              <a:rPr lang="en-IN" sz="2000" u="sng" dirty="0">
                <a:latin typeface="Arial" panose="020B0604020202020204" pitchFamily="34" charset="0"/>
                <a:cs typeface="Arial" panose="020B0604020202020204" pitchFamily="34" charset="0"/>
              </a:rPr>
              <a:t>Issue 2 </a:t>
            </a:r>
            <a:r>
              <a:rPr lang="en-IN" sz="2000" dirty="0">
                <a:latin typeface="Arial" panose="020B0604020202020204" pitchFamily="34" charset="0"/>
                <a:cs typeface="Arial" panose="020B0604020202020204" pitchFamily="34" charset="0"/>
              </a:rPr>
              <a:t>: if the value allocated by the Company B to building is INR 10 crores but the fair market value of building as per Section 56(2)(x) is INR 12 crores, can 56(2)(x) apply on receipt of building?</a:t>
            </a:r>
          </a:p>
        </p:txBody>
      </p:sp>
      <p:sp>
        <p:nvSpPr>
          <p:cNvPr id="7" name="Slide Number Placeholder 6">
            <a:extLst>
              <a:ext uri="{FF2B5EF4-FFF2-40B4-BE49-F238E27FC236}">
                <a16:creationId xmlns:a16="http://schemas.microsoft.com/office/drawing/2014/main" id="{53772CD0-76D1-4516-B88E-039F4C7BD3F3}"/>
              </a:ext>
            </a:extLst>
          </p:cNvPr>
          <p:cNvSpPr>
            <a:spLocks noGrp="1"/>
          </p:cNvSpPr>
          <p:nvPr>
            <p:ph type="sldNum" sz="quarter" idx="12"/>
          </p:nvPr>
        </p:nvSpPr>
        <p:spPr/>
        <p:txBody>
          <a:bodyPr/>
          <a:lstStyle/>
          <a:p>
            <a:fld id="{184551E8-1125-4767-8734-F5EA1C8CF950}" type="slidenum">
              <a:rPr lang="en-IN" smtClean="0"/>
              <a:pPr/>
              <a:t>48</a:t>
            </a:fld>
            <a:endParaRPr lang="en-IN"/>
          </a:p>
        </p:txBody>
      </p:sp>
    </p:spTree>
    <p:extLst>
      <p:ext uri="{BB962C8B-B14F-4D97-AF65-F5344CB8AC3E}">
        <p14:creationId xmlns:p14="http://schemas.microsoft.com/office/powerpoint/2010/main" val="14435684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5280" cy="1138138"/>
          </a:xfrm>
        </p:spPr>
        <p:txBody>
          <a:bodyPr>
            <a:noAutofit/>
          </a:bodyPr>
          <a:lstStyle/>
          <a:p>
            <a:pPr algn="l"/>
            <a:r>
              <a:rPr lang="en-IN" sz="3200" b="1" dirty="0">
                <a:latin typeface="Arial" panose="020B0604020202020204" pitchFamily="34" charset="0"/>
                <a:cs typeface="Arial" panose="020B0604020202020204" pitchFamily="34" charset="0"/>
              </a:rPr>
              <a:t>Case Study 2 – Conversion of partnership to co &amp; vice versa</a:t>
            </a:r>
          </a:p>
        </p:txBody>
      </p:sp>
      <p:sp>
        <p:nvSpPr>
          <p:cNvPr id="3" name="Content Placeholder 2"/>
          <p:cNvSpPr>
            <a:spLocks noGrp="1"/>
          </p:cNvSpPr>
          <p:nvPr>
            <p:ph idx="1"/>
          </p:nvPr>
        </p:nvSpPr>
        <p:spPr>
          <a:xfrm>
            <a:off x="457200" y="1600200"/>
            <a:ext cx="8229600" cy="4781128"/>
          </a:xfrm>
        </p:spPr>
        <p:txBody>
          <a:bodyPr>
            <a:noAutofit/>
          </a:bodyPr>
          <a:lstStyle/>
          <a:p>
            <a:pPr marL="457200" indent="-457200"/>
            <a:r>
              <a:rPr lang="en-US" sz="2000" dirty="0">
                <a:latin typeface="Arial" panose="020B0604020202020204" pitchFamily="34" charset="0"/>
                <a:cs typeface="Arial" panose="020B0604020202020204" pitchFamily="34" charset="0"/>
              </a:rPr>
              <a:t>AB Associates, a partnership firm, converts into a private limited company, AB Pvt. Ltd.</a:t>
            </a:r>
          </a:p>
          <a:p>
            <a:pPr marL="457200" indent="-457200"/>
            <a:r>
              <a:rPr lang="en-US" sz="2000" dirty="0">
                <a:latin typeface="Arial" panose="020B0604020202020204" pitchFamily="34" charset="0"/>
                <a:cs typeface="Arial" panose="020B0604020202020204" pitchFamily="34" charset="0"/>
              </a:rPr>
              <a:t>Suppose, AB Associates transfers assets @ </a:t>
            </a:r>
            <a:r>
              <a:rPr lang="en-US" sz="2000" dirty="0" err="1">
                <a:latin typeface="Arial" panose="020B0604020202020204" pitchFamily="34" charset="0"/>
                <a:cs typeface="Arial" panose="020B0604020202020204" pitchFamily="34" charset="0"/>
              </a:rPr>
              <a:t>Rs</a:t>
            </a:r>
            <a:r>
              <a:rPr lang="en-US" sz="2000" dirty="0">
                <a:latin typeface="Arial" panose="020B0604020202020204" pitchFamily="34" charset="0"/>
                <a:cs typeface="Arial" panose="020B0604020202020204" pitchFamily="34" charset="0"/>
              </a:rPr>
              <a:t> 2,000 (FMV </a:t>
            </a:r>
            <a:r>
              <a:rPr lang="en-US" sz="2000" dirty="0" err="1">
                <a:latin typeface="Arial" panose="020B0604020202020204" pitchFamily="34" charset="0"/>
                <a:cs typeface="Arial" panose="020B0604020202020204" pitchFamily="34" charset="0"/>
              </a:rPr>
              <a:t>Rs</a:t>
            </a:r>
            <a:r>
              <a:rPr lang="en-US" sz="2000" dirty="0">
                <a:latin typeface="Arial" panose="020B0604020202020204" pitchFamily="34" charset="0"/>
                <a:cs typeface="Arial" panose="020B0604020202020204" pitchFamily="34" charset="0"/>
              </a:rPr>
              <a:t> 6,000)</a:t>
            </a:r>
          </a:p>
          <a:p>
            <a:pPr marL="457200" indent="-457200"/>
            <a:r>
              <a:rPr lang="en-US" sz="2000" dirty="0">
                <a:latin typeface="Arial" panose="020B0604020202020204" pitchFamily="34" charset="0"/>
                <a:cs typeface="Arial" panose="020B0604020202020204" pitchFamily="34" charset="0"/>
              </a:rPr>
              <a:t>Section 56(2)(x) applicable ?</a:t>
            </a:r>
          </a:p>
        </p:txBody>
      </p:sp>
      <p:sp>
        <p:nvSpPr>
          <p:cNvPr id="7" name="Slide Number Placeholder 6">
            <a:extLst>
              <a:ext uri="{FF2B5EF4-FFF2-40B4-BE49-F238E27FC236}">
                <a16:creationId xmlns:a16="http://schemas.microsoft.com/office/drawing/2014/main" id="{A76BCD5D-40B3-4DB8-932F-10931A80A455}"/>
              </a:ext>
            </a:extLst>
          </p:cNvPr>
          <p:cNvSpPr>
            <a:spLocks noGrp="1"/>
          </p:cNvSpPr>
          <p:nvPr>
            <p:ph type="sldNum" sz="quarter" idx="12"/>
          </p:nvPr>
        </p:nvSpPr>
        <p:spPr/>
        <p:txBody>
          <a:bodyPr/>
          <a:lstStyle/>
          <a:p>
            <a:fld id="{184551E8-1125-4767-8734-F5EA1C8CF950}" type="slidenum">
              <a:rPr lang="en-IN" smtClean="0"/>
              <a:pPr/>
              <a:t>49</a:t>
            </a:fld>
            <a:endParaRPr lang="en-IN"/>
          </a:p>
        </p:txBody>
      </p:sp>
    </p:spTree>
    <p:extLst>
      <p:ext uri="{BB962C8B-B14F-4D97-AF65-F5344CB8AC3E}">
        <p14:creationId xmlns:p14="http://schemas.microsoft.com/office/powerpoint/2010/main" val="1536440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pPr algn="l"/>
            <a:r>
              <a:rPr lang="en-IN" sz="3200" b="1" dirty="0">
                <a:latin typeface="Arial" panose="020B0604020202020204" pitchFamily="34" charset="0"/>
                <a:cs typeface="Arial" panose="020B0604020202020204" pitchFamily="34" charset="0"/>
              </a:rPr>
              <a:t>Background (2/4)</a:t>
            </a:r>
          </a:p>
        </p:txBody>
      </p:sp>
      <p:graphicFrame>
        <p:nvGraphicFramePr>
          <p:cNvPr id="6" name="Table 5">
            <a:extLst>
              <a:ext uri="{FF2B5EF4-FFF2-40B4-BE49-F238E27FC236}">
                <a16:creationId xmlns:a16="http://schemas.microsoft.com/office/drawing/2014/main" id="{1061AFCA-D55E-4B2A-B500-13700522E033}"/>
              </a:ext>
            </a:extLst>
          </p:cNvPr>
          <p:cNvGraphicFramePr>
            <a:graphicFrameLocks noGrp="1"/>
          </p:cNvGraphicFramePr>
          <p:nvPr>
            <p:extLst>
              <p:ext uri="{D42A27DB-BD31-4B8C-83A1-F6EECF244321}">
                <p14:modId xmlns:p14="http://schemas.microsoft.com/office/powerpoint/2010/main" val="3557684848"/>
              </p:ext>
            </p:extLst>
          </p:nvPr>
        </p:nvGraphicFramePr>
        <p:xfrm>
          <a:off x="611560" y="1298675"/>
          <a:ext cx="7632848" cy="4023360"/>
        </p:xfrm>
        <a:graphic>
          <a:graphicData uri="http://schemas.openxmlformats.org/drawingml/2006/table">
            <a:tbl>
              <a:tblPr firstRow="1" bandRow="1">
                <a:tableStyleId>{5C22544A-7EE6-4342-B048-85BDC9FD1C3A}</a:tableStyleId>
              </a:tblPr>
              <a:tblGrid>
                <a:gridCol w="1512168">
                  <a:extLst>
                    <a:ext uri="{9D8B030D-6E8A-4147-A177-3AD203B41FA5}">
                      <a16:colId xmlns:a16="http://schemas.microsoft.com/office/drawing/2014/main" val="1236140773"/>
                    </a:ext>
                  </a:extLst>
                </a:gridCol>
                <a:gridCol w="1296144">
                  <a:extLst>
                    <a:ext uri="{9D8B030D-6E8A-4147-A177-3AD203B41FA5}">
                      <a16:colId xmlns:a16="http://schemas.microsoft.com/office/drawing/2014/main" val="1085529332"/>
                    </a:ext>
                  </a:extLst>
                </a:gridCol>
                <a:gridCol w="1728192">
                  <a:extLst>
                    <a:ext uri="{9D8B030D-6E8A-4147-A177-3AD203B41FA5}">
                      <a16:colId xmlns:a16="http://schemas.microsoft.com/office/drawing/2014/main" val="2133664677"/>
                    </a:ext>
                  </a:extLst>
                </a:gridCol>
                <a:gridCol w="1872208">
                  <a:extLst>
                    <a:ext uri="{9D8B030D-6E8A-4147-A177-3AD203B41FA5}">
                      <a16:colId xmlns:a16="http://schemas.microsoft.com/office/drawing/2014/main" val="2993923936"/>
                    </a:ext>
                  </a:extLst>
                </a:gridCol>
                <a:gridCol w="1224136">
                  <a:extLst>
                    <a:ext uri="{9D8B030D-6E8A-4147-A177-3AD203B41FA5}">
                      <a16:colId xmlns:a16="http://schemas.microsoft.com/office/drawing/2014/main" val="225393032"/>
                    </a:ext>
                  </a:extLst>
                </a:gridCol>
              </a:tblGrid>
              <a:tr h="370840">
                <a:tc>
                  <a:txBody>
                    <a:bodyPr/>
                    <a:lstStyle/>
                    <a:p>
                      <a:r>
                        <a:rPr lang="en-US" dirty="0"/>
                        <a:t>Section </a:t>
                      </a:r>
                    </a:p>
                  </a:txBody>
                  <a:tcPr/>
                </a:tc>
                <a:tc>
                  <a:txBody>
                    <a:bodyPr/>
                    <a:lstStyle/>
                    <a:p>
                      <a:r>
                        <a:rPr lang="en-US" dirty="0"/>
                        <a:t>Received From</a:t>
                      </a:r>
                    </a:p>
                  </a:txBody>
                  <a:tcPr/>
                </a:tc>
                <a:tc>
                  <a:txBody>
                    <a:bodyPr/>
                    <a:lstStyle/>
                    <a:p>
                      <a:r>
                        <a:rPr lang="en-US" dirty="0"/>
                        <a:t>Persons  covered</a:t>
                      </a:r>
                    </a:p>
                  </a:txBody>
                  <a:tcPr/>
                </a:tc>
                <a:tc>
                  <a:txBody>
                    <a:bodyPr/>
                    <a:lstStyle/>
                    <a:p>
                      <a:r>
                        <a:rPr lang="en-US" dirty="0"/>
                        <a:t>Amount</a:t>
                      </a:r>
                    </a:p>
                  </a:txBody>
                  <a:tcPr/>
                </a:tc>
                <a:tc>
                  <a:txBody>
                    <a:bodyPr/>
                    <a:lstStyle/>
                    <a:p>
                      <a:r>
                        <a:rPr lang="en-US" dirty="0"/>
                        <a:t>Period</a:t>
                      </a:r>
                    </a:p>
                  </a:txBody>
                  <a:tcPr/>
                </a:tc>
                <a:extLst>
                  <a:ext uri="{0D108BD9-81ED-4DB2-BD59-A6C34878D82A}">
                    <a16:rowId xmlns:a16="http://schemas.microsoft.com/office/drawing/2014/main" val="3138201365"/>
                  </a:ext>
                </a:extLst>
              </a:tr>
              <a:tr h="370840">
                <a:tc>
                  <a:txBody>
                    <a:bodyPr/>
                    <a:lstStyle/>
                    <a:p>
                      <a:r>
                        <a:rPr lang="en-US" sz="1600" dirty="0">
                          <a:latin typeface="Arial" panose="020B0604020202020204" pitchFamily="34" charset="0"/>
                          <a:cs typeface="Arial" panose="020B0604020202020204" pitchFamily="34" charset="0"/>
                        </a:rPr>
                        <a:t>56 (2) (v)</a:t>
                      </a:r>
                    </a:p>
                    <a:p>
                      <a:r>
                        <a:rPr lang="en-US" sz="1600" dirty="0">
                          <a:latin typeface="Arial" panose="020B0604020202020204" pitchFamily="34" charset="0"/>
                          <a:cs typeface="Arial" panose="020B0604020202020204" pitchFamily="34" charset="0"/>
                        </a:rPr>
                        <a:t>Finance Act, 2004</a:t>
                      </a:r>
                    </a:p>
                  </a:txBody>
                  <a:tcPr/>
                </a:tc>
                <a:tc>
                  <a:txBody>
                    <a:bodyPr/>
                    <a:lstStyle/>
                    <a:p>
                      <a:r>
                        <a:rPr lang="en-US" sz="1600" dirty="0">
                          <a:latin typeface="Arial" panose="020B0604020202020204" pitchFamily="34" charset="0"/>
                          <a:cs typeface="Arial" panose="020B0604020202020204" pitchFamily="34" charset="0"/>
                        </a:rPr>
                        <a:t>Any person</a:t>
                      </a:r>
                    </a:p>
                  </a:txBody>
                  <a:tcPr/>
                </a:tc>
                <a:tc>
                  <a:txBody>
                    <a:bodyPr/>
                    <a:lstStyle/>
                    <a:p>
                      <a:r>
                        <a:rPr lang="en-US" sz="1600" dirty="0">
                          <a:latin typeface="Arial" panose="020B0604020202020204" pitchFamily="34" charset="0"/>
                          <a:cs typeface="Arial" panose="020B0604020202020204" pitchFamily="34" charset="0"/>
                        </a:rPr>
                        <a:t>Individual /HUF</a:t>
                      </a:r>
                    </a:p>
                  </a:txBody>
                  <a:tcPr/>
                </a:tc>
                <a:tc>
                  <a:txBody>
                    <a:bodyPr/>
                    <a:lstStyle/>
                    <a:p>
                      <a:r>
                        <a:rPr lang="en-US" sz="1600" dirty="0">
                          <a:latin typeface="Arial" panose="020B0604020202020204" pitchFamily="34" charset="0"/>
                          <a:cs typeface="Arial" panose="020B0604020202020204" pitchFamily="34" charset="0"/>
                        </a:rPr>
                        <a:t>Sum of money &gt; </a:t>
                      </a:r>
                      <a:r>
                        <a:rPr lang="en-US" sz="1600" dirty="0" err="1">
                          <a:latin typeface="Arial" panose="020B0604020202020204" pitchFamily="34" charset="0"/>
                          <a:cs typeface="Arial" panose="020B0604020202020204" pitchFamily="34" charset="0"/>
                        </a:rPr>
                        <a:t>Rs</a:t>
                      </a:r>
                      <a:r>
                        <a:rPr lang="en-US" sz="1600" dirty="0">
                          <a:latin typeface="Arial" panose="020B0604020202020204" pitchFamily="34" charset="0"/>
                          <a:cs typeface="Arial" panose="020B0604020202020204" pitchFamily="34" charset="0"/>
                        </a:rPr>
                        <a:t> 25,000 received without consideration </a:t>
                      </a:r>
                    </a:p>
                  </a:txBody>
                  <a:tcPr/>
                </a:tc>
                <a:tc>
                  <a:txBody>
                    <a:bodyPr/>
                    <a:lstStyle/>
                    <a:p>
                      <a:r>
                        <a:rPr lang="en-US" sz="1600" dirty="0">
                          <a:latin typeface="Arial" panose="020B0604020202020204" pitchFamily="34" charset="0"/>
                          <a:cs typeface="Arial" panose="020B0604020202020204" pitchFamily="34" charset="0"/>
                        </a:rPr>
                        <a:t>On/after 1/9/2004 to 1/4/2006</a:t>
                      </a:r>
                    </a:p>
                  </a:txBody>
                  <a:tcPr/>
                </a:tc>
                <a:extLst>
                  <a:ext uri="{0D108BD9-81ED-4DB2-BD59-A6C34878D82A}">
                    <a16:rowId xmlns:a16="http://schemas.microsoft.com/office/drawing/2014/main" val="451355436"/>
                  </a:ext>
                </a:extLst>
              </a:tr>
              <a:tr h="1005840">
                <a:tc>
                  <a:txBody>
                    <a:bodyPr/>
                    <a:lstStyle/>
                    <a:p>
                      <a:r>
                        <a:rPr lang="en-US" sz="1600" dirty="0">
                          <a:latin typeface="Arial" panose="020B0604020202020204" pitchFamily="34" charset="0"/>
                          <a:cs typeface="Arial" panose="020B0604020202020204" pitchFamily="34" charset="0"/>
                        </a:rPr>
                        <a:t>56 (2) (vi)</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Taxation Laws (Amendment) Act, 2006</a:t>
                      </a:r>
                    </a:p>
                    <a:p>
                      <a:endParaRPr lang="en-US" sz="1600" dirty="0">
                        <a:latin typeface="Arial" panose="020B0604020202020204" pitchFamily="34" charset="0"/>
                        <a:cs typeface="Arial" panose="020B0604020202020204" pitchFamily="34" charset="0"/>
                      </a:endParaRPr>
                    </a:p>
                  </a:txBody>
                  <a:tcPr/>
                </a:tc>
                <a:tc>
                  <a:txBody>
                    <a:bodyPr/>
                    <a:lstStyle/>
                    <a:p>
                      <a:r>
                        <a:rPr lang="en-US" sz="1600" dirty="0">
                          <a:latin typeface="Arial" panose="020B0604020202020204" pitchFamily="34" charset="0"/>
                          <a:cs typeface="Arial" panose="020B0604020202020204" pitchFamily="34" charset="0"/>
                        </a:rPr>
                        <a:t>Any person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Individual /HUF</a:t>
                      </a:r>
                    </a:p>
                  </a:txBody>
                  <a:tcPr/>
                </a:tc>
                <a:tc>
                  <a:txBody>
                    <a:bodyPr/>
                    <a:lstStyle/>
                    <a:p>
                      <a:r>
                        <a:rPr lang="en-US" sz="1600" dirty="0">
                          <a:latin typeface="Arial" panose="020B0604020202020204" pitchFamily="34" charset="0"/>
                          <a:cs typeface="Arial" panose="020B0604020202020204" pitchFamily="34" charset="0"/>
                        </a:rPr>
                        <a:t>Any aggregate sum of money &gt; </a:t>
                      </a:r>
                      <a:r>
                        <a:rPr lang="en-US" sz="1600" dirty="0" err="1">
                          <a:latin typeface="Arial" panose="020B0604020202020204" pitchFamily="34" charset="0"/>
                          <a:cs typeface="Arial" panose="020B0604020202020204" pitchFamily="34" charset="0"/>
                        </a:rPr>
                        <a:t>Rs</a:t>
                      </a:r>
                      <a:r>
                        <a:rPr lang="en-US" sz="1600" dirty="0">
                          <a:latin typeface="Arial" panose="020B0604020202020204" pitchFamily="34" charset="0"/>
                          <a:cs typeface="Arial" panose="020B0604020202020204" pitchFamily="34" charset="0"/>
                        </a:rPr>
                        <a:t> 50,000 received without consideration </a:t>
                      </a:r>
                    </a:p>
                  </a:txBody>
                  <a:tcPr/>
                </a:tc>
                <a:tc>
                  <a:txBody>
                    <a:bodyPr/>
                    <a:lstStyle/>
                    <a:p>
                      <a:r>
                        <a:rPr lang="en-US" sz="1600" dirty="0">
                          <a:latin typeface="Arial" panose="020B0604020202020204" pitchFamily="34" charset="0"/>
                          <a:cs typeface="Arial" panose="020B0604020202020204" pitchFamily="34" charset="0"/>
                        </a:rPr>
                        <a:t>On / after 1/4/2006 to 1/10/2009</a:t>
                      </a:r>
                    </a:p>
                  </a:txBody>
                  <a:tcPr/>
                </a:tc>
                <a:extLst>
                  <a:ext uri="{0D108BD9-81ED-4DB2-BD59-A6C34878D82A}">
                    <a16:rowId xmlns:a16="http://schemas.microsoft.com/office/drawing/2014/main" val="3708979759"/>
                  </a:ext>
                </a:extLst>
              </a:tr>
              <a:tr h="1005840">
                <a:tc>
                  <a:txBody>
                    <a:bodyPr/>
                    <a:lstStyle/>
                    <a:p>
                      <a:r>
                        <a:rPr lang="en-US" sz="1600" dirty="0">
                          <a:latin typeface="Arial" panose="020B0604020202020204" pitchFamily="34" charset="0"/>
                          <a:cs typeface="Arial" panose="020B0604020202020204" pitchFamily="34" charset="0"/>
                        </a:rPr>
                        <a:t>56 (2) (vii)</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Arial" panose="020B0604020202020204" pitchFamily="34" charset="0"/>
                          <a:ea typeface="+mn-ea"/>
                          <a:cs typeface="Arial" panose="020B0604020202020204" pitchFamily="34" charset="0"/>
                        </a:rPr>
                        <a:t>Finance Act, 2009</a:t>
                      </a:r>
                      <a:r>
                        <a:rPr lang="en-US" sz="1600" dirty="0">
                          <a:solidFill>
                            <a:schemeClr val="tx1"/>
                          </a:solidFill>
                          <a:latin typeface="Arial" panose="020B0604020202020204" pitchFamily="34" charset="0"/>
                          <a:cs typeface="Arial" panose="020B0604020202020204" pitchFamily="34"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Any person</a:t>
                      </a:r>
                    </a:p>
                    <a:p>
                      <a:endParaRPr lang="en-US" sz="1600" dirty="0">
                        <a:latin typeface="Arial" panose="020B0604020202020204" pitchFamily="34" charset="0"/>
                        <a:cs typeface="Arial" panose="020B0604020202020204" pitchFamily="34" charset="0"/>
                      </a:endParaRPr>
                    </a:p>
                  </a:txBody>
                  <a:tcPr/>
                </a:tc>
                <a:tc>
                  <a:txBody>
                    <a:bodyPr/>
                    <a:lstStyle/>
                    <a:p>
                      <a:r>
                        <a:rPr lang="en-US" sz="1600" dirty="0">
                          <a:latin typeface="Arial" panose="020B0604020202020204" pitchFamily="34" charset="0"/>
                          <a:cs typeface="Arial" panose="020B0604020202020204" pitchFamily="34" charset="0"/>
                        </a:rPr>
                        <a:t>Individual /HUF</a:t>
                      </a:r>
                    </a:p>
                  </a:txBody>
                  <a:tcPr/>
                </a:tc>
                <a:tc>
                  <a:txBody>
                    <a:bodyPr/>
                    <a:lstStyle/>
                    <a:p>
                      <a:r>
                        <a:rPr lang="en-US" sz="1600" dirty="0">
                          <a:latin typeface="Arial" panose="020B0604020202020204" pitchFamily="34" charset="0"/>
                          <a:cs typeface="Arial" panose="020B0604020202020204" pitchFamily="34" charset="0"/>
                        </a:rPr>
                        <a:t>Same as 56 (2) (x) </a:t>
                      </a:r>
                    </a:p>
                  </a:txBody>
                  <a:tcPr/>
                </a:tc>
                <a:tc>
                  <a:txBody>
                    <a:bodyPr/>
                    <a:lstStyle/>
                    <a:p>
                      <a:r>
                        <a:rPr lang="en-US" sz="1600" dirty="0">
                          <a:latin typeface="Arial" panose="020B0604020202020204" pitchFamily="34" charset="0"/>
                          <a:cs typeface="Arial" panose="020B0604020202020204" pitchFamily="34" charset="0"/>
                        </a:rPr>
                        <a:t>On/after 1/10/2009 to 1/4/2017</a:t>
                      </a:r>
                    </a:p>
                  </a:txBody>
                  <a:tcPr/>
                </a:tc>
                <a:extLst>
                  <a:ext uri="{0D108BD9-81ED-4DB2-BD59-A6C34878D82A}">
                    <a16:rowId xmlns:a16="http://schemas.microsoft.com/office/drawing/2014/main" val="2738590054"/>
                  </a:ext>
                </a:extLst>
              </a:tr>
            </a:tbl>
          </a:graphicData>
        </a:graphic>
      </p:graphicFrame>
      <p:sp>
        <p:nvSpPr>
          <p:cNvPr id="8" name="Slide Number Placeholder 7">
            <a:extLst>
              <a:ext uri="{FF2B5EF4-FFF2-40B4-BE49-F238E27FC236}">
                <a16:creationId xmlns:a16="http://schemas.microsoft.com/office/drawing/2014/main" id="{73B37763-D213-4303-A749-F6492F130261}"/>
              </a:ext>
            </a:extLst>
          </p:cNvPr>
          <p:cNvSpPr>
            <a:spLocks noGrp="1"/>
          </p:cNvSpPr>
          <p:nvPr>
            <p:ph type="sldNum" sz="quarter" idx="12"/>
          </p:nvPr>
        </p:nvSpPr>
        <p:spPr>
          <a:xfrm>
            <a:off x="6553200" y="6237312"/>
            <a:ext cx="2133600" cy="365125"/>
          </a:xfrm>
        </p:spPr>
        <p:txBody>
          <a:bodyPr/>
          <a:lstStyle/>
          <a:p>
            <a:fld id="{184551E8-1125-4767-8734-F5EA1C8CF950}" type="slidenum">
              <a:rPr lang="en-IN" smtClean="0"/>
              <a:pPr/>
              <a:t>5</a:t>
            </a:fld>
            <a:endParaRPr lang="en-IN"/>
          </a:p>
        </p:txBody>
      </p:sp>
    </p:spTree>
    <p:extLst>
      <p:ext uri="{BB962C8B-B14F-4D97-AF65-F5344CB8AC3E}">
        <p14:creationId xmlns:p14="http://schemas.microsoft.com/office/powerpoint/2010/main" val="21643216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Autofit/>
          </a:bodyPr>
          <a:lstStyle/>
          <a:p>
            <a:pPr algn="l"/>
            <a:r>
              <a:rPr lang="en-IN" sz="3200" b="1" dirty="0">
                <a:latin typeface="Arial" panose="020B0604020202020204" pitchFamily="34" charset="0"/>
                <a:cs typeface="Arial" panose="020B0604020202020204" pitchFamily="34" charset="0"/>
              </a:rPr>
              <a:t>Case Study 3 – Indirect transfer</a:t>
            </a:r>
          </a:p>
        </p:txBody>
      </p:sp>
      <p:sp>
        <p:nvSpPr>
          <p:cNvPr id="3" name="Content Placeholder 2"/>
          <p:cNvSpPr>
            <a:spLocks noGrp="1"/>
          </p:cNvSpPr>
          <p:nvPr>
            <p:ph idx="1"/>
          </p:nvPr>
        </p:nvSpPr>
        <p:spPr>
          <a:xfrm>
            <a:off x="457200" y="1600200"/>
            <a:ext cx="8229600" cy="4781128"/>
          </a:xfrm>
        </p:spPr>
        <p:txBody>
          <a:bodyPr>
            <a:noAutofit/>
          </a:bodyPr>
          <a:lstStyle/>
          <a:p>
            <a:pPr marL="457200" indent="-457200" algn="just"/>
            <a:r>
              <a:rPr lang="en-US" sz="2000" dirty="0">
                <a:latin typeface="Arial" panose="020B0604020202020204" pitchFamily="34" charset="0"/>
                <a:cs typeface="Arial" panose="020B0604020202020204" pitchFamily="34" charset="0"/>
              </a:rPr>
              <a:t>Company A (Resident of X) holds shares in Company B ; Company Y (Resident of Y) holds in Company C (Resident of India) </a:t>
            </a:r>
          </a:p>
          <a:p>
            <a:pPr marL="0" indent="0" algn="just">
              <a:buNone/>
            </a:pPr>
            <a:endParaRPr lang="en-US" sz="2000" dirty="0">
              <a:latin typeface="Arial" panose="020B0604020202020204" pitchFamily="34" charset="0"/>
              <a:cs typeface="Arial" panose="020B0604020202020204" pitchFamily="34" charset="0"/>
            </a:endParaRPr>
          </a:p>
          <a:p>
            <a:pPr marL="457200" indent="-457200" algn="just"/>
            <a:r>
              <a:rPr lang="en-US" sz="2000" dirty="0">
                <a:latin typeface="Arial" panose="020B0604020202020204" pitchFamily="34" charset="0"/>
                <a:cs typeface="Arial" panose="020B0604020202020204" pitchFamily="34" charset="0"/>
              </a:rPr>
              <a:t>Shares of Company B are deemed to derive full value from India</a:t>
            </a:r>
          </a:p>
          <a:p>
            <a:pPr marL="0" indent="0" algn="just">
              <a:buNone/>
            </a:pPr>
            <a:endParaRPr lang="en-US" sz="2000" dirty="0">
              <a:latin typeface="Arial" panose="020B0604020202020204" pitchFamily="34" charset="0"/>
              <a:cs typeface="Arial" panose="020B0604020202020204" pitchFamily="34" charset="0"/>
            </a:endParaRPr>
          </a:p>
          <a:p>
            <a:pPr marL="457200" indent="-457200" algn="just"/>
            <a:r>
              <a:rPr lang="en-IN" sz="2000" dirty="0">
                <a:latin typeface="Arial" panose="020B0604020202020204" pitchFamily="34" charset="0"/>
                <a:cs typeface="Arial" panose="020B0604020202020204" pitchFamily="34" charset="0"/>
              </a:rPr>
              <a:t>Company A decides to transfer the shares of Company B to Company D (resident of Country Y) without any consideration. </a:t>
            </a:r>
          </a:p>
          <a:p>
            <a:pPr marL="0" indent="0" algn="just">
              <a:buNone/>
            </a:pPr>
            <a:endParaRPr lang="en-IN" sz="2000" dirty="0">
              <a:latin typeface="Arial" panose="020B0604020202020204" pitchFamily="34" charset="0"/>
              <a:cs typeface="Arial" panose="020B0604020202020204" pitchFamily="34" charset="0"/>
            </a:endParaRPr>
          </a:p>
          <a:p>
            <a:pPr marL="457200" indent="-457200" algn="just"/>
            <a:r>
              <a:rPr lang="en-IN" sz="2000" dirty="0">
                <a:latin typeface="Arial" panose="020B0604020202020204" pitchFamily="34" charset="0"/>
                <a:cs typeface="Arial" panose="020B0604020202020204" pitchFamily="34" charset="0"/>
              </a:rPr>
              <a:t>The transfer of shares of Company B to Company D should result in indirect transfer of shares of Company C.</a:t>
            </a:r>
            <a:r>
              <a:rPr lang="en-US" sz="2000" dirty="0">
                <a:latin typeface="Arial" panose="020B0604020202020204" pitchFamily="34" charset="0"/>
                <a:cs typeface="Arial" panose="020B0604020202020204" pitchFamily="34" charset="0"/>
              </a:rPr>
              <a:t>  </a:t>
            </a:r>
          </a:p>
          <a:p>
            <a:pPr marL="0" indent="0" algn="just">
              <a:buNone/>
            </a:pPr>
            <a:endParaRPr lang="en-US" sz="2000" dirty="0">
              <a:latin typeface="Arial" panose="020B0604020202020204" pitchFamily="34" charset="0"/>
              <a:cs typeface="Arial" panose="020B0604020202020204" pitchFamily="34" charset="0"/>
            </a:endParaRPr>
          </a:p>
          <a:p>
            <a:pPr marL="457200" indent="-457200" algn="just"/>
            <a:r>
              <a:rPr lang="en-US" sz="2000" dirty="0">
                <a:latin typeface="Arial" panose="020B0604020202020204" pitchFamily="34" charset="0"/>
                <a:cs typeface="Arial" panose="020B0604020202020204" pitchFamily="34" charset="0"/>
              </a:rPr>
              <a:t>Section 56(2)(x) applicable – in the hands of D?</a:t>
            </a:r>
            <a:endParaRPr lang="en-IN" sz="2000" dirty="0">
              <a:latin typeface="Arial" panose="020B0604020202020204" pitchFamily="34" charset="0"/>
              <a:cs typeface="Arial" panose="020B0604020202020204" pitchFamily="34" charset="0"/>
            </a:endParaRPr>
          </a:p>
        </p:txBody>
      </p:sp>
      <p:sp>
        <p:nvSpPr>
          <p:cNvPr id="7" name="Slide Number Placeholder 6">
            <a:extLst>
              <a:ext uri="{FF2B5EF4-FFF2-40B4-BE49-F238E27FC236}">
                <a16:creationId xmlns:a16="http://schemas.microsoft.com/office/drawing/2014/main" id="{A1166BCC-824B-4358-ACBC-F9DBF3F55825}"/>
              </a:ext>
            </a:extLst>
          </p:cNvPr>
          <p:cNvSpPr>
            <a:spLocks noGrp="1"/>
          </p:cNvSpPr>
          <p:nvPr>
            <p:ph type="sldNum" sz="quarter" idx="12"/>
          </p:nvPr>
        </p:nvSpPr>
        <p:spPr/>
        <p:txBody>
          <a:bodyPr/>
          <a:lstStyle/>
          <a:p>
            <a:fld id="{184551E8-1125-4767-8734-F5EA1C8CF950}" type="slidenum">
              <a:rPr lang="en-IN" smtClean="0"/>
              <a:pPr/>
              <a:t>50</a:t>
            </a:fld>
            <a:endParaRPr lang="en-IN"/>
          </a:p>
        </p:txBody>
      </p:sp>
    </p:spTree>
    <p:extLst>
      <p:ext uri="{BB962C8B-B14F-4D97-AF65-F5344CB8AC3E}">
        <p14:creationId xmlns:p14="http://schemas.microsoft.com/office/powerpoint/2010/main" val="18748425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Autofit/>
          </a:bodyPr>
          <a:lstStyle/>
          <a:p>
            <a:pPr algn="l"/>
            <a:r>
              <a:rPr lang="en-IN" sz="3200" b="1" dirty="0">
                <a:latin typeface="Arial" panose="020B0604020202020204" pitchFamily="34" charset="0"/>
                <a:cs typeface="Arial" panose="020B0604020202020204" pitchFamily="34" charset="0"/>
              </a:rPr>
              <a:t>Case Study 3 – Indirect transfer</a:t>
            </a:r>
          </a:p>
        </p:txBody>
      </p:sp>
      <p:sp>
        <p:nvSpPr>
          <p:cNvPr id="4" name="Rectangle 3">
            <a:extLst>
              <a:ext uri="{FF2B5EF4-FFF2-40B4-BE49-F238E27FC236}">
                <a16:creationId xmlns:a16="http://schemas.microsoft.com/office/drawing/2014/main" id="{63172862-299C-4928-862D-B43CFDC2166A}"/>
              </a:ext>
            </a:extLst>
          </p:cNvPr>
          <p:cNvSpPr/>
          <p:nvPr/>
        </p:nvSpPr>
        <p:spPr>
          <a:xfrm>
            <a:off x="971600" y="1772816"/>
            <a:ext cx="1886917" cy="64807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Company A 	</a:t>
            </a:r>
          </a:p>
        </p:txBody>
      </p:sp>
      <p:sp>
        <p:nvSpPr>
          <p:cNvPr id="5" name="Rectangle 4">
            <a:extLst>
              <a:ext uri="{FF2B5EF4-FFF2-40B4-BE49-F238E27FC236}">
                <a16:creationId xmlns:a16="http://schemas.microsoft.com/office/drawing/2014/main" id="{F4A9C80F-9588-4368-8BE6-90C063D06513}"/>
              </a:ext>
            </a:extLst>
          </p:cNvPr>
          <p:cNvSpPr/>
          <p:nvPr/>
        </p:nvSpPr>
        <p:spPr>
          <a:xfrm>
            <a:off x="3444925" y="1761954"/>
            <a:ext cx="1919163" cy="65893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Company B	</a:t>
            </a:r>
          </a:p>
        </p:txBody>
      </p:sp>
      <p:sp>
        <p:nvSpPr>
          <p:cNvPr id="7" name="Rectangle 6">
            <a:extLst>
              <a:ext uri="{FF2B5EF4-FFF2-40B4-BE49-F238E27FC236}">
                <a16:creationId xmlns:a16="http://schemas.microsoft.com/office/drawing/2014/main" id="{F9D9802B-5EE1-44F2-80BB-C34DC65DDF2B}"/>
              </a:ext>
            </a:extLst>
          </p:cNvPr>
          <p:cNvSpPr/>
          <p:nvPr/>
        </p:nvSpPr>
        <p:spPr>
          <a:xfrm>
            <a:off x="6156176" y="1772816"/>
            <a:ext cx="1944216" cy="64807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Company C	</a:t>
            </a:r>
          </a:p>
        </p:txBody>
      </p:sp>
      <p:sp>
        <p:nvSpPr>
          <p:cNvPr id="8" name="Arrow: Right 7">
            <a:extLst>
              <a:ext uri="{FF2B5EF4-FFF2-40B4-BE49-F238E27FC236}">
                <a16:creationId xmlns:a16="http://schemas.microsoft.com/office/drawing/2014/main" id="{9AD037FB-DE34-4298-84AA-BE4F27AC4F5F}"/>
              </a:ext>
            </a:extLst>
          </p:cNvPr>
          <p:cNvSpPr/>
          <p:nvPr/>
        </p:nvSpPr>
        <p:spPr>
          <a:xfrm>
            <a:off x="2858517" y="1988840"/>
            <a:ext cx="5864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ntent Placeholder 11">
            <a:extLst>
              <a:ext uri="{FF2B5EF4-FFF2-40B4-BE49-F238E27FC236}">
                <a16:creationId xmlns:a16="http://schemas.microsoft.com/office/drawing/2014/main" id="{2E81688D-9116-4AD4-80CB-5A5CFF127182}"/>
              </a:ext>
            </a:extLst>
          </p:cNvPr>
          <p:cNvSpPr>
            <a:spLocks noGrp="1"/>
          </p:cNvSpPr>
          <p:nvPr>
            <p:ph idx="1"/>
          </p:nvPr>
        </p:nvSpPr>
        <p:spPr/>
        <p:txBody>
          <a:bodyPr/>
          <a:lstStyle/>
          <a:p>
            <a:pPr marL="0" indent="0">
              <a:buNone/>
            </a:pPr>
            <a:endParaRPr lang="en-US" dirty="0"/>
          </a:p>
          <a:p>
            <a:pPr marL="0" indent="0">
              <a:buNone/>
            </a:pPr>
            <a:r>
              <a:rPr lang="en-US" dirty="0"/>
              <a:t>	</a:t>
            </a:r>
            <a:r>
              <a:rPr lang="en-US" sz="1600" dirty="0"/>
              <a:t>Country X			 Country Y		          Country India</a:t>
            </a:r>
          </a:p>
        </p:txBody>
      </p:sp>
      <p:sp>
        <p:nvSpPr>
          <p:cNvPr id="13" name="Arrow: Right 12">
            <a:extLst>
              <a:ext uri="{FF2B5EF4-FFF2-40B4-BE49-F238E27FC236}">
                <a16:creationId xmlns:a16="http://schemas.microsoft.com/office/drawing/2014/main" id="{BA3E086B-5249-4972-A6E6-711713FA5876}"/>
              </a:ext>
            </a:extLst>
          </p:cNvPr>
          <p:cNvSpPr/>
          <p:nvPr/>
        </p:nvSpPr>
        <p:spPr>
          <a:xfrm>
            <a:off x="5370984" y="1988840"/>
            <a:ext cx="79208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701844-1640-46AD-92CE-3FD025918D68}"/>
              </a:ext>
            </a:extLst>
          </p:cNvPr>
          <p:cNvSpPr/>
          <p:nvPr/>
        </p:nvSpPr>
        <p:spPr>
          <a:xfrm>
            <a:off x="3347864" y="3166081"/>
            <a:ext cx="2016224" cy="72008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Company D</a:t>
            </a:r>
          </a:p>
        </p:txBody>
      </p:sp>
      <p:cxnSp>
        <p:nvCxnSpPr>
          <p:cNvPr id="16" name="Straight Arrow Connector 15">
            <a:extLst>
              <a:ext uri="{FF2B5EF4-FFF2-40B4-BE49-F238E27FC236}">
                <a16:creationId xmlns:a16="http://schemas.microsoft.com/office/drawing/2014/main" id="{E794D555-22FE-4499-B50A-61BCF0C0B02A}"/>
              </a:ext>
            </a:extLst>
          </p:cNvPr>
          <p:cNvCxnSpPr/>
          <p:nvPr/>
        </p:nvCxnSpPr>
        <p:spPr>
          <a:xfrm>
            <a:off x="2483768" y="2348880"/>
            <a:ext cx="961157" cy="8172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Slide Number Placeholder 9">
            <a:extLst>
              <a:ext uri="{FF2B5EF4-FFF2-40B4-BE49-F238E27FC236}">
                <a16:creationId xmlns:a16="http://schemas.microsoft.com/office/drawing/2014/main" id="{42E882E2-1FC2-4C63-A125-B4EA8FAFC764}"/>
              </a:ext>
            </a:extLst>
          </p:cNvPr>
          <p:cNvSpPr>
            <a:spLocks noGrp="1"/>
          </p:cNvSpPr>
          <p:nvPr>
            <p:ph type="sldNum" sz="quarter" idx="12"/>
          </p:nvPr>
        </p:nvSpPr>
        <p:spPr/>
        <p:txBody>
          <a:bodyPr/>
          <a:lstStyle/>
          <a:p>
            <a:fld id="{184551E8-1125-4767-8734-F5EA1C8CF950}" type="slidenum">
              <a:rPr lang="en-IN" smtClean="0"/>
              <a:pPr/>
              <a:t>51</a:t>
            </a:fld>
            <a:endParaRPr lang="en-IN"/>
          </a:p>
        </p:txBody>
      </p:sp>
    </p:spTree>
    <p:extLst>
      <p:ext uri="{BB962C8B-B14F-4D97-AF65-F5344CB8AC3E}">
        <p14:creationId xmlns:p14="http://schemas.microsoft.com/office/powerpoint/2010/main" val="33603663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Autofit/>
          </a:bodyPr>
          <a:lstStyle/>
          <a:p>
            <a:pPr algn="l"/>
            <a:r>
              <a:rPr lang="en-IN" sz="3200" b="1" dirty="0">
                <a:latin typeface="Arial" panose="020B0604020202020204" pitchFamily="34" charset="0"/>
                <a:cs typeface="Arial" panose="020B0604020202020204" pitchFamily="34" charset="0"/>
              </a:rPr>
              <a:t>Case Study 4 – Taxability of gifts </a:t>
            </a:r>
          </a:p>
        </p:txBody>
      </p:sp>
      <p:sp>
        <p:nvSpPr>
          <p:cNvPr id="3" name="Content Placeholder 2"/>
          <p:cNvSpPr>
            <a:spLocks noGrp="1"/>
          </p:cNvSpPr>
          <p:nvPr>
            <p:ph idx="1"/>
          </p:nvPr>
        </p:nvSpPr>
        <p:spPr>
          <a:xfrm>
            <a:off x="457200" y="1052736"/>
            <a:ext cx="8229600" cy="5328592"/>
          </a:xfrm>
        </p:spPr>
        <p:txBody>
          <a:bodyPr>
            <a:noAutofit/>
          </a:bodyPr>
          <a:lstStyle/>
          <a:p>
            <a:pPr marL="457200" indent="-457200" algn="just"/>
            <a:r>
              <a:rPr lang="en-US" sz="2000" dirty="0">
                <a:latin typeface="Arial" panose="020B0604020202020204" pitchFamily="34" charset="0"/>
                <a:cs typeface="Arial" panose="020B0604020202020204" pitchFamily="34" charset="0"/>
              </a:rPr>
              <a:t>Person A transfers assets to Person B for Rs.1,50,000. Determine the taxability under section 56(2) in the AY 2017-18 &amp; AY 2018-19</a:t>
            </a:r>
            <a:endParaRPr lang="en-IN" sz="2000" dirty="0">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B123CA18-2E25-416B-BDB3-336CCCD730F5}"/>
              </a:ext>
            </a:extLst>
          </p:cNvPr>
          <p:cNvGraphicFramePr>
            <a:graphicFrameLocks noGrp="1"/>
          </p:cNvGraphicFramePr>
          <p:nvPr>
            <p:extLst>
              <p:ext uri="{D42A27DB-BD31-4B8C-83A1-F6EECF244321}">
                <p14:modId xmlns:p14="http://schemas.microsoft.com/office/powerpoint/2010/main" val="311912721"/>
              </p:ext>
            </p:extLst>
          </p:nvPr>
        </p:nvGraphicFramePr>
        <p:xfrm>
          <a:off x="971600" y="1795677"/>
          <a:ext cx="7344816" cy="4571962"/>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3454649364"/>
                    </a:ext>
                  </a:extLst>
                </a:gridCol>
                <a:gridCol w="1440160">
                  <a:extLst>
                    <a:ext uri="{9D8B030D-6E8A-4147-A177-3AD203B41FA5}">
                      <a16:colId xmlns:a16="http://schemas.microsoft.com/office/drawing/2014/main" val="2562009664"/>
                    </a:ext>
                  </a:extLst>
                </a:gridCol>
                <a:gridCol w="1512168">
                  <a:extLst>
                    <a:ext uri="{9D8B030D-6E8A-4147-A177-3AD203B41FA5}">
                      <a16:colId xmlns:a16="http://schemas.microsoft.com/office/drawing/2014/main" val="1587035066"/>
                    </a:ext>
                  </a:extLst>
                </a:gridCol>
                <a:gridCol w="1440160">
                  <a:extLst>
                    <a:ext uri="{9D8B030D-6E8A-4147-A177-3AD203B41FA5}">
                      <a16:colId xmlns:a16="http://schemas.microsoft.com/office/drawing/2014/main" val="3716902539"/>
                    </a:ext>
                  </a:extLst>
                </a:gridCol>
                <a:gridCol w="1872208">
                  <a:extLst>
                    <a:ext uri="{9D8B030D-6E8A-4147-A177-3AD203B41FA5}">
                      <a16:colId xmlns:a16="http://schemas.microsoft.com/office/drawing/2014/main" val="2343742175"/>
                    </a:ext>
                  </a:extLst>
                </a:gridCol>
              </a:tblGrid>
              <a:tr h="600067">
                <a:tc>
                  <a:txBody>
                    <a:bodyPr/>
                    <a:lstStyle/>
                    <a:p>
                      <a:pPr algn="ctr"/>
                      <a:r>
                        <a:rPr lang="en-US" sz="1600" dirty="0">
                          <a:latin typeface="Arial" panose="020B0604020202020204" pitchFamily="34" charset="0"/>
                          <a:cs typeface="Arial" panose="020B0604020202020204" pitchFamily="34" charset="0"/>
                        </a:rPr>
                        <a:t>Situation </a:t>
                      </a:r>
                    </a:p>
                  </a:txBody>
                  <a:tcPr/>
                </a:tc>
                <a:tc>
                  <a:txBody>
                    <a:bodyPr/>
                    <a:lstStyle/>
                    <a:p>
                      <a:pPr algn="ctr"/>
                      <a:r>
                        <a:rPr lang="en-US" sz="1600" dirty="0">
                          <a:latin typeface="Arial" panose="020B0604020202020204" pitchFamily="34" charset="0"/>
                          <a:cs typeface="Arial" panose="020B0604020202020204" pitchFamily="34" charset="0"/>
                        </a:rPr>
                        <a:t>Person  A</a:t>
                      </a:r>
                    </a:p>
                  </a:txBody>
                  <a:tcPr/>
                </a:tc>
                <a:tc>
                  <a:txBody>
                    <a:bodyPr/>
                    <a:lstStyle/>
                    <a:p>
                      <a:pPr algn="ctr"/>
                      <a:r>
                        <a:rPr lang="en-US" sz="1600" dirty="0">
                          <a:latin typeface="Arial" panose="020B0604020202020204" pitchFamily="34" charset="0"/>
                          <a:cs typeface="Arial" panose="020B0604020202020204" pitchFamily="34" charset="0"/>
                        </a:rPr>
                        <a:t>Person B</a:t>
                      </a:r>
                    </a:p>
                  </a:txBody>
                  <a:tcPr/>
                </a:tc>
                <a:tc>
                  <a:txBody>
                    <a:bodyPr/>
                    <a:lstStyle/>
                    <a:p>
                      <a:pPr algn="ctr"/>
                      <a:r>
                        <a:rPr lang="en-US" sz="1600" dirty="0">
                          <a:latin typeface="Arial" panose="020B0604020202020204" pitchFamily="34" charset="0"/>
                          <a:cs typeface="Arial" panose="020B0604020202020204" pitchFamily="34" charset="0"/>
                        </a:rPr>
                        <a:t>Asset</a:t>
                      </a:r>
                    </a:p>
                  </a:txBody>
                  <a:tcPr/>
                </a:tc>
                <a:tc>
                  <a:txBody>
                    <a:bodyPr/>
                    <a:lstStyle/>
                    <a:p>
                      <a:pPr algn="ctr"/>
                      <a:r>
                        <a:rPr lang="en-US" sz="1600" dirty="0">
                          <a:latin typeface="Arial" panose="020B0604020202020204" pitchFamily="34" charset="0"/>
                          <a:cs typeface="Arial" panose="020B0604020202020204" pitchFamily="34" charset="0"/>
                        </a:rPr>
                        <a:t>FMV/ Stamp Duty Value </a:t>
                      </a:r>
                    </a:p>
                  </a:txBody>
                  <a:tcPr/>
                </a:tc>
                <a:extLst>
                  <a:ext uri="{0D108BD9-81ED-4DB2-BD59-A6C34878D82A}">
                    <a16:rowId xmlns:a16="http://schemas.microsoft.com/office/drawing/2014/main" val="4173184661"/>
                  </a:ext>
                </a:extLst>
              </a:tr>
              <a:tr h="342895">
                <a:tc>
                  <a:txBody>
                    <a:bodyPr/>
                    <a:lstStyle/>
                    <a:p>
                      <a:r>
                        <a:rPr lang="en-US" sz="1600" dirty="0">
                          <a:latin typeface="Arial" panose="020B0604020202020204" pitchFamily="34" charset="0"/>
                          <a:cs typeface="Arial" panose="020B0604020202020204" pitchFamily="34" charset="0"/>
                        </a:rPr>
                        <a:t>1</a:t>
                      </a:r>
                    </a:p>
                  </a:txBody>
                  <a:tcPr/>
                </a:tc>
                <a:tc>
                  <a:txBody>
                    <a:bodyPr/>
                    <a:lstStyle/>
                    <a:p>
                      <a:r>
                        <a:rPr lang="en-US" sz="1600" dirty="0">
                          <a:latin typeface="Arial" panose="020B0604020202020204" pitchFamily="34" charset="0"/>
                          <a:cs typeface="Arial" panose="020B0604020202020204" pitchFamily="34" charset="0"/>
                        </a:rPr>
                        <a:t>Individual</a:t>
                      </a:r>
                    </a:p>
                  </a:txBody>
                  <a:tcPr/>
                </a:tc>
                <a:tc>
                  <a:txBody>
                    <a:bodyPr/>
                    <a:lstStyle/>
                    <a:p>
                      <a:r>
                        <a:rPr lang="en-US" sz="1600" dirty="0">
                          <a:latin typeface="Arial" panose="020B0604020202020204" pitchFamily="34" charset="0"/>
                          <a:cs typeface="Arial" panose="020B0604020202020204" pitchFamily="34" charset="0"/>
                        </a:rPr>
                        <a:t>Individual</a:t>
                      </a:r>
                    </a:p>
                  </a:txBody>
                  <a:tcPr/>
                </a:tc>
                <a:tc>
                  <a:txBody>
                    <a:bodyPr/>
                    <a:lstStyle/>
                    <a:p>
                      <a:r>
                        <a:rPr lang="en-US" sz="1600" dirty="0" err="1">
                          <a:latin typeface="Arial" panose="020B0604020202020204" pitchFamily="34" charset="0"/>
                          <a:cs typeface="Arial" panose="020B0604020202020204" pitchFamily="34" charset="0"/>
                        </a:rPr>
                        <a:t>Jewellery</a:t>
                      </a:r>
                      <a:endParaRPr lang="en-US" sz="1600" dirty="0">
                        <a:latin typeface="Arial" panose="020B0604020202020204" pitchFamily="34" charset="0"/>
                        <a:cs typeface="Arial" panose="020B0604020202020204" pitchFamily="34" charset="0"/>
                      </a:endParaRPr>
                    </a:p>
                  </a:txBody>
                  <a:tcPr/>
                </a:tc>
                <a:tc>
                  <a:txBody>
                    <a:bodyPr/>
                    <a:lstStyle/>
                    <a:p>
                      <a:r>
                        <a:rPr lang="en-US" sz="1600" dirty="0">
                          <a:latin typeface="Arial" panose="020B0604020202020204" pitchFamily="34" charset="0"/>
                          <a:cs typeface="Arial" panose="020B0604020202020204" pitchFamily="34" charset="0"/>
                        </a:rPr>
                        <a:t>2,20,000</a:t>
                      </a:r>
                    </a:p>
                  </a:txBody>
                  <a:tcPr/>
                </a:tc>
                <a:extLst>
                  <a:ext uri="{0D108BD9-81ED-4DB2-BD59-A6C34878D82A}">
                    <a16:rowId xmlns:a16="http://schemas.microsoft.com/office/drawing/2014/main" val="3539913220"/>
                  </a:ext>
                </a:extLst>
              </a:tr>
              <a:tr h="600067">
                <a:tc>
                  <a:txBody>
                    <a:bodyPr/>
                    <a:lstStyle/>
                    <a:p>
                      <a:r>
                        <a:rPr lang="en-US" sz="1600" dirty="0">
                          <a:latin typeface="Arial" panose="020B0604020202020204" pitchFamily="34" charset="0"/>
                          <a:cs typeface="Arial" panose="020B0604020202020204" pitchFamily="34" charset="0"/>
                        </a:rPr>
                        <a:t>2</a:t>
                      </a:r>
                    </a:p>
                  </a:txBody>
                  <a:tcPr/>
                </a:tc>
                <a:tc>
                  <a:txBody>
                    <a:bodyPr/>
                    <a:lstStyle/>
                    <a:p>
                      <a:r>
                        <a:rPr lang="en-US" sz="1600" dirty="0">
                          <a:latin typeface="Arial" panose="020B0604020202020204" pitchFamily="34" charset="0"/>
                          <a:cs typeface="Arial" panose="020B0604020202020204" pitchFamily="34" charset="0"/>
                        </a:rPr>
                        <a:t>Individual</a:t>
                      </a:r>
                    </a:p>
                  </a:txBody>
                  <a:tcPr/>
                </a:tc>
                <a:tc>
                  <a:txBody>
                    <a:bodyPr/>
                    <a:lstStyle/>
                    <a:p>
                      <a:r>
                        <a:rPr lang="en-US" sz="1600" dirty="0">
                          <a:latin typeface="Arial" panose="020B0604020202020204" pitchFamily="34" charset="0"/>
                          <a:cs typeface="Arial" panose="020B0604020202020204" pitchFamily="34" charset="0"/>
                        </a:rPr>
                        <a:t>Firm</a:t>
                      </a:r>
                    </a:p>
                  </a:txBody>
                  <a:tcPr/>
                </a:tc>
                <a:tc>
                  <a:txBody>
                    <a:bodyPr/>
                    <a:lstStyle/>
                    <a:p>
                      <a:r>
                        <a:rPr lang="en-US" sz="1600" dirty="0">
                          <a:latin typeface="Arial" panose="020B0604020202020204" pitchFamily="34" charset="0"/>
                          <a:cs typeface="Arial" panose="020B0604020202020204" pitchFamily="34" charset="0"/>
                        </a:rPr>
                        <a:t>Plant &amp; Machinery </a:t>
                      </a:r>
                    </a:p>
                  </a:txBody>
                  <a:tcPr/>
                </a:tc>
                <a:tc>
                  <a:txBody>
                    <a:bodyPr/>
                    <a:lstStyle/>
                    <a:p>
                      <a:r>
                        <a:rPr lang="en-US" sz="1600" dirty="0">
                          <a:latin typeface="Arial" panose="020B0604020202020204" pitchFamily="34" charset="0"/>
                          <a:cs typeface="Arial" panose="020B0604020202020204" pitchFamily="34" charset="0"/>
                        </a:rPr>
                        <a:t>3,50,000</a:t>
                      </a:r>
                    </a:p>
                  </a:txBody>
                  <a:tcPr/>
                </a:tc>
                <a:extLst>
                  <a:ext uri="{0D108BD9-81ED-4DB2-BD59-A6C34878D82A}">
                    <a16:rowId xmlns:a16="http://schemas.microsoft.com/office/drawing/2014/main" val="352452438"/>
                  </a:ext>
                </a:extLst>
              </a:tr>
              <a:tr h="342895">
                <a:tc>
                  <a:txBody>
                    <a:bodyPr/>
                    <a:lstStyle/>
                    <a:p>
                      <a:r>
                        <a:rPr lang="en-US" sz="1600" dirty="0">
                          <a:latin typeface="Arial" panose="020B0604020202020204" pitchFamily="34" charset="0"/>
                          <a:cs typeface="Arial" panose="020B0604020202020204" pitchFamily="34" charset="0"/>
                        </a:rPr>
                        <a:t>3</a:t>
                      </a:r>
                    </a:p>
                  </a:txBody>
                  <a:tcPr/>
                </a:tc>
                <a:tc>
                  <a:txBody>
                    <a:bodyPr/>
                    <a:lstStyle/>
                    <a:p>
                      <a:r>
                        <a:rPr lang="en-US" sz="1600" dirty="0">
                          <a:latin typeface="Arial" panose="020B0604020202020204" pitchFamily="34" charset="0"/>
                          <a:cs typeface="Arial" panose="020B0604020202020204" pitchFamily="34" charset="0"/>
                        </a:rPr>
                        <a:t>HUF</a:t>
                      </a:r>
                    </a:p>
                  </a:txBody>
                  <a:tcPr/>
                </a:tc>
                <a:tc>
                  <a:txBody>
                    <a:bodyPr/>
                    <a:lstStyle/>
                    <a:p>
                      <a:r>
                        <a:rPr lang="en-US" sz="1600" dirty="0">
                          <a:latin typeface="Arial" panose="020B0604020202020204" pitchFamily="34" charset="0"/>
                          <a:cs typeface="Arial" panose="020B0604020202020204" pitchFamily="34" charset="0"/>
                        </a:rPr>
                        <a:t>AOP</a:t>
                      </a:r>
                    </a:p>
                  </a:txBody>
                  <a:tcPr/>
                </a:tc>
                <a:tc>
                  <a:txBody>
                    <a:bodyPr/>
                    <a:lstStyle/>
                    <a:p>
                      <a:r>
                        <a:rPr lang="en-US" sz="1600" dirty="0">
                          <a:latin typeface="Arial" panose="020B0604020202020204" pitchFamily="34" charset="0"/>
                          <a:cs typeface="Arial" panose="020B0604020202020204" pitchFamily="34" charset="0"/>
                        </a:rPr>
                        <a:t>Painting </a:t>
                      </a:r>
                    </a:p>
                  </a:txBody>
                  <a:tcPr/>
                </a:tc>
                <a:tc>
                  <a:txBody>
                    <a:bodyPr/>
                    <a:lstStyle/>
                    <a:p>
                      <a:r>
                        <a:rPr lang="en-US" sz="1600" dirty="0">
                          <a:latin typeface="Arial" panose="020B0604020202020204" pitchFamily="34" charset="0"/>
                          <a:cs typeface="Arial" panose="020B0604020202020204" pitchFamily="34" charset="0"/>
                        </a:rPr>
                        <a:t>2,75,000</a:t>
                      </a:r>
                    </a:p>
                  </a:txBody>
                  <a:tcPr/>
                </a:tc>
                <a:extLst>
                  <a:ext uri="{0D108BD9-81ED-4DB2-BD59-A6C34878D82A}">
                    <a16:rowId xmlns:a16="http://schemas.microsoft.com/office/drawing/2014/main" val="518230951"/>
                  </a:ext>
                </a:extLst>
              </a:tr>
              <a:tr h="857238">
                <a:tc>
                  <a:txBody>
                    <a:bodyPr/>
                    <a:lstStyle/>
                    <a:p>
                      <a:r>
                        <a:rPr lang="en-US" sz="1600" dirty="0">
                          <a:latin typeface="Arial" panose="020B0604020202020204" pitchFamily="34" charset="0"/>
                          <a:cs typeface="Arial" panose="020B0604020202020204" pitchFamily="34" charset="0"/>
                        </a:rPr>
                        <a:t>4</a:t>
                      </a:r>
                    </a:p>
                  </a:txBody>
                  <a:tcPr/>
                </a:tc>
                <a:tc>
                  <a:txBody>
                    <a:bodyPr/>
                    <a:lstStyle/>
                    <a:p>
                      <a:r>
                        <a:rPr lang="en-US" sz="1600" dirty="0">
                          <a:latin typeface="Arial" panose="020B0604020202020204" pitchFamily="34" charset="0"/>
                          <a:cs typeface="Arial" panose="020B0604020202020204" pitchFamily="34" charset="0"/>
                        </a:rPr>
                        <a:t>HUF</a:t>
                      </a:r>
                    </a:p>
                  </a:txBody>
                  <a:tcPr/>
                </a:tc>
                <a:tc>
                  <a:txBody>
                    <a:bodyPr/>
                    <a:lstStyle/>
                    <a:p>
                      <a:r>
                        <a:rPr lang="en-US" sz="1600" dirty="0">
                          <a:latin typeface="Arial" panose="020B0604020202020204" pitchFamily="34" charset="0"/>
                          <a:cs typeface="Arial" panose="020B0604020202020204" pitchFamily="34" charset="0"/>
                        </a:rPr>
                        <a:t>Closely held company </a:t>
                      </a:r>
                    </a:p>
                  </a:txBody>
                  <a:tcPr/>
                </a:tc>
                <a:tc>
                  <a:txBody>
                    <a:bodyPr/>
                    <a:lstStyle/>
                    <a:p>
                      <a:r>
                        <a:rPr lang="en-US" sz="1600" dirty="0">
                          <a:latin typeface="Arial" panose="020B0604020202020204" pitchFamily="34" charset="0"/>
                          <a:cs typeface="Arial" panose="020B0604020202020204" pitchFamily="34" charset="0"/>
                        </a:rPr>
                        <a:t>Equity Shares </a:t>
                      </a:r>
                    </a:p>
                  </a:txBody>
                  <a:tcPr/>
                </a:tc>
                <a:tc>
                  <a:txBody>
                    <a:bodyPr/>
                    <a:lstStyle/>
                    <a:p>
                      <a:r>
                        <a:rPr lang="en-US" sz="1600" dirty="0">
                          <a:latin typeface="Arial" panose="020B0604020202020204" pitchFamily="34" charset="0"/>
                          <a:cs typeface="Arial" panose="020B0604020202020204" pitchFamily="34" charset="0"/>
                        </a:rPr>
                        <a:t>2,10,000</a:t>
                      </a:r>
                    </a:p>
                  </a:txBody>
                  <a:tcPr/>
                </a:tc>
                <a:extLst>
                  <a:ext uri="{0D108BD9-81ED-4DB2-BD59-A6C34878D82A}">
                    <a16:rowId xmlns:a16="http://schemas.microsoft.com/office/drawing/2014/main" val="850837223"/>
                  </a:ext>
                </a:extLst>
              </a:tr>
              <a:tr h="285746">
                <a:tc>
                  <a:txBody>
                    <a:bodyPr/>
                    <a:lstStyle/>
                    <a:p>
                      <a:r>
                        <a:rPr lang="en-US" sz="1600" dirty="0">
                          <a:latin typeface="Arial" panose="020B0604020202020204" pitchFamily="34" charset="0"/>
                          <a:cs typeface="Arial" panose="020B0604020202020204" pitchFamily="34" charset="0"/>
                        </a:rPr>
                        <a:t>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Closely held company </a:t>
                      </a:r>
                    </a:p>
                    <a:p>
                      <a:endParaRPr lang="en-US" sz="1600" dirty="0">
                        <a:latin typeface="Arial" panose="020B0604020202020204" pitchFamily="34" charset="0"/>
                        <a:cs typeface="Arial" panose="020B0604020202020204" pitchFamily="34" charset="0"/>
                      </a:endParaRPr>
                    </a:p>
                  </a:txBody>
                  <a:tcPr/>
                </a:tc>
                <a:tc>
                  <a:txBody>
                    <a:bodyPr/>
                    <a:lstStyle/>
                    <a:p>
                      <a:r>
                        <a:rPr lang="en-US" sz="1600" dirty="0">
                          <a:latin typeface="Arial" panose="020B0604020202020204" pitchFamily="34" charset="0"/>
                          <a:cs typeface="Arial" panose="020B0604020202020204" pitchFamily="34" charset="0"/>
                        </a:rPr>
                        <a:t>Shareholders</a:t>
                      </a:r>
                    </a:p>
                  </a:txBody>
                  <a:tcPr/>
                </a:tc>
                <a:tc>
                  <a:txBody>
                    <a:bodyPr/>
                    <a:lstStyle/>
                    <a:p>
                      <a:r>
                        <a:rPr lang="en-US" sz="1600" dirty="0">
                          <a:latin typeface="Arial" panose="020B0604020202020204" pitchFamily="34" charset="0"/>
                          <a:cs typeface="Arial" panose="020B0604020202020204" pitchFamily="34" charset="0"/>
                        </a:rPr>
                        <a:t>Equity shares (at premium)</a:t>
                      </a:r>
                    </a:p>
                  </a:txBody>
                  <a:tcPr/>
                </a:tc>
                <a:tc>
                  <a:txBody>
                    <a:bodyPr/>
                    <a:lstStyle/>
                    <a:p>
                      <a:r>
                        <a:rPr lang="en-US" sz="1600" dirty="0">
                          <a:latin typeface="Arial" panose="020B0604020202020204" pitchFamily="34" charset="0"/>
                          <a:cs typeface="Arial" panose="020B0604020202020204" pitchFamily="34" charset="0"/>
                        </a:rPr>
                        <a:t>1,30,000</a:t>
                      </a:r>
                    </a:p>
                  </a:txBody>
                  <a:tcPr/>
                </a:tc>
                <a:extLst>
                  <a:ext uri="{0D108BD9-81ED-4DB2-BD59-A6C34878D82A}">
                    <a16:rowId xmlns:a16="http://schemas.microsoft.com/office/drawing/2014/main" val="454162526"/>
                  </a:ext>
                </a:extLst>
              </a:tr>
              <a:tr h="537214">
                <a:tc>
                  <a:txBody>
                    <a:bodyPr/>
                    <a:lstStyle/>
                    <a:p>
                      <a:r>
                        <a:rPr lang="en-US" dirty="0"/>
                        <a:t>6</a:t>
                      </a:r>
                    </a:p>
                  </a:txBody>
                  <a:tcPr/>
                </a:tc>
                <a:tc>
                  <a:txBody>
                    <a:bodyPr/>
                    <a:lstStyle/>
                    <a:p>
                      <a:r>
                        <a:rPr lang="en-US" dirty="0"/>
                        <a:t>Firm</a:t>
                      </a:r>
                    </a:p>
                  </a:txBody>
                  <a:tcPr/>
                </a:tc>
                <a:tc>
                  <a:txBody>
                    <a:bodyPr/>
                    <a:lstStyle/>
                    <a:p>
                      <a:r>
                        <a:rPr lang="en-US" dirty="0"/>
                        <a:t>Widely held company</a:t>
                      </a:r>
                    </a:p>
                  </a:txBody>
                  <a:tcPr/>
                </a:tc>
                <a:tc>
                  <a:txBody>
                    <a:bodyPr/>
                    <a:lstStyle/>
                    <a:p>
                      <a:r>
                        <a:rPr lang="en-US" dirty="0"/>
                        <a:t>Cash</a:t>
                      </a:r>
                    </a:p>
                  </a:txBody>
                  <a:tcPr/>
                </a:tc>
                <a:tc>
                  <a:txBody>
                    <a:bodyPr/>
                    <a:lstStyle/>
                    <a:p>
                      <a:endParaRPr lang="en-US" dirty="0"/>
                    </a:p>
                  </a:txBody>
                  <a:tcPr/>
                </a:tc>
                <a:extLst>
                  <a:ext uri="{0D108BD9-81ED-4DB2-BD59-A6C34878D82A}">
                    <a16:rowId xmlns:a16="http://schemas.microsoft.com/office/drawing/2014/main" val="638046182"/>
                  </a:ext>
                </a:extLst>
              </a:tr>
              <a:tr h="285746">
                <a:tc>
                  <a:txBody>
                    <a:bodyPr/>
                    <a:lstStyle/>
                    <a:p>
                      <a:r>
                        <a:rPr lang="en-US" dirty="0"/>
                        <a:t>7</a:t>
                      </a:r>
                    </a:p>
                  </a:txBody>
                  <a:tcPr/>
                </a:tc>
                <a:tc>
                  <a:txBody>
                    <a:bodyPr/>
                    <a:lstStyle/>
                    <a:p>
                      <a:r>
                        <a:rPr lang="en-US" dirty="0"/>
                        <a:t>Company</a:t>
                      </a:r>
                    </a:p>
                  </a:txBody>
                  <a:tcPr/>
                </a:tc>
                <a:tc>
                  <a:txBody>
                    <a:bodyPr/>
                    <a:lstStyle/>
                    <a:p>
                      <a:r>
                        <a:rPr lang="en-US" dirty="0"/>
                        <a:t>Company</a:t>
                      </a:r>
                    </a:p>
                  </a:txBody>
                  <a:tcPr/>
                </a:tc>
                <a:tc>
                  <a:txBody>
                    <a:bodyPr/>
                    <a:lstStyle/>
                    <a:p>
                      <a:r>
                        <a:rPr lang="en-US" dirty="0"/>
                        <a:t>Land</a:t>
                      </a:r>
                    </a:p>
                  </a:txBody>
                  <a:tcPr/>
                </a:tc>
                <a:tc>
                  <a:txBody>
                    <a:bodyPr/>
                    <a:lstStyle/>
                    <a:p>
                      <a:r>
                        <a:rPr lang="en-US"/>
                        <a:t>3,00,000</a:t>
                      </a:r>
                      <a:endParaRPr lang="en-US" dirty="0"/>
                    </a:p>
                  </a:txBody>
                  <a:tcPr/>
                </a:tc>
                <a:extLst>
                  <a:ext uri="{0D108BD9-81ED-4DB2-BD59-A6C34878D82A}">
                    <a16:rowId xmlns:a16="http://schemas.microsoft.com/office/drawing/2014/main" val="3250483492"/>
                  </a:ext>
                </a:extLst>
              </a:tr>
            </a:tbl>
          </a:graphicData>
        </a:graphic>
      </p:graphicFrame>
      <p:sp>
        <p:nvSpPr>
          <p:cNvPr id="8" name="Slide Number Placeholder 7">
            <a:extLst>
              <a:ext uri="{FF2B5EF4-FFF2-40B4-BE49-F238E27FC236}">
                <a16:creationId xmlns:a16="http://schemas.microsoft.com/office/drawing/2014/main" id="{AB8133D3-3107-4430-98CA-FE8740AE7113}"/>
              </a:ext>
            </a:extLst>
          </p:cNvPr>
          <p:cNvSpPr>
            <a:spLocks noGrp="1"/>
          </p:cNvSpPr>
          <p:nvPr>
            <p:ph type="sldNum" sz="quarter" idx="12"/>
          </p:nvPr>
        </p:nvSpPr>
        <p:spPr/>
        <p:txBody>
          <a:bodyPr/>
          <a:lstStyle/>
          <a:p>
            <a:fld id="{184551E8-1125-4767-8734-F5EA1C8CF950}" type="slidenum">
              <a:rPr lang="en-IN" smtClean="0"/>
              <a:pPr/>
              <a:t>52</a:t>
            </a:fld>
            <a:endParaRPr lang="en-IN"/>
          </a:p>
        </p:txBody>
      </p:sp>
    </p:spTree>
    <p:extLst>
      <p:ext uri="{BB962C8B-B14F-4D97-AF65-F5344CB8AC3E}">
        <p14:creationId xmlns:p14="http://schemas.microsoft.com/office/powerpoint/2010/main" val="16323814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Autofit/>
          </a:bodyPr>
          <a:lstStyle/>
          <a:p>
            <a:pPr algn="l"/>
            <a:r>
              <a:rPr lang="en-IN" sz="3200" b="1" dirty="0">
                <a:latin typeface="Arial" panose="020B0604020202020204" pitchFamily="34" charset="0"/>
                <a:cs typeface="Arial" panose="020B0604020202020204" pitchFamily="34" charset="0"/>
              </a:rPr>
              <a:t>Case Study 4 – Taxability of gifts </a:t>
            </a:r>
          </a:p>
        </p:txBody>
      </p:sp>
      <p:graphicFrame>
        <p:nvGraphicFramePr>
          <p:cNvPr id="4" name="Table 3">
            <a:extLst>
              <a:ext uri="{FF2B5EF4-FFF2-40B4-BE49-F238E27FC236}">
                <a16:creationId xmlns:a16="http://schemas.microsoft.com/office/drawing/2014/main" id="{B123CA18-2E25-416B-BDB3-336CCCD730F5}"/>
              </a:ext>
            </a:extLst>
          </p:cNvPr>
          <p:cNvGraphicFramePr>
            <a:graphicFrameLocks noGrp="1"/>
          </p:cNvGraphicFramePr>
          <p:nvPr>
            <p:extLst>
              <p:ext uri="{D42A27DB-BD31-4B8C-83A1-F6EECF244321}">
                <p14:modId xmlns:p14="http://schemas.microsoft.com/office/powerpoint/2010/main" val="3263501420"/>
              </p:ext>
            </p:extLst>
          </p:nvPr>
        </p:nvGraphicFramePr>
        <p:xfrm>
          <a:off x="935596" y="1852444"/>
          <a:ext cx="7272808" cy="4163759"/>
        </p:xfrm>
        <a:graphic>
          <a:graphicData uri="http://schemas.openxmlformats.org/drawingml/2006/table">
            <a:tbl>
              <a:tblPr firstRow="1" bandRow="1">
                <a:tableStyleId>{5C22544A-7EE6-4342-B048-85BDC9FD1C3A}</a:tableStyleId>
              </a:tblPr>
              <a:tblGrid>
                <a:gridCol w="1152128">
                  <a:extLst>
                    <a:ext uri="{9D8B030D-6E8A-4147-A177-3AD203B41FA5}">
                      <a16:colId xmlns:a16="http://schemas.microsoft.com/office/drawing/2014/main" val="3454649364"/>
                    </a:ext>
                  </a:extLst>
                </a:gridCol>
                <a:gridCol w="936104">
                  <a:extLst>
                    <a:ext uri="{9D8B030D-6E8A-4147-A177-3AD203B41FA5}">
                      <a16:colId xmlns:a16="http://schemas.microsoft.com/office/drawing/2014/main" val="1587035066"/>
                    </a:ext>
                  </a:extLst>
                </a:gridCol>
                <a:gridCol w="1080120">
                  <a:extLst>
                    <a:ext uri="{9D8B030D-6E8A-4147-A177-3AD203B41FA5}">
                      <a16:colId xmlns:a16="http://schemas.microsoft.com/office/drawing/2014/main" val="3322806013"/>
                    </a:ext>
                  </a:extLst>
                </a:gridCol>
                <a:gridCol w="4104456">
                  <a:extLst>
                    <a:ext uri="{9D8B030D-6E8A-4147-A177-3AD203B41FA5}">
                      <a16:colId xmlns:a16="http://schemas.microsoft.com/office/drawing/2014/main" val="655451877"/>
                    </a:ext>
                  </a:extLst>
                </a:gridCol>
              </a:tblGrid>
              <a:tr h="628079">
                <a:tc>
                  <a:txBody>
                    <a:bodyPr/>
                    <a:lstStyle/>
                    <a:p>
                      <a:pPr algn="ctr"/>
                      <a:r>
                        <a:rPr lang="en-US" sz="1600" dirty="0">
                          <a:latin typeface="Arial" panose="020B0604020202020204" pitchFamily="34" charset="0"/>
                          <a:cs typeface="Arial" panose="020B0604020202020204" pitchFamily="34" charset="0"/>
                        </a:rPr>
                        <a:t>Situation </a:t>
                      </a:r>
                    </a:p>
                  </a:txBody>
                  <a:tcPr/>
                </a:tc>
                <a:tc gridSpan="2">
                  <a:txBody>
                    <a:bodyPr/>
                    <a:lstStyle/>
                    <a:p>
                      <a:pPr algn="ctr"/>
                      <a:r>
                        <a:rPr lang="en-US" sz="1600" dirty="0">
                          <a:latin typeface="Arial" panose="020B0604020202020204" pitchFamily="34" charset="0"/>
                          <a:cs typeface="Arial" panose="020B0604020202020204" pitchFamily="34" charset="0"/>
                        </a:rPr>
                        <a:t>Taxable amount</a:t>
                      </a:r>
                    </a:p>
                    <a:p>
                      <a:pPr algn="ctr"/>
                      <a:r>
                        <a:rPr lang="en-US" sz="1600" dirty="0">
                          <a:latin typeface="Arial" panose="020B0604020202020204" pitchFamily="34" charset="0"/>
                          <a:cs typeface="Arial" panose="020B0604020202020204" pitchFamily="34" charset="0"/>
                        </a:rPr>
                        <a:t>Asset</a:t>
                      </a:r>
                    </a:p>
                  </a:txBody>
                  <a:tcPr/>
                </a:tc>
                <a:tc hMerge="1">
                  <a:txBody>
                    <a:bodyPr/>
                    <a:lstStyle/>
                    <a:p>
                      <a:endParaRPr lang="en-US"/>
                    </a:p>
                  </a:txBody>
                  <a:tcPr/>
                </a:tc>
                <a:tc>
                  <a:txBody>
                    <a:bodyPr/>
                    <a:lstStyle/>
                    <a:p>
                      <a:pPr algn="ctr"/>
                      <a:r>
                        <a:rPr lang="en-US" sz="1600" dirty="0">
                          <a:latin typeface="Arial" panose="020B0604020202020204" pitchFamily="34" charset="0"/>
                          <a:cs typeface="Arial" panose="020B0604020202020204" pitchFamily="34" charset="0"/>
                        </a:rPr>
                        <a:t>Analysis</a:t>
                      </a:r>
                    </a:p>
                  </a:txBody>
                  <a:tcPr/>
                </a:tc>
                <a:extLst>
                  <a:ext uri="{0D108BD9-81ED-4DB2-BD59-A6C34878D82A}">
                    <a16:rowId xmlns:a16="http://schemas.microsoft.com/office/drawing/2014/main" val="4173184661"/>
                  </a:ext>
                </a:extLst>
              </a:tr>
              <a:tr h="358902">
                <a:tc>
                  <a:txBody>
                    <a:bodyPr/>
                    <a:lstStyle/>
                    <a:p>
                      <a:endParaRPr lang="en-US" sz="1600" dirty="0">
                        <a:latin typeface="Arial" panose="020B0604020202020204" pitchFamily="34" charset="0"/>
                        <a:cs typeface="Arial" panose="020B0604020202020204" pitchFamily="34" charset="0"/>
                      </a:endParaRPr>
                    </a:p>
                  </a:txBody>
                  <a:tcPr/>
                </a:tc>
                <a:tc>
                  <a:txBody>
                    <a:bodyPr/>
                    <a:lstStyle/>
                    <a:p>
                      <a:r>
                        <a:rPr lang="en-US" sz="1600" dirty="0">
                          <a:latin typeface="Arial" panose="020B0604020202020204" pitchFamily="34" charset="0"/>
                          <a:cs typeface="Arial" panose="020B0604020202020204" pitchFamily="34" charset="0"/>
                        </a:rPr>
                        <a:t>AY 2017-18</a:t>
                      </a:r>
                    </a:p>
                  </a:txBody>
                  <a:tcPr/>
                </a:tc>
                <a:tc>
                  <a:txBody>
                    <a:bodyPr/>
                    <a:lstStyle/>
                    <a:p>
                      <a:r>
                        <a:rPr lang="en-US" sz="1600" dirty="0">
                          <a:latin typeface="Arial" panose="020B0604020202020204" pitchFamily="34" charset="0"/>
                          <a:cs typeface="Arial" panose="020B0604020202020204" pitchFamily="34" charset="0"/>
                        </a:rPr>
                        <a:t>AY 2018-19</a:t>
                      </a:r>
                    </a:p>
                  </a:txBody>
                  <a:tcPr/>
                </a:tc>
                <a:tc>
                  <a:txBody>
                    <a:bodyPr/>
                    <a:lstStyle/>
                    <a:p>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539913220"/>
                  </a:ext>
                </a:extLst>
              </a:tr>
              <a:tr h="125616">
                <a:tc>
                  <a:txBody>
                    <a:bodyPr/>
                    <a:lstStyle/>
                    <a:p>
                      <a:r>
                        <a:rPr lang="en-US" sz="1600" dirty="0">
                          <a:latin typeface="Arial" panose="020B0604020202020204" pitchFamily="34" charset="0"/>
                          <a:cs typeface="Arial" panose="020B0604020202020204" pitchFamily="34" charset="0"/>
                        </a:rPr>
                        <a:t>1</a:t>
                      </a:r>
                    </a:p>
                  </a:txBody>
                  <a:tcPr/>
                </a:tc>
                <a:tc>
                  <a:txBody>
                    <a:bodyPr/>
                    <a:lstStyle/>
                    <a:p>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70,000</a:t>
                      </a:r>
                      <a:endParaRPr lang="en-US" sz="1600" dirty="0">
                        <a:latin typeface="Arial" panose="020B0604020202020204" pitchFamily="34" charset="0"/>
                        <a:cs typeface="Arial" panose="020B0604020202020204" pitchFamily="34" charset="0"/>
                      </a:endParaRPr>
                    </a:p>
                  </a:txBody>
                  <a:tcPr/>
                </a:tc>
                <a:tc>
                  <a:txBody>
                    <a:bodyPr/>
                    <a:lstStyle/>
                    <a:p>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70,000</a:t>
                      </a:r>
                      <a:endParaRPr lang="en-US" sz="1600" dirty="0">
                        <a:latin typeface="Arial" panose="020B0604020202020204" pitchFamily="34" charset="0"/>
                        <a:cs typeface="Arial" panose="020B0604020202020204" pitchFamily="34" charset="0"/>
                      </a:endParaRPr>
                    </a:p>
                  </a:txBody>
                  <a:tcPr/>
                </a:tc>
                <a:tc>
                  <a:txBody>
                    <a:bodyPr/>
                    <a:lstStyle/>
                    <a:p>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Taxability in case of individual and HUF remains unchanged</a:t>
                      </a: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52452438"/>
                  </a:ext>
                </a:extLst>
              </a:tr>
              <a:tr h="240144">
                <a:tc>
                  <a:txBody>
                    <a:bodyPr/>
                    <a:lstStyle/>
                    <a:p>
                      <a:r>
                        <a:rPr lang="en-US" sz="1600" dirty="0">
                          <a:latin typeface="Arial" panose="020B0604020202020204" pitchFamily="34" charset="0"/>
                          <a:cs typeface="Arial" panose="020B0604020202020204" pitchFamily="34" charset="0"/>
                        </a:rPr>
                        <a:t>2</a:t>
                      </a:r>
                    </a:p>
                  </a:txBody>
                  <a:tcPr/>
                </a:tc>
                <a:tc>
                  <a:txBody>
                    <a:bodyPr/>
                    <a:lstStyle/>
                    <a:p>
                      <a:r>
                        <a:rPr lang="en-US" sz="1600" dirty="0">
                          <a:latin typeface="Arial" panose="020B0604020202020204" pitchFamily="34" charset="0"/>
                          <a:cs typeface="Arial" panose="020B0604020202020204" pitchFamily="34" charset="0"/>
                        </a:rPr>
                        <a:t>-</a:t>
                      </a:r>
                    </a:p>
                  </a:txBody>
                  <a:tcPr/>
                </a:tc>
                <a:tc>
                  <a:txBody>
                    <a:bodyPr/>
                    <a:lstStyle/>
                    <a:p>
                      <a:r>
                        <a:rPr lang="en-US" sz="1600" dirty="0">
                          <a:latin typeface="Arial" panose="020B0604020202020204" pitchFamily="34" charset="0"/>
                          <a:cs typeface="Arial" panose="020B0604020202020204" pitchFamily="34" charset="0"/>
                        </a:rPr>
                        <a:t>-</a:t>
                      </a:r>
                    </a:p>
                  </a:txBody>
                  <a:tcPr/>
                </a:tc>
                <a:tc>
                  <a:txBody>
                    <a:bodyPr/>
                    <a:lstStyle/>
                    <a:p>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Property as defined in Explanation to section 56(2)(vii) does not include</a:t>
                      </a:r>
                    </a:p>
                    <a:p>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Plant &amp; Machinery. Hence, the provisions of section 56(2) does not apply</a:t>
                      </a: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78525618"/>
                  </a:ext>
                </a:extLst>
              </a:tr>
              <a:tr h="125615">
                <a:tc>
                  <a:txBody>
                    <a:bodyPr/>
                    <a:lstStyle/>
                    <a:p>
                      <a:r>
                        <a:rPr lang="en-US" sz="1600" dirty="0">
                          <a:latin typeface="Arial" panose="020B0604020202020204" pitchFamily="34" charset="0"/>
                          <a:cs typeface="Arial" panose="020B0604020202020204" pitchFamily="34" charset="0"/>
                        </a:rPr>
                        <a:t>3</a:t>
                      </a:r>
                    </a:p>
                  </a:txBody>
                  <a:tcPr/>
                </a:tc>
                <a:tc>
                  <a:txBody>
                    <a:bodyPr/>
                    <a:lstStyle/>
                    <a:p>
                      <a:r>
                        <a:rPr lang="en-US" sz="1600" dirty="0">
                          <a:latin typeface="Arial" panose="020B0604020202020204" pitchFamily="34" charset="0"/>
                          <a:cs typeface="Arial" panose="020B0604020202020204" pitchFamily="34" charset="0"/>
                        </a:rPr>
                        <a:t>-</a:t>
                      </a:r>
                    </a:p>
                  </a:txBody>
                  <a:tcPr/>
                </a:tc>
                <a:tc>
                  <a:txBody>
                    <a:bodyPr/>
                    <a:lstStyle/>
                    <a:p>
                      <a:r>
                        <a:rPr lang="en-US" sz="1600" dirty="0">
                          <a:latin typeface="Arial" panose="020B0604020202020204" pitchFamily="34" charset="0"/>
                          <a:cs typeface="Arial" panose="020B0604020202020204" pitchFamily="34" charset="0"/>
                        </a:rPr>
                        <a:t>1,25,000</a:t>
                      </a:r>
                    </a:p>
                  </a:txBody>
                  <a:tcPr/>
                </a:tc>
                <a:tc>
                  <a:txBody>
                    <a:bodyPr/>
                    <a:lstStyle/>
                    <a:p>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AOP is not covered under 56 relating to transactions for inadequate</a:t>
                      </a:r>
                    </a:p>
                    <a:p>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consideration prior to 1.4.2107. The same has been covered under</a:t>
                      </a:r>
                    </a:p>
                    <a:p>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56(2)(x) from AY 2018-19 onwards.</a:t>
                      </a: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38891518"/>
                  </a:ext>
                </a:extLst>
              </a:tr>
            </a:tbl>
          </a:graphicData>
        </a:graphic>
      </p:graphicFrame>
      <p:sp>
        <p:nvSpPr>
          <p:cNvPr id="8" name="Slide Number Placeholder 7">
            <a:extLst>
              <a:ext uri="{FF2B5EF4-FFF2-40B4-BE49-F238E27FC236}">
                <a16:creationId xmlns:a16="http://schemas.microsoft.com/office/drawing/2014/main" id="{039BD827-E68A-4949-84D2-5E7531D38BED}"/>
              </a:ext>
            </a:extLst>
          </p:cNvPr>
          <p:cNvSpPr>
            <a:spLocks noGrp="1"/>
          </p:cNvSpPr>
          <p:nvPr>
            <p:ph type="sldNum" sz="quarter" idx="12"/>
          </p:nvPr>
        </p:nvSpPr>
        <p:spPr/>
        <p:txBody>
          <a:bodyPr/>
          <a:lstStyle/>
          <a:p>
            <a:fld id="{184551E8-1125-4767-8734-F5EA1C8CF950}" type="slidenum">
              <a:rPr lang="en-IN" smtClean="0"/>
              <a:pPr/>
              <a:t>53</a:t>
            </a:fld>
            <a:endParaRPr lang="en-IN"/>
          </a:p>
        </p:txBody>
      </p:sp>
    </p:spTree>
    <p:extLst>
      <p:ext uri="{BB962C8B-B14F-4D97-AF65-F5344CB8AC3E}">
        <p14:creationId xmlns:p14="http://schemas.microsoft.com/office/powerpoint/2010/main" val="35408814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2642"/>
          </a:xfrm>
        </p:spPr>
        <p:txBody>
          <a:bodyPr>
            <a:noAutofit/>
          </a:bodyPr>
          <a:lstStyle/>
          <a:p>
            <a:pPr algn="l"/>
            <a:r>
              <a:rPr lang="en-IN" sz="3200" b="1" dirty="0">
                <a:latin typeface="Arial" panose="020B0604020202020204" pitchFamily="34" charset="0"/>
                <a:cs typeface="Arial" panose="020B0604020202020204" pitchFamily="34" charset="0"/>
              </a:rPr>
              <a:t>Case Study 4 – Taxability of gifts </a:t>
            </a:r>
          </a:p>
        </p:txBody>
      </p:sp>
      <p:graphicFrame>
        <p:nvGraphicFramePr>
          <p:cNvPr id="4" name="Table 3">
            <a:extLst>
              <a:ext uri="{FF2B5EF4-FFF2-40B4-BE49-F238E27FC236}">
                <a16:creationId xmlns:a16="http://schemas.microsoft.com/office/drawing/2014/main" id="{B123CA18-2E25-416B-BDB3-336CCCD730F5}"/>
              </a:ext>
            </a:extLst>
          </p:cNvPr>
          <p:cNvGraphicFramePr>
            <a:graphicFrameLocks noGrp="1"/>
          </p:cNvGraphicFramePr>
          <p:nvPr>
            <p:extLst>
              <p:ext uri="{D42A27DB-BD31-4B8C-83A1-F6EECF244321}">
                <p14:modId xmlns:p14="http://schemas.microsoft.com/office/powerpoint/2010/main" val="4276595378"/>
              </p:ext>
            </p:extLst>
          </p:nvPr>
        </p:nvGraphicFramePr>
        <p:xfrm>
          <a:off x="654877" y="845180"/>
          <a:ext cx="8291446" cy="5632886"/>
        </p:xfrm>
        <a:graphic>
          <a:graphicData uri="http://schemas.openxmlformats.org/drawingml/2006/table">
            <a:tbl>
              <a:tblPr firstRow="1" bandRow="1">
                <a:tableStyleId>{5C22544A-7EE6-4342-B048-85BDC9FD1C3A}</a:tableStyleId>
              </a:tblPr>
              <a:tblGrid>
                <a:gridCol w="1090646">
                  <a:extLst>
                    <a:ext uri="{9D8B030D-6E8A-4147-A177-3AD203B41FA5}">
                      <a16:colId xmlns:a16="http://schemas.microsoft.com/office/drawing/2014/main" val="3454649364"/>
                    </a:ext>
                  </a:extLst>
                </a:gridCol>
                <a:gridCol w="936104">
                  <a:extLst>
                    <a:ext uri="{9D8B030D-6E8A-4147-A177-3AD203B41FA5}">
                      <a16:colId xmlns:a16="http://schemas.microsoft.com/office/drawing/2014/main" val="1587035066"/>
                    </a:ext>
                  </a:extLst>
                </a:gridCol>
                <a:gridCol w="936104">
                  <a:extLst>
                    <a:ext uri="{9D8B030D-6E8A-4147-A177-3AD203B41FA5}">
                      <a16:colId xmlns:a16="http://schemas.microsoft.com/office/drawing/2014/main" val="3716902539"/>
                    </a:ext>
                  </a:extLst>
                </a:gridCol>
                <a:gridCol w="5328592">
                  <a:extLst>
                    <a:ext uri="{9D8B030D-6E8A-4147-A177-3AD203B41FA5}">
                      <a16:colId xmlns:a16="http://schemas.microsoft.com/office/drawing/2014/main" val="1749813043"/>
                    </a:ext>
                  </a:extLst>
                </a:gridCol>
              </a:tblGrid>
              <a:tr h="606521">
                <a:tc>
                  <a:txBody>
                    <a:bodyPr/>
                    <a:lstStyle/>
                    <a:p>
                      <a:pPr algn="ctr"/>
                      <a:r>
                        <a:rPr lang="en-US" sz="1600" dirty="0">
                          <a:latin typeface="Arial" panose="020B0604020202020204" pitchFamily="34" charset="0"/>
                          <a:cs typeface="Arial" panose="020B0604020202020204" pitchFamily="34" charset="0"/>
                        </a:rPr>
                        <a:t>Situation </a:t>
                      </a:r>
                    </a:p>
                  </a:txBody>
                  <a:tcPr/>
                </a:tc>
                <a:tc gridSpan="3">
                  <a:txBody>
                    <a:bodyPr/>
                    <a:lstStyle/>
                    <a:p>
                      <a:pPr algn="ctr"/>
                      <a:r>
                        <a:rPr lang="en-US" sz="1600" dirty="0">
                          <a:latin typeface="Arial" panose="020B0604020202020204" pitchFamily="34" charset="0"/>
                          <a:cs typeface="Arial" panose="020B0604020202020204" pitchFamily="34" charset="0"/>
                        </a:rPr>
                        <a:t>Taxable amount</a:t>
                      </a:r>
                    </a:p>
                    <a:p>
                      <a:pPr algn="ctr"/>
                      <a:r>
                        <a:rPr lang="en-US" sz="1600" dirty="0">
                          <a:latin typeface="Arial" panose="020B0604020202020204" pitchFamily="34" charset="0"/>
                          <a:cs typeface="Arial" panose="020B0604020202020204" pitchFamily="34" charset="0"/>
                        </a:rPr>
                        <a:t>Asset</a:t>
                      </a:r>
                    </a:p>
                  </a:txBody>
                  <a:tcPr/>
                </a:tc>
                <a:tc hMerge="1">
                  <a:txBody>
                    <a:bodyPr/>
                    <a:lstStyle/>
                    <a:p>
                      <a:pPr algn="ctr"/>
                      <a:endParaRPr lang="en-US" dirty="0"/>
                    </a:p>
                  </a:txBody>
                  <a:tcPr/>
                </a:tc>
                <a:tc hMerge="1">
                  <a:txBody>
                    <a:bodyPr/>
                    <a:lstStyle/>
                    <a:p>
                      <a:endParaRPr lang="en-US"/>
                    </a:p>
                  </a:txBody>
                  <a:tcPr/>
                </a:tc>
                <a:extLst>
                  <a:ext uri="{0D108BD9-81ED-4DB2-BD59-A6C34878D82A}">
                    <a16:rowId xmlns:a16="http://schemas.microsoft.com/office/drawing/2014/main" val="4173184661"/>
                  </a:ext>
                </a:extLst>
              </a:tr>
              <a:tr h="346582">
                <a:tc>
                  <a:txBody>
                    <a:bodyPr/>
                    <a:lstStyle/>
                    <a:p>
                      <a:endParaRPr lang="en-US" sz="1600" dirty="0">
                        <a:latin typeface="Arial" panose="020B0604020202020204" pitchFamily="34" charset="0"/>
                        <a:cs typeface="Arial" panose="020B0604020202020204" pitchFamily="34" charset="0"/>
                      </a:endParaRPr>
                    </a:p>
                  </a:txBody>
                  <a:tcPr/>
                </a:tc>
                <a:tc>
                  <a:txBody>
                    <a:bodyPr/>
                    <a:lstStyle/>
                    <a:p>
                      <a:r>
                        <a:rPr lang="en-US" sz="1600" dirty="0">
                          <a:latin typeface="Arial" panose="020B0604020202020204" pitchFamily="34" charset="0"/>
                          <a:cs typeface="Arial" panose="020B0604020202020204" pitchFamily="34" charset="0"/>
                        </a:rPr>
                        <a:t>AY 2017-18</a:t>
                      </a:r>
                    </a:p>
                  </a:txBody>
                  <a:tcPr/>
                </a:tc>
                <a:tc>
                  <a:txBody>
                    <a:bodyPr/>
                    <a:lstStyle/>
                    <a:p>
                      <a:r>
                        <a:rPr lang="en-US" sz="1600" dirty="0">
                          <a:latin typeface="Arial" panose="020B0604020202020204" pitchFamily="34" charset="0"/>
                          <a:cs typeface="Arial" panose="020B0604020202020204" pitchFamily="34" charset="0"/>
                        </a:rPr>
                        <a:t>AY 2018-19</a:t>
                      </a:r>
                    </a:p>
                  </a:txBody>
                  <a:tcPr/>
                </a:tc>
                <a:tc>
                  <a:txBody>
                    <a:bodyPr/>
                    <a:lstStyle/>
                    <a:p>
                      <a:pPr algn="ctr"/>
                      <a:r>
                        <a:rPr lang="en-US" sz="1600" dirty="0">
                          <a:latin typeface="Arial" panose="020B0604020202020204" pitchFamily="34" charset="0"/>
                          <a:cs typeface="Arial" panose="020B0604020202020204" pitchFamily="34" charset="0"/>
                        </a:rPr>
                        <a:t>Analysis</a:t>
                      </a:r>
                    </a:p>
                  </a:txBody>
                  <a:tcPr/>
                </a:tc>
                <a:extLst>
                  <a:ext uri="{0D108BD9-81ED-4DB2-BD59-A6C34878D82A}">
                    <a16:rowId xmlns:a16="http://schemas.microsoft.com/office/drawing/2014/main" val="3539913220"/>
                  </a:ext>
                </a:extLst>
              </a:tr>
              <a:tr h="346582">
                <a:tc>
                  <a:txBody>
                    <a:bodyPr/>
                    <a:lstStyle/>
                    <a:p>
                      <a:endParaRPr lang="en-US" sz="1600" dirty="0">
                        <a:latin typeface="Arial" panose="020B0604020202020204" pitchFamily="34" charset="0"/>
                        <a:cs typeface="Arial" panose="020B0604020202020204" pitchFamily="34" charset="0"/>
                      </a:endParaRPr>
                    </a:p>
                  </a:txBody>
                  <a:tcPr/>
                </a:tc>
                <a:tc>
                  <a:txBody>
                    <a:bodyPr/>
                    <a:lstStyle/>
                    <a:p>
                      <a:endParaRPr lang="en-US" sz="1600" dirty="0">
                        <a:latin typeface="Arial" panose="020B0604020202020204" pitchFamily="34" charset="0"/>
                        <a:cs typeface="Arial" panose="020B0604020202020204" pitchFamily="34" charset="0"/>
                      </a:endParaRPr>
                    </a:p>
                  </a:txBody>
                  <a:tcPr/>
                </a:tc>
                <a:tc>
                  <a:txBody>
                    <a:bodyPr/>
                    <a:lstStyle/>
                    <a:p>
                      <a:endParaRPr lang="en-US" sz="1600" dirty="0">
                        <a:latin typeface="Arial" panose="020B0604020202020204" pitchFamily="34" charset="0"/>
                        <a:cs typeface="Arial" panose="020B0604020202020204" pitchFamily="34" charset="0"/>
                      </a:endParaRPr>
                    </a:p>
                  </a:txBody>
                  <a:tcPr/>
                </a:tc>
                <a:tc>
                  <a:txBody>
                    <a:bodyPr/>
                    <a:lstStyle/>
                    <a:p>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03307782"/>
                  </a:ext>
                </a:extLst>
              </a:tr>
              <a:tr h="2302343">
                <a:tc>
                  <a:txBody>
                    <a:bodyPr/>
                    <a:lstStyle/>
                    <a:p>
                      <a:r>
                        <a:rPr lang="en-US" sz="1600" dirty="0">
                          <a:latin typeface="Arial" panose="020B0604020202020204" pitchFamily="34" charset="0"/>
                          <a:cs typeface="Arial" panose="020B0604020202020204" pitchFamily="34" charset="0"/>
                        </a:rPr>
                        <a:t>4</a:t>
                      </a:r>
                    </a:p>
                  </a:txBody>
                  <a:tcPr/>
                </a:tc>
                <a:tc>
                  <a:txBody>
                    <a:bodyPr/>
                    <a:lstStyle/>
                    <a:p>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60,000</a:t>
                      </a:r>
                      <a:endParaRPr lang="en-US" sz="1600" dirty="0">
                        <a:latin typeface="Arial" panose="020B0604020202020204" pitchFamily="34" charset="0"/>
                        <a:cs typeface="Arial" panose="020B0604020202020204" pitchFamily="34" charset="0"/>
                      </a:endParaRPr>
                    </a:p>
                  </a:txBody>
                  <a:tcPr/>
                </a:tc>
                <a:tc>
                  <a:txBody>
                    <a:bodyPr/>
                    <a:lstStyle/>
                    <a:p>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60,000</a:t>
                      </a:r>
                      <a:endParaRPr lang="en-US" sz="1600" dirty="0">
                        <a:latin typeface="Arial" panose="020B0604020202020204" pitchFamily="34" charset="0"/>
                        <a:cs typeface="Arial" panose="020B0604020202020204" pitchFamily="34" charset="0"/>
                      </a:endParaRPr>
                    </a:p>
                  </a:txBody>
                  <a:tcPr/>
                </a:tc>
                <a:tc>
                  <a:txBody>
                    <a:bodyPr/>
                    <a:lstStyle/>
                    <a:p>
                      <a:pPr algn="just"/>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Where a closely held company receives shares of another closely held company from any person, for a consideration less than the fair market</a:t>
                      </a:r>
                    </a:p>
                    <a:p>
                      <a:pPr algn="just"/>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value by Rs.50,000, such amount is taxable under 56(2)(</a:t>
                      </a:r>
                      <a:r>
                        <a:rPr lang="en-US" sz="1600" b="0" i="0" u="none" strike="noStrike" kern="1200" baseline="0" dirty="0" err="1">
                          <a:solidFill>
                            <a:schemeClr val="dk1"/>
                          </a:solidFill>
                          <a:latin typeface="Arial" panose="020B0604020202020204" pitchFamily="34" charset="0"/>
                          <a:ea typeface="+mn-ea"/>
                          <a:cs typeface="Arial" panose="020B0604020202020204" pitchFamily="34" charset="0"/>
                        </a:rPr>
                        <a:t>viia</a:t>
                      </a:r>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a:t>
                      </a:r>
                    </a:p>
                    <a:p>
                      <a:pPr algn="just"/>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Any property, other than immovable property received for a consideration less than the fair market value by 50,000 shall attract Sec</a:t>
                      </a:r>
                    </a:p>
                    <a:p>
                      <a:pPr algn="just"/>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56(2)(x)( c)</a:t>
                      </a: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52452438"/>
                  </a:ext>
                </a:extLst>
              </a:tr>
              <a:tr h="1748471">
                <a:tc>
                  <a:txBody>
                    <a:bodyPr/>
                    <a:lstStyle/>
                    <a:p>
                      <a:r>
                        <a:rPr lang="en-US" sz="1600" dirty="0">
                          <a:latin typeface="Arial" panose="020B0604020202020204" pitchFamily="34" charset="0"/>
                          <a:cs typeface="Arial" panose="020B0604020202020204" pitchFamily="34" charset="0"/>
                        </a:rPr>
                        <a:t>5</a:t>
                      </a:r>
                    </a:p>
                  </a:txBody>
                  <a:tcPr/>
                </a:tc>
                <a:tc>
                  <a:txBody>
                    <a:bodyPr/>
                    <a:lstStyle/>
                    <a:p>
                      <a:r>
                        <a:rPr lang="en-US" sz="1600" dirty="0">
                          <a:latin typeface="Arial" panose="020B0604020202020204" pitchFamily="34" charset="0"/>
                          <a:cs typeface="Arial" panose="020B0604020202020204" pitchFamily="34" charset="0"/>
                        </a:rPr>
                        <a:t>20,000</a:t>
                      </a:r>
                    </a:p>
                  </a:txBody>
                  <a:tcPr/>
                </a:tc>
                <a:tc>
                  <a:txBody>
                    <a:bodyPr/>
                    <a:lstStyle/>
                    <a:p>
                      <a:r>
                        <a:rPr lang="en-US" sz="1600" dirty="0">
                          <a:latin typeface="Arial" panose="020B0604020202020204" pitchFamily="34" charset="0"/>
                          <a:cs typeface="Arial" panose="020B0604020202020204" pitchFamily="34" charset="0"/>
                        </a:rPr>
                        <a:t>20,000</a:t>
                      </a:r>
                    </a:p>
                  </a:txBody>
                  <a:tcPr/>
                </a:tc>
                <a:tc>
                  <a:txBody>
                    <a:bodyPr/>
                    <a:lstStyle/>
                    <a:p>
                      <a:pPr algn="just"/>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Where a closely held company receives consideration for issue of shares</a:t>
                      </a:r>
                    </a:p>
                    <a:p>
                      <a:pPr algn="just"/>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above face value, then the difference of consideration and fair market value is taxable under section 56(2)(</a:t>
                      </a:r>
                      <a:r>
                        <a:rPr lang="en-US" sz="1600" b="0" i="0" u="none" strike="noStrike" kern="1200" baseline="0" dirty="0" err="1">
                          <a:solidFill>
                            <a:schemeClr val="dk1"/>
                          </a:solidFill>
                          <a:latin typeface="Arial" panose="020B0604020202020204" pitchFamily="34" charset="0"/>
                          <a:ea typeface="+mn-ea"/>
                          <a:cs typeface="Arial" panose="020B0604020202020204" pitchFamily="34" charset="0"/>
                        </a:rPr>
                        <a:t>viib</a:t>
                      </a:r>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 irrespective of threshold limit.</a:t>
                      </a:r>
                    </a:p>
                    <a:p>
                      <a:pPr algn="just"/>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 Since, 56(2)(</a:t>
                      </a:r>
                      <a:r>
                        <a:rPr lang="en-US" sz="1600" b="0" i="0" u="none" strike="noStrike" kern="1200" baseline="0" dirty="0" err="1">
                          <a:solidFill>
                            <a:schemeClr val="dk1"/>
                          </a:solidFill>
                          <a:latin typeface="Arial" panose="020B0604020202020204" pitchFamily="34" charset="0"/>
                          <a:ea typeface="+mn-ea"/>
                          <a:cs typeface="Arial" panose="020B0604020202020204" pitchFamily="34" charset="0"/>
                        </a:rPr>
                        <a:t>viib</a:t>
                      </a:r>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 remains to continue, the said provisions apply even for AY 2018-19.</a:t>
                      </a: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78525618"/>
                  </a:ext>
                </a:extLst>
              </a:tr>
            </a:tbl>
          </a:graphicData>
        </a:graphic>
      </p:graphicFrame>
      <p:sp>
        <p:nvSpPr>
          <p:cNvPr id="8" name="Slide Number Placeholder 7">
            <a:extLst>
              <a:ext uri="{FF2B5EF4-FFF2-40B4-BE49-F238E27FC236}">
                <a16:creationId xmlns:a16="http://schemas.microsoft.com/office/drawing/2014/main" id="{86CCA545-3C49-4617-BF40-EA726B7186A1}"/>
              </a:ext>
            </a:extLst>
          </p:cNvPr>
          <p:cNvSpPr>
            <a:spLocks noGrp="1"/>
          </p:cNvSpPr>
          <p:nvPr>
            <p:ph type="sldNum" sz="quarter" idx="12"/>
          </p:nvPr>
        </p:nvSpPr>
        <p:spPr/>
        <p:txBody>
          <a:bodyPr/>
          <a:lstStyle/>
          <a:p>
            <a:fld id="{184551E8-1125-4767-8734-F5EA1C8CF950}" type="slidenum">
              <a:rPr lang="en-IN" smtClean="0"/>
              <a:pPr/>
              <a:t>54</a:t>
            </a:fld>
            <a:endParaRPr lang="en-IN"/>
          </a:p>
        </p:txBody>
      </p:sp>
    </p:spTree>
    <p:extLst>
      <p:ext uri="{BB962C8B-B14F-4D97-AF65-F5344CB8AC3E}">
        <p14:creationId xmlns:p14="http://schemas.microsoft.com/office/powerpoint/2010/main" val="18708774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Autofit/>
          </a:bodyPr>
          <a:lstStyle/>
          <a:p>
            <a:pPr algn="l"/>
            <a:r>
              <a:rPr lang="en-IN" sz="3200" b="1" dirty="0">
                <a:latin typeface="Arial" panose="020B0604020202020204" pitchFamily="34" charset="0"/>
                <a:cs typeface="Arial" panose="020B0604020202020204" pitchFamily="34" charset="0"/>
              </a:rPr>
              <a:t>Case Study 4 – Taxability of gifts </a:t>
            </a:r>
          </a:p>
        </p:txBody>
      </p:sp>
      <p:graphicFrame>
        <p:nvGraphicFramePr>
          <p:cNvPr id="4" name="Table 3">
            <a:extLst>
              <a:ext uri="{FF2B5EF4-FFF2-40B4-BE49-F238E27FC236}">
                <a16:creationId xmlns:a16="http://schemas.microsoft.com/office/drawing/2014/main" id="{B123CA18-2E25-416B-BDB3-336CCCD730F5}"/>
              </a:ext>
            </a:extLst>
          </p:cNvPr>
          <p:cNvGraphicFramePr>
            <a:graphicFrameLocks noGrp="1"/>
          </p:cNvGraphicFramePr>
          <p:nvPr>
            <p:extLst>
              <p:ext uri="{D42A27DB-BD31-4B8C-83A1-F6EECF244321}">
                <p14:modId xmlns:p14="http://schemas.microsoft.com/office/powerpoint/2010/main" val="289181089"/>
              </p:ext>
            </p:extLst>
          </p:nvPr>
        </p:nvGraphicFramePr>
        <p:xfrm>
          <a:off x="457200" y="1600200"/>
          <a:ext cx="8276732" cy="4747154"/>
        </p:xfrm>
        <a:graphic>
          <a:graphicData uri="http://schemas.openxmlformats.org/drawingml/2006/table">
            <a:tbl>
              <a:tblPr firstRow="1" bandRow="1">
                <a:tableStyleId>{5C22544A-7EE6-4342-B048-85BDC9FD1C3A}</a:tableStyleId>
              </a:tblPr>
              <a:tblGrid>
                <a:gridCol w="1177280">
                  <a:extLst>
                    <a:ext uri="{9D8B030D-6E8A-4147-A177-3AD203B41FA5}">
                      <a16:colId xmlns:a16="http://schemas.microsoft.com/office/drawing/2014/main" val="3454649364"/>
                    </a:ext>
                  </a:extLst>
                </a:gridCol>
                <a:gridCol w="978772">
                  <a:extLst>
                    <a:ext uri="{9D8B030D-6E8A-4147-A177-3AD203B41FA5}">
                      <a16:colId xmlns:a16="http://schemas.microsoft.com/office/drawing/2014/main" val="1587035066"/>
                    </a:ext>
                  </a:extLst>
                </a:gridCol>
                <a:gridCol w="1296144">
                  <a:extLst>
                    <a:ext uri="{9D8B030D-6E8A-4147-A177-3AD203B41FA5}">
                      <a16:colId xmlns:a16="http://schemas.microsoft.com/office/drawing/2014/main" val="3716902539"/>
                    </a:ext>
                  </a:extLst>
                </a:gridCol>
                <a:gridCol w="4824536">
                  <a:extLst>
                    <a:ext uri="{9D8B030D-6E8A-4147-A177-3AD203B41FA5}">
                      <a16:colId xmlns:a16="http://schemas.microsoft.com/office/drawing/2014/main" val="1088583856"/>
                    </a:ext>
                  </a:extLst>
                </a:gridCol>
              </a:tblGrid>
              <a:tr h="556719">
                <a:tc>
                  <a:txBody>
                    <a:bodyPr/>
                    <a:lstStyle/>
                    <a:p>
                      <a:pPr algn="ctr"/>
                      <a:r>
                        <a:rPr lang="en-US" sz="1600" dirty="0">
                          <a:latin typeface="Arial" panose="020B0604020202020204" pitchFamily="34" charset="0"/>
                          <a:cs typeface="Arial" panose="020B0604020202020204" pitchFamily="34" charset="0"/>
                        </a:rPr>
                        <a:t>Situation </a:t>
                      </a:r>
                    </a:p>
                  </a:txBody>
                  <a:tcPr/>
                </a:tc>
                <a:tc gridSpan="3">
                  <a:txBody>
                    <a:bodyPr/>
                    <a:lstStyle/>
                    <a:p>
                      <a:pPr algn="ctr"/>
                      <a:r>
                        <a:rPr lang="en-US" sz="1600" dirty="0">
                          <a:latin typeface="Arial" panose="020B0604020202020204" pitchFamily="34" charset="0"/>
                          <a:cs typeface="Arial" panose="020B0604020202020204" pitchFamily="34" charset="0"/>
                        </a:rPr>
                        <a:t>Taxable amount</a:t>
                      </a:r>
                    </a:p>
                    <a:p>
                      <a:pPr algn="ctr"/>
                      <a:r>
                        <a:rPr lang="en-US" sz="1600" dirty="0">
                          <a:latin typeface="Arial" panose="020B0604020202020204" pitchFamily="34" charset="0"/>
                          <a:cs typeface="Arial" panose="020B0604020202020204" pitchFamily="34" charset="0"/>
                        </a:rPr>
                        <a:t>Asset</a:t>
                      </a:r>
                    </a:p>
                  </a:txBody>
                  <a:tcPr/>
                </a:tc>
                <a:tc hMerge="1">
                  <a:txBody>
                    <a:bodyPr/>
                    <a:lstStyle/>
                    <a:p>
                      <a:pPr algn="ctr"/>
                      <a:endParaRPr lang="en-US" dirty="0"/>
                    </a:p>
                  </a:txBody>
                  <a:tcPr/>
                </a:tc>
                <a:tc hMerge="1">
                  <a:txBody>
                    <a:bodyPr/>
                    <a:lstStyle/>
                    <a:p>
                      <a:endParaRPr lang="en-US"/>
                    </a:p>
                  </a:txBody>
                  <a:tcPr/>
                </a:tc>
                <a:extLst>
                  <a:ext uri="{0D108BD9-81ED-4DB2-BD59-A6C34878D82A}">
                    <a16:rowId xmlns:a16="http://schemas.microsoft.com/office/drawing/2014/main" val="4173184661"/>
                  </a:ext>
                </a:extLst>
              </a:tr>
              <a:tr h="318124">
                <a:tc>
                  <a:txBody>
                    <a:bodyPr/>
                    <a:lstStyle/>
                    <a:p>
                      <a:endParaRPr lang="en-US" sz="1600" dirty="0">
                        <a:latin typeface="Arial" panose="020B0604020202020204" pitchFamily="34" charset="0"/>
                        <a:cs typeface="Arial" panose="020B0604020202020204" pitchFamily="34" charset="0"/>
                      </a:endParaRPr>
                    </a:p>
                  </a:txBody>
                  <a:tcPr/>
                </a:tc>
                <a:tc>
                  <a:txBody>
                    <a:bodyPr/>
                    <a:lstStyle/>
                    <a:p>
                      <a:r>
                        <a:rPr lang="en-US" sz="1600" dirty="0">
                          <a:latin typeface="Arial" panose="020B0604020202020204" pitchFamily="34" charset="0"/>
                          <a:cs typeface="Arial" panose="020B0604020202020204" pitchFamily="34" charset="0"/>
                        </a:rPr>
                        <a:t>AY 2017-18</a:t>
                      </a:r>
                    </a:p>
                  </a:txBody>
                  <a:tcPr/>
                </a:tc>
                <a:tc>
                  <a:txBody>
                    <a:bodyPr/>
                    <a:lstStyle/>
                    <a:p>
                      <a:r>
                        <a:rPr lang="en-US" sz="1600" dirty="0">
                          <a:latin typeface="Arial" panose="020B0604020202020204" pitchFamily="34" charset="0"/>
                          <a:cs typeface="Arial" panose="020B0604020202020204" pitchFamily="34" charset="0"/>
                        </a:rPr>
                        <a:t>AY 2018-19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Analysis</a:t>
                      </a:r>
                    </a:p>
                    <a:p>
                      <a:pPr algn="ct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539913220"/>
                  </a:ext>
                </a:extLst>
              </a:tr>
              <a:tr h="1362040">
                <a:tc>
                  <a:txBody>
                    <a:bodyPr/>
                    <a:lstStyle/>
                    <a:p>
                      <a:r>
                        <a:rPr lang="en-US" sz="1600" dirty="0">
                          <a:latin typeface="Arial" panose="020B0604020202020204" pitchFamily="34" charset="0"/>
                          <a:cs typeface="Arial" panose="020B0604020202020204" pitchFamily="34" charset="0"/>
                        </a:rPr>
                        <a:t>6</a:t>
                      </a:r>
                    </a:p>
                  </a:txBody>
                  <a:tcPr/>
                </a:tc>
                <a:tc>
                  <a:txBody>
                    <a:bodyPr/>
                    <a:lstStyle/>
                    <a:p>
                      <a:r>
                        <a:rPr lang="en-US" sz="1600" dirty="0">
                          <a:latin typeface="Arial" panose="020B0604020202020204" pitchFamily="34" charset="0"/>
                          <a:cs typeface="Arial" panose="020B0604020202020204" pitchFamily="34" charset="0"/>
                        </a:rPr>
                        <a:t>-</a:t>
                      </a:r>
                    </a:p>
                  </a:txBody>
                  <a:tcPr/>
                </a:tc>
                <a:tc>
                  <a:txBody>
                    <a:bodyPr/>
                    <a:lstStyle/>
                    <a:p>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1,50,000</a:t>
                      </a:r>
                      <a:endParaRPr lang="en-US" sz="1600" dirty="0">
                        <a:latin typeface="Arial" panose="020B0604020202020204" pitchFamily="34" charset="0"/>
                        <a:cs typeface="Arial" panose="020B0604020202020204" pitchFamily="34" charset="0"/>
                      </a:endParaRPr>
                    </a:p>
                  </a:txBody>
                  <a:tcPr/>
                </a:tc>
                <a:tc>
                  <a:txBody>
                    <a:bodyPr/>
                    <a:lstStyle/>
                    <a:p>
                      <a:pPr algn="just"/>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Clause (</a:t>
                      </a:r>
                      <a:r>
                        <a:rPr lang="en-US" sz="1600" b="0" i="0" u="none" strike="noStrike" kern="1200" baseline="0" dirty="0" err="1">
                          <a:solidFill>
                            <a:schemeClr val="dk1"/>
                          </a:solidFill>
                          <a:latin typeface="Arial" panose="020B0604020202020204" pitchFamily="34" charset="0"/>
                          <a:ea typeface="+mn-ea"/>
                          <a:cs typeface="Arial" panose="020B0604020202020204" pitchFamily="34" charset="0"/>
                        </a:rPr>
                        <a:t>viia</a:t>
                      </a:r>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 and (</a:t>
                      </a:r>
                      <a:r>
                        <a:rPr lang="en-US" sz="1600" b="0" i="0" u="none" strike="noStrike" kern="1200" baseline="0" dirty="0" err="1">
                          <a:solidFill>
                            <a:schemeClr val="dk1"/>
                          </a:solidFill>
                          <a:latin typeface="Arial" panose="020B0604020202020204" pitchFamily="34" charset="0"/>
                          <a:ea typeface="+mn-ea"/>
                          <a:cs typeface="Arial" panose="020B0604020202020204" pitchFamily="34" charset="0"/>
                        </a:rPr>
                        <a:t>viib</a:t>
                      </a:r>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 deals only with transactions of shares of closely held company. However, 56(2)(x)(b) includes all immovable property</a:t>
                      </a: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52452438"/>
                  </a:ext>
                </a:extLst>
              </a:tr>
              <a:tr h="2226874">
                <a:tc>
                  <a:txBody>
                    <a:bodyPr/>
                    <a:lstStyle/>
                    <a:p>
                      <a:r>
                        <a:rPr lang="en-US" sz="1600" dirty="0">
                          <a:latin typeface="Arial" panose="020B0604020202020204" pitchFamily="34" charset="0"/>
                          <a:cs typeface="Arial" panose="020B0604020202020204" pitchFamily="34" charset="0"/>
                        </a:rPr>
                        <a:t>7</a:t>
                      </a:r>
                    </a:p>
                  </a:txBody>
                  <a:tcPr/>
                </a:tc>
                <a:tc>
                  <a:txBody>
                    <a:bodyPr/>
                    <a:lstStyle/>
                    <a:p>
                      <a:r>
                        <a:rPr lang="en-US" sz="1600" dirty="0">
                          <a:latin typeface="Arial" panose="020B0604020202020204" pitchFamily="34" charset="0"/>
                          <a:cs typeface="Arial" panose="020B0604020202020204" pitchFamily="34" charset="0"/>
                        </a:rPr>
                        <a:t>-</a:t>
                      </a:r>
                    </a:p>
                  </a:txBody>
                  <a:tcPr/>
                </a:tc>
                <a:tc>
                  <a:txBody>
                    <a:bodyPr/>
                    <a:lstStyle/>
                    <a:p>
                      <a:r>
                        <a:rPr lang="en-US" sz="1600" dirty="0">
                          <a:latin typeface="Arial" panose="020B0604020202020204" pitchFamily="34" charset="0"/>
                          <a:cs typeface="Arial" panose="020B0604020202020204" pitchFamily="34" charset="0"/>
                        </a:rPr>
                        <a:t>1,50,000</a:t>
                      </a:r>
                    </a:p>
                  </a:txBody>
                  <a:tcPr/>
                </a:tc>
                <a:tc>
                  <a:txBody>
                    <a:bodyPr/>
                    <a:lstStyle/>
                    <a:p>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56(2) does not talk about any transaction entered into by a widely held</a:t>
                      </a:r>
                    </a:p>
                    <a:p>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company prior to 1.4.2017.</a:t>
                      </a:r>
                    </a:p>
                    <a:p>
                      <a:r>
                        <a:rPr lang="en-US" sz="1600" b="0" i="0" u="none" strike="noStrike" kern="1200" baseline="0" dirty="0">
                          <a:solidFill>
                            <a:schemeClr val="dk1"/>
                          </a:solidFill>
                          <a:latin typeface="Arial" panose="020B0604020202020204" pitchFamily="34" charset="0"/>
                          <a:ea typeface="+mn-ea"/>
                          <a:cs typeface="Arial" panose="020B0604020202020204" pitchFamily="34" charset="0"/>
                        </a:rPr>
                        <a:t>• 56(2)(x) includes all type of persons defined under Income tax Act</a:t>
                      </a: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78525618"/>
                  </a:ext>
                </a:extLst>
              </a:tr>
            </a:tbl>
          </a:graphicData>
        </a:graphic>
      </p:graphicFrame>
      <p:sp>
        <p:nvSpPr>
          <p:cNvPr id="8" name="Slide Number Placeholder 7">
            <a:extLst>
              <a:ext uri="{FF2B5EF4-FFF2-40B4-BE49-F238E27FC236}">
                <a16:creationId xmlns:a16="http://schemas.microsoft.com/office/drawing/2014/main" id="{ED0B0A61-566B-4762-A379-CB0CB3DCA116}"/>
              </a:ext>
            </a:extLst>
          </p:cNvPr>
          <p:cNvSpPr>
            <a:spLocks noGrp="1"/>
          </p:cNvSpPr>
          <p:nvPr>
            <p:ph type="sldNum" sz="quarter" idx="12"/>
          </p:nvPr>
        </p:nvSpPr>
        <p:spPr/>
        <p:txBody>
          <a:bodyPr/>
          <a:lstStyle/>
          <a:p>
            <a:fld id="{184551E8-1125-4767-8734-F5EA1C8CF950}" type="slidenum">
              <a:rPr lang="en-IN" smtClean="0"/>
              <a:pPr/>
              <a:t>55</a:t>
            </a:fld>
            <a:endParaRPr lang="en-IN"/>
          </a:p>
        </p:txBody>
      </p:sp>
    </p:spTree>
    <p:extLst>
      <p:ext uri="{BB962C8B-B14F-4D97-AF65-F5344CB8AC3E}">
        <p14:creationId xmlns:p14="http://schemas.microsoft.com/office/powerpoint/2010/main" val="2683039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3F64B-B6F4-4E6D-8251-071446ACB20D}"/>
              </a:ext>
            </a:extLst>
          </p:cNvPr>
          <p:cNvSpPr>
            <a:spLocks noGrp="1"/>
          </p:cNvSpPr>
          <p:nvPr>
            <p:ph type="title"/>
          </p:nvPr>
        </p:nvSpPr>
        <p:spPr>
          <a:xfrm>
            <a:off x="457200" y="274638"/>
            <a:ext cx="8229600" cy="5170586"/>
          </a:xfrm>
        </p:spPr>
        <p:txBody>
          <a:bodyPr/>
          <a:lstStyle/>
          <a:p>
            <a:br>
              <a:rPr lang="en-US" dirty="0"/>
            </a:br>
            <a:br>
              <a:rPr lang="en-US" dirty="0"/>
            </a:br>
            <a:br>
              <a:rPr lang="en-US" dirty="0"/>
            </a:br>
            <a:br>
              <a:rPr lang="en-US" dirty="0"/>
            </a:br>
            <a:br>
              <a:rPr lang="en-US" dirty="0"/>
            </a:br>
            <a:endParaRPr lang="en-US" sz="2600" dirty="0"/>
          </a:p>
        </p:txBody>
      </p:sp>
      <p:sp>
        <p:nvSpPr>
          <p:cNvPr id="3" name="TextBox 2">
            <a:extLst>
              <a:ext uri="{FF2B5EF4-FFF2-40B4-BE49-F238E27FC236}">
                <a16:creationId xmlns:a16="http://schemas.microsoft.com/office/drawing/2014/main" id="{63F323F8-08B8-4249-B751-4CEC802FB603}"/>
              </a:ext>
            </a:extLst>
          </p:cNvPr>
          <p:cNvSpPr txBox="1"/>
          <p:nvPr/>
        </p:nvSpPr>
        <p:spPr>
          <a:xfrm>
            <a:off x="3347864" y="5632988"/>
            <a:ext cx="5338936" cy="1015663"/>
          </a:xfrm>
          <a:prstGeom prst="rect">
            <a:avLst/>
          </a:prstGeom>
          <a:noFill/>
        </p:spPr>
        <p:txBody>
          <a:bodyPr wrap="square" rtlCol="0">
            <a:spAutoFit/>
          </a:bodyPr>
          <a:lstStyle/>
          <a:p>
            <a:pPr algn="ctr"/>
            <a:r>
              <a:rPr lang="en-US" sz="2000" b="1" dirty="0"/>
              <a:t>	Thank you </a:t>
            </a:r>
          </a:p>
          <a:p>
            <a:pPr algn="ctr"/>
            <a:r>
              <a:rPr lang="en-US" sz="2000" b="1" dirty="0"/>
              <a:t>	CA Krutika Fadnis</a:t>
            </a:r>
          </a:p>
          <a:p>
            <a:pPr algn="ctr"/>
            <a:r>
              <a:rPr lang="en-US" sz="2000" b="1" dirty="0"/>
              <a:t>		Email id- krutika@fngca.com</a:t>
            </a:r>
          </a:p>
        </p:txBody>
      </p:sp>
      <p:sp>
        <p:nvSpPr>
          <p:cNvPr id="8" name="Slide Number Placeholder 7">
            <a:extLst>
              <a:ext uri="{FF2B5EF4-FFF2-40B4-BE49-F238E27FC236}">
                <a16:creationId xmlns:a16="http://schemas.microsoft.com/office/drawing/2014/main" id="{9B50BE7D-5697-470A-83D5-A4089F34B165}"/>
              </a:ext>
            </a:extLst>
          </p:cNvPr>
          <p:cNvSpPr>
            <a:spLocks noGrp="1"/>
          </p:cNvSpPr>
          <p:nvPr>
            <p:ph type="sldNum" sz="quarter" idx="12"/>
          </p:nvPr>
        </p:nvSpPr>
        <p:spPr/>
        <p:txBody>
          <a:bodyPr/>
          <a:lstStyle/>
          <a:p>
            <a:fld id="{184551E8-1125-4767-8734-F5EA1C8CF950}" type="slidenum">
              <a:rPr lang="en-IN" smtClean="0"/>
              <a:pPr/>
              <a:t>56</a:t>
            </a:fld>
            <a:endParaRPr lang="en-IN"/>
          </a:p>
        </p:txBody>
      </p:sp>
      <p:pic>
        <p:nvPicPr>
          <p:cNvPr id="6" name="Picture 5">
            <a:extLst>
              <a:ext uri="{FF2B5EF4-FFF2-40B4-BE49-F238E27FC236}">
                <a16:creationId xmlns:a16="http://schemas.microsoft.com/office/drawing/2014/main" id="{9D6DD9D4-B093-47AD-B4F4-079F0F4D3E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9632" y="354692"/>
            <a:ext cx="6227712" cy="5010477"/>
          </a:xfrm>
          <a:prstGeom prst="rect">
            <a:avLst/>
          </a:prstGeom>
        </p:spPr>
      </p:pic>
    </p:spTree>
    <p:extLst>
      <p:ext uri="{BB962C8B-B14F-4D97-AF65-F5344CB8AC3E}">
        <p14:creationId xmlns:p14="http://schemas.microsoft.com/office/powerpoint/2010/main" val="3821646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1061AFCA-D55E-4B2A-B500-13700522E033}"/>
              </a:ext>
            </a:extLst>
          </p:cNvPr>
          <p:cNvGraphicFramePr>
            <a:graphicFrameLocks noGrp="1"/>
          </p:cNvGraphicFramePr>
          <p:nvPr>
            <p:extLst>
              <p:ext uri="{D42A27DB-BD31-4B8C-83A1-F6EECF244321}">
                <p14:modId xmlns:p14="http://schemas.microsoft.com/office/powerpoint/2010/main" val="4108633527"/>
              </p:ext>
            </p:extLst>
          </p:nvPr>
        </p:nvGraphicFramePr>
        <p:xfrm>
          <a:off x="473623" y="1556792"/>
          <a:ext cx="7884876" cy="4632960"/>
        </p:xfrm>
        <a:graphic>
          <a:graphicData uri="http://schemas.openxmlformats.org/drawingml/2006/table">
            <a:tbl>
              <a:tblPr firstRow="1" bandRow="1">
                <a:tableStyleId>{5C22544A-7EE6-4342-B048-85BDC9FD1C3A}</a:tableStyleId>
              </a:tblPr>
              <a:tblGrid>
                <a:gridCol w="1039315">
                  <a:extLst>
                    <a:ext uri="{9D8B030D-6E8A-4147-A177-3AD203B41FA5}">
                      <a16:colId xmlns:a16="http://schemas.microsoft.com/office/drawing/2014/main" val="1236140773"/>
                    </a:ext>
                  </a:extLst>
                </a:gridCol>
                <a:gridCol w="1192933">
                  <a:extLst>
                    <a:ext uri="{9D8B030D-6E8A-4147-A177-3AD203B41FA5}">
                      <a16:colId xmlns:a16="http://schemas.microsoft.com/office/drawing/2014/main" val="1085529332"/>
                    </a:ext>
                  </a:extLst>
                </a:gridCol>
                <a:gridCol w="1584176">
                  <a:extLst>
                    <a:ext uri="{9D8B030D-6E8A-4147-A177-3AD203B41FA5}">
                      <a16:colId xmlns:a16="http://schemas.microsoft.com/office/drawing/2014/main" val="1452242701"/>
                    </a:ext>
                  </a:extLst>
                </a:gridCol>
                <a:gridCol w="2160240">
                  <a:extLst>
                    <a:ext uri="{9D8B030D-6E8A-4147-A177-3AD203B41FA5}">
                      <a16:colId xmlns:a16="http://schemas.microsoft.com/office/drawing/2014/main" val="2993923936"/>
                    </a:ext>
                  </a:extLst>
                </a:gridCol>
                <a:gridCol w="1908212">
                  <a:extLst>
                    <a:ext uri="{9D8B030D-6E8A-4147-A177-3AD203B41FA5}">
                      <a16:colId xmlns:a16="http://schemas.microsoft.com/office/drawing/2014/main" val="225393032"/>
                    </a:ext>
                  </a:extLst>
                </a:gridCol>
              </a:tblGrid>
              <a:tr h="616951">
                <a:tc>
                  <a:txBody>
                    <a:bodyPr/>
                    <a:lstStyle/>
                    <a:p>
                      <a:r>
                        <a:rPr lang="en-US" dirty="0"/>
                        <a:t>Section </a:t>
                      </a:r>
                    </a:p>
                  </a:txBody>
                  <a:tcPr/>
                </a:tc>
                <a:tc>
                  <a:txBody>
                    <a:bodyPr/>
                    <a:lstStyle/>
                    <a:p>
                      <a:r>
                        <a:rPr lang="en-US" dirty="0"/>
                        <a:t>Received From</a:t>
                      </a:r>
                    </a:p>
                  </a:txBody>
                  <a:tcPr/>
                </a:tc>
                <a:tc>
                  <a:txBody>
                    <a:bodyPr/>
                    <a:lstStyle/>
                    <a:p>
                      <a:r>
                        <a:rPr lang="en-US" dirty="0"/>
                        <a:t>Persons  covered</a:t>
                      </a:r>
                    </a:p>
                  </a:txBody>
                  <a:tcPr/>
                </a:tc>
                <a:tc>
                  <a:txBody>
                    <a:bodyPr/>
                    <a:lstStyle/>
                    <a:p>
                      <a:r>
                        <a:rPr lang="en-US" dirty="0"/>
                        <a:t>Amount</a:t>
                      </a:r>
                    </a:p>
                  </a:txBody>
                  <a:tcPr/>
                </a:tc>
                <a:tc>
                  <a:txBody>
                    <a:bodyPr/>
                    <a:lstStyle/>
                    <a:p>
                      <a:r>
                        <a:rPr lang="en-US" dirty="0"/>
                        <a:t>Period</a:t>
                      </a:r>
                    </a:p>
                  </a:txBody>
                  <a:tcPr/>
                </a:tc>
                <a:extLst>
                  <a:ext uri="{0D108BD9-81ED-4DB2-BD59-A6C34878D82A}">
                    <a16:rowId xmlns:a16="http://schemas.microsoft.com/office/drawing/2014/main" val="3138201365"/>
                  </a:ext>
                </a:extLst>
              </a:tr>
              <a:tr h="0">
                <a:tc>
                  <a:txBody>
                    <a:bodyPr/>
                    <a:lstStyle/>
                    <a:p>
                      <a:r>
                        <a:rPr lang="en-US" sz="1600" dirty="0">
                          <a:latin typeface="Arial" panose="020B0604020202020204" pitchFamily="34" charset="0"/>
                          <a:cs typeface="Arial" panose="020B0604020202020204" pitchFamily="34" charset="0"/>
                        </a:rPr>
                        <a:t>56 (2) (</a:t>
                      </a:r>
                      <a:r>
                        <a:rPr lang="en-US" sz="1600" dirty="0" err="1">
                          <a:latin typeface="Arial" panose="020B0604020202020204" pitchFamily="34" charset="0"/>
                          <a:cs typeface="Arial" panose="020B0604020202020204" pitchFamily="34" charset="0"/>
                        </a:rPr>
                        <a:t>viia</a:t>
                      </a:r>
                      <a:r>
                        <a:rPr lang="en-US" sz="1600" dirty="0">
                          <a:latin typeface="Arial" panose="020B060402020202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Arial" panose="020B0604020202020204" pitchFamily="34" charset="0"/>
                          <a:ea typeface="+mn-ea"/>
                          <a:cs typeface="Arial" panose="020B0604020202020204" pitchFamily="34" charset="0"/>
                        </a:rPr>
                        <a:t>Finance Act, 2010</a:t>
                      </a:r>
                      <a:r>
                        <a:rPr lang="en-US" sz="1600" dirty="0">
                          <a:solidFill>
                            <a:schemeClr val="tx1"/>
                          </a:solidFill>
                          <a:latin typeface="Arial" panose="020B0604020202020204" pitchFamily="34" charset="0"/>
                          <a:cs typeface="Arial" panose="020B0604020202020204" pitchFamily="34" charset="0"/>
                        </a:rPr>
                        <a:t> </a:t>
                      </a:r>
                    </a:p>
                    <a:p>
                      <a:endParaRPr lang="en-US" sz="1600" dirty="0">
                        <a:latin typeface="Arial" panose="020B0604020202020204" pitchFamily="34" charset="0"/>
                        <a:cs typeface="Arial" panose="020B0604020202020204" pitchFamily="34" charset="0"/>
                      </a:endParaRPr>
                    </a:p>
                  </a:txBody>
                  <a:tcPr/>
                </a:tc>
                <a:tc>
                  <a:txBody>
                    <a:bodyPr/>
                    <a:lstStyle/>
                    <a:p>
                      <a:r>
                        <a:rPr lang="en-US" sz="1600" dirty="0">
                          <a:latin typeface="Arial" panose="020B0604020202020204" pitchFamily="34" charset="0"/>
                          <a:cs typeface="Arial" panose="020B0604020202020204" pitchFamily="34" charset="0"/>
                        </a:rPr>
                        <a:t>Any person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Firm / closely held company </a:t>
                      </a:r>
                    </a:p>
                  </a:txBody>
                  <a:tcPr/>
                </a:tc>
                <a:tc>
                  <a:txBody>
                    <a:bodyPr/>
                    <a:lstStyle/>
                    <a:p>
                      <a:r>
                        <a:rPr lang="en-US" sz="1600" dirty="0">
                          <a:latin typeface="Arial" panose="020B0604020202020204" pitchFamily="34" charset="0"/>
                          <a:cs typeface="Arial" panose="020B0604020202020204" pitchFamily="34" charset="0"/>
                        </a:rPr>
                        <a:t>Shares of closely held company</a:t>
                      </a: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Without consideration – the aggregate FV&gt;50,000– then the full FV is taxable </a:t>
                      </a: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For consideration&lt;aggregate FV &amp; D&gt;50,000--&gt; FV- consideration is taxable</a:t>
                      </a:r>
                    </a:p>
                    <a:p>
                      <a:endParaRPr lang="en-US" sz="16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txBody>
                  <a:tcPr/>
                </a:tc>
                <a:tc>
                  <a:txBody>
                    <a:bodyPr/>
                    <a:lstStyle/>
                    <a:p>
                      <a:r>
                        <a:rPr lang="en-US" sz="1600" dirty="0">
                          <a:latin typeface="Arial" panose="020B0604020202020204" pitchFamily="34" charset="0"/>
                          <a:cs typeface="Arial" panose="020B0604020202020204" pitchFamily="34" charset="0"/>
                        </a:rPr>
                        <a:t>On / after 1/6/2010 to 1/4/2017</a:t>
                      </a:r>
                    </a:p>
                  </a:txBody>
                  <a:tcPr/>
                </a:tc>
                <a:extLst>
                  <a:ext uri="{0D108BD9-81ED-4DB2-BD59-A6C34878D82A}">
                    <a16:rowId xmlns:a16="http://schemas.microsoft.com/office/drawing/2014/main" val="3708979759"/>
                  </a:ext>
                </a:extLst>
              </a:tr>
            </a:tbl>
          </a:graphicData>
        </a:graphic>
      </p:graphicFrame>
      <p:sp>
        <p:nvSpPr>
          <p:cNvPr id="5" name="Title 1">
            <a:extLst>
              <a:ext uri="{FF2B5EF4-FFF2-40B4-BE49-F238E27FC236}">
                <a16:creationId xmlns:a16="http://schemas.microsoft.com/office/drawing/2014/main" id="{18D64004-363C-4B49-9D7B-D922A5A7955D}"/>
              </a:ext>
            </a:extLst>
          </p:cNvPr>
          <p:cNvSpPr>
            <a:spLocks noGrp="1"/>
          </p:cNvSpPr>
          <p:nvPr>
            <p:ph type="title"/>
          </p:nvPr>
        </p:nvSpPr>
        <p:spPr>
          <a:xfrm>
            <a:off x="457200" y="274639"/>
            <a:ext cx="8229600" cy="706090"/>
          </a:xfrm>
        </p:spPr>
        <p:txBody>
          <a:bodyPr>
            <a:normAutofit/>
          </a:bodyPr>
          <a:lstStyle/>
          <a:p>
            <a:pPr algn="l"/>
            <a:r>
              <a:rPr lang="en-IN" sz="3200" b="1" dirty="0">
                <a:latin typeface="Arial" panose="020B0604020202020204" pitchFamily="34" charset="0"/>
                <a:cs typeface="Arial" panose="020B0604020202020204" pitchFamily="34" charset="0"/>
              </a:rPr>
              <a:t>Background (3/4)</a:t>
            </a:r>
          </a:p>
        </p:txBody>
      </p:sp>
      <p:sp>
        <p:nvSpPr>
          <p:cNvPr id="8" name="Slide Number Placeholder 7">
            <a:extLst>
              <a:ext uri="{FF2B5EF4-FFF2-40B4-BE49-F238E27FC236}">
                <a16:creationId xmlns:a16="http://schemas.microsoft.com/office/drawing/2014/main" id="{5314074D-6B62-4188-8C89-D561B805BE8B}"/>
              </a:ext>
            </a:extLst>
          </p:cNvPr>
          <p:cNvSpPr>
            <a:spLocks noGrp="1"/>
          </p:cNvSpPr>
          <p:nvPr>
            <p:ph type="sldNum" sz="quarter" idx="12"/>
          </p:nvPr>
        </p:nvSpPr>
        <p:spPr/>
        <p:txBody>
          <a:bodyPr/>
          <a:lstStyle/>
          <a:p>
            <a:fld id="{184551E8-1125-4767-8734-F5EA1C8CF950}" type="slidenum">
              <a:rPr lang="en-IN" smtClean="0"/>
              <a:pPr/>
              <a:t>6</a:t>
            </a:fld>
            <a:endParaRPr lang="en-IN"/>
          </a:p>
        </p:txBody>
      </p:sp>
    </p:spTree>
    <p:extLst>
      <p:ext uri="{BB962C8B-B14F-4D97-AF65-F5344CB8AC3E}">
        <p14:creationId xmlns:p14="http://schemas.microsoft.com/office/powerpoint/2010/main" val="3940179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1061AFCA-D55E-4B2A-B500-13700522E033}"/>
              </a:ext>
            </a:extLst>
          </p:cNvPr>
          <p:cNvGraphicFramePr>
            <a:graphicFrameLocks noGrp="1"/>
          </p:cNvGraphicFramePr>
          <p:nvPr>
            <p:extLst>
              <p:ext uri="{D42A27DB-BD31-4B8C-83A1-F6EECF244321}">
                <p14:modId xmlns:p14="http://schemas.microsoft.com/office/powerpoint/2010/main" val="2484514776"/>
              </p:ext>
            </p:extLst>
          </p:nvPr>
        </p:nvGraphicFramePr>
        <p:xfrm>
          <a:off x="629562" y="1844824"/>
          <a:ext cx="7884876" cy="2438400"/>
        </p:xfrm>
        <a:graphic>
          <a:graphicData uri="http://schemas.openxmlformats.org/drawingml/2006/table">
            <a:tbl>
              <a:tblPr firstRow="1" bandRow="1">
                <a:tableStyleId>{5C22544A-7EE6-4342-B048-85BDC9FD1C3A}</a:tableStyleId>
              </a:tblPr>
              <a:tblGrid>
                <a:gridCol w="1039315">
                  <a:extLst>
                    <a:ext uri="{9D8B030D-6E8A-4147-A177-3AD203B41FA5}">
                      <a16:colId xmlns:a16="http://schemas.microsoft.com/office/drawing/2014/main" val="1236140773"/>
                    </a:ext>
                  </a:extLst>
                </a:gridCol>
                <a:gridCol w="1192933">
                  <a:extLst>
                    <a:ext uri="{9D8B030D-6E8A-4147-A177-3AD203B41FA5}">
                      <a16:colId xmlns:a16="http://schemas.microsoft.com/office/drawing/2014/main" val="1085529332"/>
                    </a:ext>
                  </a:extLst>
                </a:gridCol>
                <a:gridCol w="1584176">
                  <a:extLst>
                    <a:ext uri="{9D8B030D-6E8A-4147-A177-3AD203B41FA5}">
                      <a16:colId xmlns:a16="http://schemas.microsoft.com/office/drawing/2014/main" val="1452242701"/>
                    </a:ext>
                  </a:extLst>
                </a:gridCol>
                <a:gridCol w="2160240">
                  <a:extLst>
                    <a:ext uri="{9D8B030D-6E8A-4147-A177-3AD203B41FA5}">
                      <a16:colId xmlns:a16="http://schemas.microsoft.com/office/drawing/2014/main" val="2993923936"/>
                    </a:ext>
                  </a:extLst>
                </a:gridCol>
                <a:gridCol w="1908212">
                  <a:extLst>
                    <a:ext uri="{9D8B030D-6E8A-4147-A177-3AD203B41FA5}">
                      <a16:colId xmlns:a16="http://schemas.microsoft.com/office/drawing/2014/main" val="225393032"/>
                    </a:ext>
                  </a:extLst>
                </a:gridCol>
              </a:tblGrid>
              <a:tr h="616951">
                <a:tc>
                  <a:txBody>
                    <a:bodyPr/>
                    <a:lstStyle/>
                    <a:p>
                      <a:r>
                        <a:rPr lang="en-US" dirty="0"/>
                        <a:t>Section </a:t>
                      </a:r>
                    </a:p>
                  </a:txBody>
                  <a:tcPr/>
                </a:tc>
                <a:tc>
                  <a:txBody>
                    <a:bodyPr/>
                    <a:lstStyle/>
                    <a:p>
                      <a:r>
                        <a:rPr lang="en-US" dirty="0"/>
                        <a:t>Received From</a:t>
                      </a:r>
                    </a:p>
                  </a:txBody>
                  <a:tcPr/>
                </a:tc>
                <a:tc>
                  <a:txBody>
                    <a:bodyPr/>
                    <a:lstStyle/>
                    <a:p>
                      <a:r>
                        <a:rPr lang="en-US" dirty="0"/>
                        <a:t>Persons  covered</a:t>
                      </a:r>
                    </a:p>
                  </a:txBody>
                  <a:tcPr/>
                </a:tc>
                <a:tc>
                  <a:txBody>
                    <a:bodyPr/>
                    <a:lstStyle/>
                    <a:p>
                      <a:r>
                        <a:rPr lang="en-US" dirty="0"/>
                        <a:t>Amount</a:t>
                      </a:r>
                    </a:p>
                  </a:txBody>
                  <a:tcPr/>
                </a:tc>
                <a:tc>
                  <a:txBody>
                    <a:bodyPr/>
                    <a:lstStyle/>
                    <a:p>
                      <a:r>
                        <a:rPr lang="en-US" dirty="0"/>
                        <a:t>Period</a:t>
                      </a:r>
                    </a:p>
                  </a:txBody>
                  <a:tcPr/>
                </a:tc>
                <a:extLst>
                  <a:ext uri="{0D108BD9-81ED-4DB2-BD59-A6C34878D82A}">
                    <a16:rowId xmlns:a16="http://schemas.microsoft.com/office/drawing/2014/main" val="3138201365"/>
                  </a:ext>
                </a:extLst>
              </a:tr>
              <a:tr h="1594633">
                <a:tc>
                  <a:txBody>
                    <a:bodyPr/>
                    <a:lstStyle/>
                    <a:p>
                      <a:r>
                        <a:rPr lang="en-US" sz="1600" dirty="0">
                          <a:latin typeface="Arial" panose="020B0604020202020204" pitchFamily="34" charset="0"/>
                          <a:cs typeface="Arial" panose="020B0604020202020204" pitchFamily="34" charset="0"/>
                        </a:rPr>
                        <a:t>56 (2) (</a:t>
                      </a:r>
                      <a:r>
                        <a:rPr lang="en-US" sz="1600" dirty="0" err="1">
                          <a:latin typeface="Arial" panose="020B0604020202020204" pitchFamily="34" charset="0"/>
                          <a:cs typeface="Arial" panose="020B0604020202020204" pitchFamily="34" charset="0"/>
                        </a:rPr>
                        <a:t>viib</a:t>
                      </a:r>
                      <a:r>
                        <a:rPr lang="en-US" sz="1600" dirty="0">
                          <a:latin typeface="Arial" panose="020B060402020202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Arial" panose="020B0604020202020204" pitchFamily="34" charset="0"/>
                          <a:ea typeface="+mn-ea"/>
                          <a:cs typeface="Arial" panose="020B0604020202020204" pitchFamily="34" charset="0"/>
                        </a:rPr>
                        <a:t>Finance Act, 2012</a:t>
                      </a:r>
                      <a:r>
                        <a:rPr lang="en-US" sz="1600" dirty="0">
                          <a:solidFill>
                            <a:schemeClr val="tx1"/>
                          </a:solidFill>
                          <a:latin typeface="Arial" panose="020B0604020202020204" pitchFamily="34" charset="0"/>
                          <a:cs typeface="Arial" panose="020B0604020202020204" pitchFamily="34" charset="0"/>
                        </a:rPr>
                        <a:t> </a:t>
                      </a:r>
                    </a:p>
                  </a:txBody>
                  <a:tcPr/>
                </a:tc>
                <a:tc>
                  <a:txBody>
                    <a:bodyPr/>
                    <a:lstStyle/>
                    <a:p>
                      <a:r>
                        <a:rPr lang="en-US" sz="1600" dirty="0">
                          <a:latin typeface="Arial" panose="020B0604020202020204" pitchFamily="34" charset="0"/>
                          <a:cs typeface="Arial" panose="020B0604020202020204" pitchFamily="34" charset="0"/>
                        </a:rPr>
                        <a:t>Any person being resident</a:t>
                      </a:r>
                    </a:p>
                  </a:txBody>
                  <a:tcPr/>
                </a:tc>
                <a:tc>
                  <a:txBody>
                    <a:bodyPr/>
                    <a:lstStyle/>
                    <a:p>
                      <a:r>
                        <a:rPr lang="en-US" sz="1600" dirty="0">
                          <a:latin typeface="Arial" panose="020B0604020202020204" pitchFamily="34" charset="0"/>
                          <a:cs typeface="Arial" panose="020B0604020202020204" pitchFamily="34" charset="0"/>
                        </a:rPr>
                        <a:t>Closely held company</a:t>
                      </a:r>
                    </a:p>
                  </a:txBody>
                  <a:tcPr/>
                </a:tc>
                <a:tc>
                  <a:txBody>
                    <a:bodyPr/>
                    <a:lstStyle/>
                    <a:p>
                      <a:r>
                        <a:rPr lang="en-US" sz="1600" dirty="0">
                          <a:latin typeface="Arial" panose="020B0604020202020204" pitchFamily="34" charset="0"/>
                          <a:cs typeface="Arial" panose="020B0604020202020204" pitchFamily="34" charset="0"/>
                        </a:rPr>
                        <a:t>Receives consideration for the issue of shares; consideration&gt;FV of the share; then consideration – FMV is taxable</a:t>
                      </a:r>
                    </a:p>
                  </a:txBody>
                  <a:tcPr/>
                </a:tc>
                <a:tc>
                  <a:txBody>
                    <a:bodyPr/>
                    <a:lstStyle/>
                    <a:p>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980212468"/>
                  </a:ext>
                </a:extLst>
              </a:tr>
            </a:tbl>
          </a:graphicData>
        </a:graphic>
      </p:graphicFrame>
      <p:sp>
        <p:nvSpPr>
          <p:cNvPr id="5" name="Title 1">
            <a:extLst>
              <a:ext uri="{FF2B5EF4-FFF2-40B4-BE49-F238E27FC236}">
                <a16:creationId xmlns:a16="http://schemas.microsoft.com/office/drawing/2014/main" id="{18D64004-363C-4B49-9D7B-D922A5A7955D}"/>
              </a:ext>
            </a:extLst>
          </p:cNvPr>
          <p:cNvSpPr>
            <a:spLocks noGrp="1"/>
          </p:cNvSpPr>
          <p:nvPr>
            <p:ph type="title"/>
          </p:nvPr>
        </p:nvSpPr>
        <p:spPr>
          <a:xfrm>
            <a:off x="457200" y="274639"/>
            <a:ext cx="8229600" cy="706090"/>
          </a:xfrm>
        </p:spPr>
        <p:txBody>
          <a:bodyPr>
            <a:normAutofit/>
          </a:bodyPr>
          <a:lstStyle/>
          <a:p>
            <a:pPr algn="l"/>
            <a:r>
              <a:rPr lang="en-IN" sz="3200" b="1" dirty="0">
                <a:latin typeface="Arial" panose="020B0604020202020204" pitchFamily="34" charset="0"/>
                <a:cs typeface="Arial" panose="020B0604020202020204" pitchFamily="34" charset="0"/>
              </a:rPr>
              <a:t>Background (4/4)</a:t>
            </a:r>
          </a:p>
        </p:txBody>
      </p:sp>
      <p:sp>
        <p:nvSpPr>
          <p:cNvPr id="8" name="Slide Number Placeholder 7">
            <a:extLst>
              <a:ext uri="{FF2B5EF4-FFF2-40B4-BE49-F238E27FC236}">
                <a16:creationId xmlns:a16="http://schemas.microsoft.com/office/drawing/2014/main" id="{5314074D-6B62-4188-8C89-D561B805BE8B}"/>
              </a:ext>
            </a:extLst>
          </p:cNvPr>
          <p:cNvSpPr>
            <a:spLocks noGrp="1"/>
          </p:cNvSpPr>
          <p:nvPr>
            <p:ph type="sldNum" sz="quarter" idx="12"/>
          </p:nvPr>
        </p:nvSpPr>
        <p:spPr/>
        <p:txBody>
          <a:bodyPr/>
          <a:lstStyle/>
          <a:p>
            <a:fld id="{184551E8-1125-4767-8734-F5EA1C8CF950}" type="slidenum">
              <a:rPr lang="en-IN" smtClean="0"/>
              <a:pPr/>
              <a:t>7</a:t>
            </a:fld>
            <a:endParaRPr lang="en-IN"/>
          </a:p>
        </p:txBody>
      </p:sp>
    </p:spTree>
    <p:extLst>
      <p:ext uri="{BB962C8B-B14F-4D97-AF65-F5344CB8AC3E}">
        <p14:creationId xmlns:p14="http://schemas.microsoft.com/office/powerpoint/2010/main" val="1381247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IN" dirty="0"/>
              <a:t>Section 56(2)(x)</a:t>
            </a:r>
            <a:endParaRPr lang="en-US" dirty="0"/>
          </a:p>
        </p:txBody>
      </p:sp>
      <p:sp>
        <p:nvSpPr>
          <p:cNvPr id="8" name="Freeform 272"/>
          <p:cNvSpPr>
            <a:spLocks noEditPoints="1"/>
          </p:cNvSpPr>
          <p:nvPr/>
        </p:nvSpPr>
        <p:spPr bwMode="auto">
          <a:xfrm>
            <a:off x="2079695" y="2945575"/>
            <a:ext cx="679168" cy="611441"/>
          </a:xfrm>
          <a:custGeom>
            <a:avLst/>
            <a:gdLst>
              <a:gd name="T0" fmla="*/ 454 w 482"/>
              <a:gd name="T1" fmla="*/ 366 h 414"/>
              <a:gd name="T2" fmla="*/ 460 w 482"/>
              <a:gd name="T3" fmla="*/ 248 h 414"/>
              <a:gd name="T4" fmla="*/ 332 w 482"/>
              <a:gd name="T5" fmla="*/ 224 h 414"/>
              <a:gd name="T6" fmla="*/ 338 w 482"/>
              <a:gd name="T7" fmla="*/ 160 h 414"/>
              <a:gd name="T8" fmla="*/ 324 w 482"/>
              <a:gd name="T9" fmla="*/ 146 h 414"/>
              <a:gd name="T10" fmla="*/ 304 w 482"/>
              <a:gd name="T11" fmla="*/ 108 h 414"/>
              <a:gd name="T12" fmla="*/ 268 w 482"/>
              <a:gd name="T13" fmla="*/ 84 h 414"/>
              <a:gd name="T14" fmla="*/ 254 w 482"/>
              <a:gd name="T15" fmla="*/ 80 h 414"/>
              <a:gd name="T16" fmla="*/ 246 w 482"/>
              <a:gd name="T17" fmla="*/ 66 h 414"/>
              <a:gd name="T18" fmla="*/ 240 w 482"/>
              <a:gd name="T19" fmla="*/ 0 h 414"/>
              <a:gd name="T20" fmla="*/ 228 w 482"/>
              <a:gd name="T21" fmla="*/ 72 h 414"/>
              <a:gd name="T22" fmla="*/ 226 w 482"/>
              <a:gd name="T23" fmla="*/ 80 h 414"/>
              <a:gd name="T24" fmla="*/ 200 w 482"/>
              <a:gd name="T25" fmla="*/ 90 h 414"/>
              <a:gd name="T26" fmla="*/ 170 w 482"/>
              <a:gd name="T27" fmla="*/ 116 h 414"/>
              <a:gd name="T28" fmla="*/ 154 w 482"/>
              <a:gd name="T29" fmla="*/ 152 h 414"/>
              <a:gd name="T30" fmla="*/ 216 w 482"/>
              <a:gd name="T31" fmla="*/ 154 h 414"/>
              <a:gd name="T32" fmla="*/ 216 w 482"/>
              <a:gd name="T33" fmla="*/ 160 h 414"/>
              <a:gd name="T34" fmla="*/ 144 w 482"/>
              <a:gd name="T35" fmla="*/ 180 h 414"/>
              <a:gd name="T36" fmla="*/ 28 w 482"/>
              <a:gd name="T37" fmla="*/ 246 h 414"/>
              <a:gd name="T38" fmla="*/ 28 w 482"/>
              <a:gd name="T39" fmla="*/ 266 h 414"/>
              <a:gd name="T40" fmla="*/ 12 w 482"/>
              <a:gd name="T41" fmla="*/ 388 h 414"/>
              <a:gd name="T42" fmla="*/ 482 w 482"/>
              <a:gd name="T43" fmla="*/ 414 h 414"/>
              <a:gd name="T44" fmla="*/ 274 w 482"/>
              <a:gd name="T45" fmla="*/ 184 h 414"/>
              <a:gd name="T46" fmla="*/ 274 w 482"/>
              <a:gd name="T47" fmla="*/ 216 h 414"/>
              <a:gd name="T48" fmla="*/ 254 w 482"/>
              <a:gd name="T49" fmla="*/ 184 h 414"/>
              <a:gd name="T50" fmla="*/ 230 w 482"/>
              <a:gd name="T51" fmla="*/ 184 h 414"/>
              <a:gd name="T52" fmla="*/ 206 w 482"/>
              <a:gd name="T53" fmla="*/ 216 h 414"/>
              <a:gd name="T54" fmla="*/ 82 w 482"/>
              <a:gd name="T55" fmla="*/ 372 h 414"/>
              <a:gd name="T56" fmla="*/ 82 w 482"/>
              <a:gd name="T57" fmla="*/ 340 h 414"/>
              <a:gd name="T58" fmla="*/ 60 w 482"/>
              <a:gd name="T59" fmla="*/ 312 h 414"/>
              <a:gd name="T60" fmla="*/ 82 w 482"/>
              <a:gd name="T61" fmla="*/ 312 h 414"/>
              <a:gd name="T62" fmla="*/ 104 w 482"/>
              <a:gd name="T63" fmla="*/ 340 h 414"/>
              <a:gd name="T64" fmla="*/ 126 w 482"/>
              <a:gd name="T65" fmla="*/ 312 h 414"/>
              <a:gd name="T66" fmla="*/ 126 w 482"/>
              <a:gd name="T67" fmla="*/ 280 h 414"/>
              <a:gd name="T68" fmla="*/ 316 w 482"/>
              <a:gd name="T69" fmla="*/ 292 h 414"/>
              <a:gd name="T70" fmla="*/ 294 w 482"/>
              <a:gd name="T71" fmla="*/ 292 h 414"/>
              <a:gd name="T72" fmla="*/ 252 w 482"/>
              <a:gd name="T73" fmla="*/ 388 h 414"/>
              <a:gd name="T74" fmla="*/ 230 w 482"/>
              <a:gd name="T75" fmla="*/ 388 h 414"/>
              <a:gd name="T76" fmla="*/ 186 w 482"/>
              <a:gd name="T77" fmla="*/ 292 h 414"/>
              <a:gd name="T78" fmla="*/ 166 w 482"/>
              <a:gd name="T79" fmla="*/ 292 h 414"/>
              <a:gd name="T80" fmla="*/ 240 w 482"/>
              <a:gd name="T81" fmla="*/ 244 h 414"/>
              <a:gd name="T82" fmla="*/ 376 w 482"/>
              <a:gd name="T83" fmla="*/ 372 h 414"/>
              <a:gd name="T84" fmla="*/ 376 w 482"/>
              <a:gd name="T85" fmla="*/ 340 h 414"/>
              <a:gd name="T86" fmla="*/ 354 w 482"/>
              <a:gd name="T87" fmla="*/ 312 h 414"/>
              <a:gd name="T88" fmla="*/ 376 w 482"/>
              <a:gd name="T89" fmla="*/ 312 h 414"/>
              <a:gd name="T90" fmla="*/ 398 w 482"/>
              <a:gd name="T91" fmla="*/ 340 h 414"/>
              <a:gd name="T92" fmla="*/ 422 w 482"/>
              <a:gd name="T93" fmla="*/ 312 h 414"/>
              <a:gd name="T94" fmla="*/ 422 w 482"/>
              <a:gd name="T95" fmla="*/ 280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82" h="414">
                <a:moveTo>
                  <a:pt x="468" y="388"/>
                </a:moveTo>
                <a:lnTo>
                  <a:pt x="468" y="366"/>
                </a:lnTo>
                <a:lnTo>
                  <a:pt x="454" y="366"/>
                </a:lnTo>
                <a:lnTo>
                  <a:pt x="454" y="266"/>
                </a:lnTo>
                <a:lnTo>
                  <a:pt x="460" y="266"/>
                </a:lnTo>
                <a:lnTo>
                  <a:pt x="460" y="248"/>
                </a:lnTo>
                <a:lnTo>
                  <a:pt x="454" y="248"/>
                </a:lnTo>
                <a:lnTo>
                  <a:pt x="454" y="246"/>
                </a:lnTo>
                <a:lnTo>
                  <a:pt x="332" y="224"/>
                </a:lnTo>
                <a:lnTo>
                  <a:pt x="332" y="180"/>
                </a:lnTo>
                <a:lnTo>
                  <a:pt x="338" y="180"/>
                </a:lnTo>
                <a:lnTo>
                  <a:pt x="338" y="160"/>
                </a:lnTo>
                <a:lnTo>
                  <a:pt x="328" y="160"/>
                </a:lnTo>
                <a:lnTo>
                  <a:pt x="328" y="160"/>
                </a:lnTo>
                <a:lnTo>
                  <a:pt x="324" y="146"/>
                </a:lnTo>
                <a:lnTo>
                  <a:pt x="320" y="132"/>
                </a:lnTo>
                <a:lnTo>
                  <a:pt x="314" y="120"/>
                </a:lnTo>
                <a:lnTo>
                  <a:pt x="304" y="108"/>
                </a:lnTo>
                <a:lnTo>
                  <a:pt x="294" y="98"/>
                </a:lnTo>
                <a:lnTo>
                  <a:pt x="282" y="90"/>
                </a:lnTo>
                <a:lnTo>
                  <a:pt x="268" y="84"/>
                </a:lnTo>
                <a:lnTo>
                  <a:pt x="254" y="80"/>
                </a:lnTo>
                <a:lnTo>
                  <a:pt x="254" y="80"/>
                </a:lnTo>
                <a:lnTo>
                  <a:pt x="254" y="80"/>
                </a:lnTo>
                <a:lnTo>
                  <a:pt x="254" y="80"/>
                </a:lnTo>
                <a:lnTo>
                  <a:pt x="252" y="72"/>
                </a:lnTo>
                <a:lnTo>
                  <a:pt x="246" y="66"/>
                </a:lnTo>
                <a:lnTo>
                  <a:pt x="246" y="66"/>
                </a:lnTo>
                <a:lnTo>
                  <a:pt x="240" y="0"/>
                </a:lnTo>
                <a:lnTo>
                  <a:pt x="240" y="0"/>
                </a:lnTo>
                <a:lnTo>
                  <a:pt x="234" y="66"/>
                </a:lnTo>
                <a:lnTo>
                  <a:pt x="234" y="66"/>
                </a:lnTo>
                <a:lnTo>
                  <a:pt x="228" y="72"/>
                </a:lnTo>
                <a:lnTo>
                  <a:pt x="226" y="80"/>
                </a:lnTo>
                <a:lnTo>
                  <a:pt x="226" y="80"/>
                </a:lnTo>
                <a:lnTo>
                  <a:pt x="226" y="80"/>
                </a:lnTo>
                <a:lnTo>
                  <a:pt x="226" y="80"/>
                </a:lnTo>
                <a:lnTo>
                  <a:pt x="212" y="84"/>
                </a:lnTo>
                <a:lnTo>
                  <a:pt x="200" y="90"/>
                </a:lnTo>
                <a:lnTo>
                  <a:pt x="190" y="96"/>
                </a:lnTo>
                <a:lnTo>
                  <a:pt x="178" y="106"/>
                </a:lnTo>
                <a:lnTo>
                  <a:pt x="170" y="116"/>
                </a:lnTo>
                <a:lnTo>
                  <a:pt x="164" y="126"/>
                </a:lnTo>
                <a:lnTo>
                  <a:pt x="158" y="138"/>
                </a:lnTo>
                <a:lnTo>
                  <a:pt x="154" y="152"/>
                </a:lnTo>
                <a:lnTo>
                  <a:pt x="212" y="152"/>
                </a:lnTo>
                <a:lnTo>
                  <a:pt x="212" y="152"/>
                </a:lnTo>
                <a:lnTo>
                  <a:pt x="216" y="154"/>
                </a:lnTo>
                <a:lnTo>
                  <a:pt x="216" y="156"/>
                </a:lnTo>
                <a:lnTo>
                  <a:pt x="216" y="156"/>
                </a:lnTo>
                <a:lnTo>
                  <a:pt x="216" y="160"/>
                </a:lnTo>
                <a:lnTo>
                  <a:pt x="212" y="160"/>
                </a:lnTo>
                <a:lnTo>
                  <a:pt x="144" y="160"/>
                </a:lnTo>
                <a:lnTo>
                  <a:pt x="144" y="180"/>
                </a:lnTo>
                <a:lnTo>
                  <a:pt x="150" y="180"/>
                </a:lnTo>
                <a:lnTo>
                  <a:pt x="150" y="224"/>
                </a:lnTo>
                <a:lnTo>
                  <a:pt x="28" y="246"/>
                </a:lnTo>
                <a:lnTo>
                  <a:pt x="22" y="246"/>
                </a:lnTo>
                <a:lnTo>
                  <a:pt x="22" y="266"/>
                </a:lnTo>
                <a:lnTo>
                  <a:pt x="28" y="266"/>
                </a:lnTo>
                <a:lnTo>
                  <a:pt x="28" y="366"/>
                </a:lnTo>
                <a:lnTo>
                  <a:pt x="12" y="366"/>
                </a:lnTo>
                <a:lnTo>
                  <a:pt x="12" y="388"/>
                </a:lnTo>
                <a:lnTo>
                  <a:pt x="0" y="388"/>
                </a:lnTo>
                <a:lnTo>
                  <a:pt x="0" y="414"/>
                </a:lnTo>
                <a:lnTo>
                  <a:pt x="482" y="414"/>
                </a:lnTo>
                <a:lnTo>
                  <a:pt x="482" y="388"/>
                </a:lnTo>
                <a:lnTo>
                  <a:pt x="468" y="388"/>
                </a:lnTo>
                <a:close/>
                <a:moveTo>
                  <a:pt x="274" y="184"/>
                </a:moveTo>
                <a:lnTo>
                  <a:pt x="296" y="184"/>
                </a:lnTo>
                <a:lnTo>
                  <a:pt x="296" y="216"/>
                </a:lnTo>
                <a:lnTo>
                  <a:pt x="274" y="216"/>
                </a:lnTo>
                <a:lnTo>
                  <a:pt x="274" y="184"/>
                </a:lnTo>
                <a:close/>
                <a:moveTo>
                  <a:pt x="230" y="184"/>
                </a:moveTo>
                <a:lnTo>
                  <a:pt x="254" y="184"/>
                </a:lnTo>
                <a:lnTo>
                  <a:pt x="254" y="216"/>
                </a:lnTo>
                <a:lnTo>
                  <a:pt x="230" y="216"/>
                </a:lnTo>
                <a:lnTo>
                  <a:pt x="230" y="184"/>
                </a:lnTo>
                <a:close/>
                <a:moveTo>
                  <a:pt x="184" y="184"/>
                </a:moveTo>
                <a:lnTo>
                  <a:pt x="206" y="184"/>
                </a:lnTo>
                <a:lnTo>
                  <a:pt x="206" y="216"/>
                </a:lnTo>
                <a:lnTo>
                  <a:pt x="184" y="216"/>
                </a:lnTo>
                <a:lnTo>
                  <a:pt x="184" y="184"/>
                </a:lnTo>
                <a:close/>
                <a:moveTo>
                  <a:pt x="82" y="372"/>
                </a:moveTo>
                <a:lnTo>
                  <a:pt x="60" y="372"/>
                </a:lnTo>
                <a:lnTo>
                  <a:pt x="60" y="340"/>
                </a:lnTo>
                <a:lnTo>
                  <a:pt x="82" y="340"/>
                </a:lnTo>
                <a:lnTo>
                  <a:pt x="82" y="372"/>
                </a:lnTo>
                <a:close/>
                <a:moveTo>
                  <a:pt x="82" y="312"/>
                </a:moveTo>
                <a:lnTo>
                  <a:pt x="60" y="312"/>
                </a:lnTo>
                <a:lnTo>
                  <a:pt x="60" y="280"/>
                </a:lnTo>
                <a:lnTo>
                  <a:pt x="82" y="280"/>
                </a:lnTo>
                <a:lnTo>
                  <a:pt x="82" y="312"/>
                </a:lnTo>
                <a:close/>
                <a:moveTo>
                  <a:pt x="126" y="372"/>
                </a:moveTo>
                <a:lnTo>
                  <a:pt x="104" y="372"/>
                </a:lnTo>
                <a:lnTo>
                  <a:pt x="104" y="340"/>
                </a:lnTo>
                <a:lnTo>
                  <a:pt x="126" y="340"/>
                </a:lnTo>
                <a:lnTo>
                  <a:pt x="126" y="372"/>
                </a:lnTo>
                <a:close/>
                <a:moveTo>
                  <a:pt x="126" y="312"/>
                </a:moveTo>
                <a:lnTo>
                  <a:pt x="104" y="312"/>
                </a:lnTo>
                <a:lnTo>
                  <a:pt x="104" y="280"/>
                </a:lnTo>
                <a:lnTo>
                  <a:pt x="126" y="280"/>
                </a:lnTo>
                <a:lnTo>
                  <a:pt x="126" y="312"/>
                </a:lnTo>
                <a:close/>
                <a:moveTo>
                  <a:pt x="332" y="292"/>
                </a:moveTo>
                <a:lnTo>
                  <a:pt x="316" y="292"/>
                </a:lnTo>
                <a:lnTo>
                  <a:pt x="316" y="388"/>
                </a:lnTo>
                <a:lnTo>
                  <a:pt x="294" y="388"/>
                </a:lnTo>
                <a:lnTo>
                  <a:pt x="294" y="292"/>
                </a:lnTo>
                <a:lnTo>
                  <a:pt x="272" y="292"/>
                </a:lnTo>
                <a:lnTo>
                  <a:pt x="272" y="388"/>
                </a:lnTo>
                <a:lnTo>
                  <a:pt x="252" y="388"/>
                </a:lnTo>
                <a:lnTo>
                  <a:pt x="252" y="292"/>
                </a:lnTo>
                <a:lnTo>
                  <a:pt x="230" y="292"/>
                </a:lnTo>
                <a:lnTo>
                  <a:pt x="230" y="388"/>
                </a:lnTo>
                <a:lnTo>
                  <a:pt x="208" y="388"/>
                </a:lnTo>
                <a:lnTo>
                  <a:pt x="208" y="292"/>
                </a:lnTo>
                <a:lnTo>
                  <a:pt x="186" y="292"/>
                </a:lnTo>
                <a:lnTo>
                  <a:pt x="186" y="388"/>
                </a:lnTo>
                <a:lnTo>
                  <a:pt x="166" y="388"/>
                </a:lnTo>
                <a:lnTo>
                  <a:pt x="166" y="292"/>
                </a:lnTo>
                <a:lnTo>
                  <a:pt x="150" y="292"/>
                </a:lnTo>
                <a:lnTo>
                  <a:pt x="150" y="274"/>
                </a:lnTo>
                <a:lnTo>
                  <a:pt x="240" y="244"/>
                </a:lnTo>
                <a:lnTo>
                  <a:pt x="332" y="274"/>
                </a:lnTo>
                <a:lnTo>
                  <a:pt x="332" y="292"/>
                </a:lnTo>
                <a:close/>
                <a:moveTo>
                  <a:pt x="376" y="372"/>
                </a:moveTo>
                <a:lnTo>
                  <a:pt x="354" y="372"/>
                </a:lnTo>
                <a:lnTo>
                  <a:pt x="354" y="340"/>
                </a:lnTo>
                <a:lnTo>
                  <a:pt x="376" y="340"/>
                </a:lnTo>
                <a:lnTo>
                  <a:pt x="376" y="372"/>
                </a:lnTo>
                <a:close/>
                <a:moveTo>
                  <a:pt x="376" y="312"/>
                </a:moveTo>
                <a:lnTo>
                  <a:pt x="354" y="312"/>
                </a:lnTo>
                <a:lnTo>
                  <a:pt x="354" y="280"/>
                </a:lnTo>
                <a:lnTo>
                  <a:pt x="376" y="280"/>
                </a:lnTo>
                <a:lnTo>
                  <a:pt x="376" y="312"/>
                </a:lnTo>
                <a:close/>
                <a:moveTo>
                  <a:pt x="422" y="372"/>
                </a:moveTo>
                <a:lnTo>
                  <a:pt x="398" y="372"/>
                </a:lnTo>
                <a:lnTo>
                  <a:pt x="398" y="340"/>
                </a:lnTo>
                <a:lnTo>
                  <a:pt x="422" y="340"/>
                </a:lnTo>
                <a:lnTo>
                  <a:pt x="422" y="372"/>
                </a:lnTo>
                <a:close/>
                <a:moveTo>
                  <a:pt x="422" y="312"/>
                </a:moveTo>
                <a:lnTo>
                  <a:pt x="398" y="312"/>
                </a:lnTo>
                <a:lnTo>
                  <a:pt x="398" y="280"/>
                </a:lnTo>
                <a:lnTo>
                  <a:pt x="422" y="280"/>
                </a:lnTo>
                <a:lnTo>
                  <a:pt x="422" y="312"/>
                </a:lnTo>
                <a:close/>
              </a:path>
            </a:pathLst>
          </a:custGeom>
          <a:solidFill>
            <a:srgbClr val="FFFFFF"/>
          </a:solidFill>
          <a:ln>
            <a:noFill/>
          </a:ln>
          <a:extLst/>
        </p:spPr>
        <p:txBody>
          <a:bodyPr vert="horz" wrap="square" lIns="89885" tIns="44943" rIns="89885" bIns="44943" numCol="1" anchor="t" anchorCtr="0" compatLnSpc="1">
            <a:prstTxWarp prst="textNoShape">
              <a:avLst/>
            </a:prstTxWarp>
          </a:bodyPr>
          <a:lstStyle/>
          <a:p>
            <a:pPr defTabSz="898905">
              <a:defRPr/>
            </a:pPr>
            <a:endParaRPr lang="en-GB" sz="1853" kern="0" dirty="0">
              <a:solidFill>
                <a:srgbClr val="000000"/>
              </a:solidFill>
              <a:latin typeface="Arial" charset="0"/>
              <a:cs typeface="Arial" charset="0"/>
            </a:endParaRPr>
          </a:p>
        </p:txBody>
      </p:sp>
    </p:spTree>
    <p:extLst>
      <p:ext uri="{BB962C8B-B14F-4D97-AF65-F5344CB8AC3E}">
        <p14:creationId xmlns:p14="http://schemas.microsoft.com/office/powerpoint/2010/main" val="210736779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n-IN" sz="3200" b="1" dirty="0">
                <a:latin typeface="Arial" panose="020B0604020202020204" pitchFamily="34" charset="0"/>
                <a:cs typeface="Arial" panose="020B0604020202020204" pitchFamily="34" charset="0"/>
              </a:rPr>
              <a:t>Introduction</a:t>
            </a:r>
            <a:r>
              <a:rPr lang="en-IN" sz="3400" b="1" dirty="0"/>
              <a:t> </a:t>
            </a:r>
          </a:p>
        </p:txBody>
      </p:sp>
      <p:sp>
        <p:nvSpPr>
          <p:cNvPr id="3" name="Content Placeholder 2"/>
          <p:cNvSpPr>
            <a:spLocks noGrp="1"/>
          </p:cNvSpPr>
          <p:nvPr>
            <p:ph idx="1"/>
          </p:nvPr>
        </p:nvSpPr>
        <p:spPr>
          <a:xfrm>
            <a:off x="457200" y="1628800"/>
            <a:ext cx="8229600" cy="3096344"/>
          </a:xfrm>
        </p:spPr>
        <p:txBody>
          <a:bodyPr>
            <a:normAutofit/>
          </a:bodyPr>
          <a:lstStyle/>
          <a:p>
            <a:pPr marL="457200" lvl="0" indent="-457200"/>
            <a:r>
              <a:rPr lang="en-IN" sz="2000" dirty="0">
                <a:latin typeface="Arial" panose="020B0604020202020204" pitchFamily="34" charset="0"/>
                <a:cs typeface="Arial" panose="020B0604020202020204" pitchFamily="34" charset="0"/>
              </a:rPr>
              <a:t>Introduced by </a:t>
            </a:r>
            <a:r>
              <a:rPr lang="en-IN" sz="2000" b="1" u="sng" dirty="0">
                <a:latin typeface="Arial" panose="020B0604020202020204" pitchFamily="34" charset="0"/>
                <a:cs typeface="Arial" panose="020B0604020202020204" pitchFamily="34" charset="0"/>
              </a:rPr>
              <a:t>Finance Act 2017 </a:t>
            </a:r>
            <a:r>
              <a:rPr lang="en-IN" sz="2000" dirty="0">
                <a:latin typeface="Arial" panose="020B0604020202020204" pitchFamily="34" charset="0"/>
                <a:cs typeface="Arial" panose="020B0604020202020204" pitchFamily="34" charset="0"/>
              </a:rPr>
              <a:t>effective from </a:t>
            </a:r>
            <a:r>
              <a:rPr lang="en-IN" sz="2000" b="1" u="sng" dirty="0">
                <a:latin typeface="Arial" panose="020B0604020202020204" pitchFamily="34" charset="0"/>
                <a:cs typeface="Arial" panose="020B0604020202020204" pitchFamily="34" charset="0"/>
              </a:rPr>
              <a:t>AY 2018-19 </a:t>
            </a:r>
            <a:r>
              <a:rPr lang="en-IN" sz="2000" dirty="0">
                <a:latin typeface="Arial" panose="020B0604020202020204" pitchFamily="34" charset="0"/>
                <a:cs typeface="Arial" panose="020B0604020202020204" pitchFamily="34" charset="0"/>
              </a:rPr>
              <a:t>onwards</a:t>
            </a:r>
          </a:p>
          <a:p>
            <a:pPr marL="914400" indent="-457200">
              <a:buFont typeface="Wingdings" panose="05000000000000000000" pitchFamily="2" charset="2"/>
              <a:buChar char="ü"/>
            </a:pPr>
            <a:r>
              <a:rPr lang="en-US" sz="2000" dirty="0">
                <a:latin typeface="Arial" panose="020B0604020202020204" pitchFamily="34" charset="0"/>
                <a:cs typeface="Arial" panose="020B0604020202020204" pitchFamily="34" charset="0"/>
              </a:rPr>
              <a:t>Covers all categories of person (including listed and widely held companies)</a:t>
            </a:r>
          </a:p>
          <a:p>
            <a:pPr marL="914400" indent="-457200">
              <a:buFont typeface="Wingdings" panose="05000000000000000000" pitchFamily="2" charset="2"/>
              <a:buChar char="ü"/>
            </a:pPr>
            <a:r>
              <a:rPr lang="en-US" sz="2000" dirty="0">
                <a:latin typeface="Arial" panose="020B0604020202020204" pitchFamily="34" charset="0"/>
                <a:cs typeface="Arial" panose="020B0604020202020204" pitchFamily="34" charset="0"/>
              </a:rPr>
              <a:t>Rest of the provisions similar to section 56(2)(vii)</a:t>
            </a:r>
          </a:p>
          <a:p>
            <a:pPr marL="457200" indent="-457200"/>
            <a:r>
              <a:rPr lang="en-US" sz="2000" dirty="0">
                <a:latin typeface="Arial" panose="020B0604020202020204" pitchFamily="34" charset="0"/>
                <a:cs typeface="Arial" panose="020B0604020202020204" pitchFamily="34" charset="0"/>
              </a:rPr>
              <a:t>The receipts could be from any person</a:t>
            </a:r>
          </a:p>
          <a:p>
            <a:pPr marL="457200" indent="-457200"/>
            <a:r>
              <a:rPr lang="en-US" sz="2000" dirty="0">
                <a:latin typeface="Arial" panose="020B0604020202020204" pitchFamily="34" charset="0"/>
                <a:cs typeface="Arial" panose="020B0604020202020204" pitchFamily="34" charset="0"/>
              </a:rPr>
              <a:t>The receipts must be received </a:t>
            </a:r>
            <a:r>
              <a:rPr lang="en-US" sz="2000" b="1" i="1" u="sng" dirty="0">
                <a:latin typeface="Arial" panose="020B0604020202020204" pitchFamily="34" charset="0"/>
                <a:cs typeface="Arial" panose="020B0604020202020204" pitchFamily="34" charset="0"/>
              </a:rPr>
              <a:t>on or after 1/4/2017</a:t>
            </a:r>
          </a:p>
          <a:p>
            <a:pPr marL="457200" indent="-457200"/>
            <a:r>
              <a:rPr lang="en-US" sz="2000" dirty="0">
                <a:latin typeface="Arial" panose="020B0604020202020204" pitchFamily="34" charset="0"/>
                <a:cs typeface="Arial" panose="020B0604020202020204" pitchFamily="34" charset="0"/>
              </a:rPr>
              <a:t>Considered as income u/s 2(24)(</a:t>
            </a:r>
            <a:r>
              <a:rPr lang="en-US" sz="2000" dirty="0" err="1">
                <a:latin typeface="Arial" panose="020B0604020202020204" pitchFamily="34" charset="0"/>
                <a:cs typeface="Arial" panose="020B0604020202020204" pitchFamily="34" charset="0"/>
              </a:rPr>
              <a:t>xviia</a:t>
            </a:r>
            <a:r>
              <a:rPr lang="en-US" sz="2000" dirty="0">
                <a:latin typeface="Arial" panose="020B0604020202020204" pitchFamily="34" charset="0"/>
                <a:cs typeface="Arial" panose="020B0604020202020204" pitchFamily="34" charset="0"/>
              </a:rPr>
              <a:t>)</a:t>
            </a:r>
          </a:p>
          <a:p>
            <a:pPr marL="457200" indent="-457200"/>
            <a:endParaRPr lang="en-US" sz="2000" dirty="0">
              <a:latin typeface="Arial" panose="020B0604020202020204" pitchFamily="34" charset="0"/>
              <a:cs typeface="Arial" panose="020B0604020202020204" pitchFamily="34" charset="0"/>
            </a:endParaRPr>
          </a:p>
          <a:p>
            <a:pPr marL="914400" indent="-457200">
              <a:buFont typeface="Wingdings" panose="05000000000000000000" pitchFamily="2" charset="2"/>
              <a:buChar char="ü"/>
            </a:pPr>
            <a:endParaRPr lang="en-IN" sz="2000" dirty="0">
              <a:latin typeface="Arial" panose="020B0604020202020204" pitchFamily="34" charset="0"/>
              <a:cs typeface="Arial" panose="020B0604020202020204" pitchFamily="34" charset="0"/>
            </a:endParaRPr>
          </a:p>
        </p:txBody>
      </p:sp>
      <p:sp>
        <p:nvSpPr>
          <p:cNvPr id="7" name="Slide Number Placeholder 6">
            <a:extLst>
              <a:ext uri="{FF2B5EF4-FFF2-40B4-BE49-F238E27FC236}">
                <a16:creationId xmlns:a16="http://schemas.microsoft.com/office/drawing/2014/main" id="{66E01675-44BA-43A5-936E-75A9D5008416}"/>
              </a:ext>
            </a:extLst>
          </p:cNvPr>
          <p:cNvSpPr>
            <a:spLocks noGrp="1"/>
          </p:cNvSpPr>
          <p:nvPr>
            <p:ph type="sldNum" sz="quarter" idx="12"/>
          </p:nvPr>
        </p:nvSpPr>
        <p:spPr/>
        <p:txBody>
          <a:bodyPr/>
          <a:lstStyle/>
          <a:p>
            <a:fld id="{184551E8-1125-4767-8734-F5EA1C8CF950}" type="slidenum">
              <a:rPr lang="en-IN" smtClean="0"/>
              <a:pPr/>
              <a:t>9</a:t>
            </a:fld>
            <a:endParaRPr lang="en-IN"/>
          </a:p>
        </p:txBody>
      </p:sp>
    </p:spTree>
    <p:extLst>
      <p:ext uri="{BB962C8B-B14F-4D97-AF65-F5344CB8AC3E}">
        <p14:creationId xmlns:p14="http://schemas.microsoft.com/office/powerpoint/2010/main" val="2953709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4504</TotalTime>
  <Words>4457</Words>
  <Application>Microsoft Office PowerPoint</Application>
  <PresentationFormat>On-screen Show (4:3)</PresentationFormat>
  <Paragraphs>762</Paragraphs>
  <Slides>56</Slides>
  <Notes>22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56</vt:i4>
      </vt:variant>
    </vt:vector>
  </HeadingPairs>
  <TitlesOfParts>
    <vt:vector size="63" baseType="lpstr">
      <vt:lpstr>Arial</vt:lpstr>
      <vt:lpstr>Calibri</vt:lpstr>
      <vt:lpstr>Times New Roman</vt:lpstr>
      <vt:lpstr>Verdana</vt:lpstr>
      <vt:lpstr>Wingdings</vt:lpstr>
      <vt:lpstr>Office Theme</vt:lpstr>
      <vt:lpstr>Custom Design</vt:lpstr>
      <vt:lpstr>           Taxation of Gifts u/s 56(2)(x)  CA Krutika Fadnis  Bombay Chartered Accountants’ Society – Direct tax Study Circle Meeting 9 October 2017 </vt:lpstr>
      <vt:lpstr>Contents</vt:lpstr>
      <vt:lpstr>Background</vt:lpstr>
      <vt:lpstr> </vt:lpstr>
      <vt:lpstr>Background (2/4)</vt:lpstr>
      <vt:lpstr>Background (3/4)</vt:lpstr>
      <vt:lpstr>Background (4/4)</vt:lpstr>
      <vt:lpstr>Section 56(2)(x)</vt:lpstr>
      <vt:lpstr>Introduction </vt:lpstr>
      <vt:lpstr>Why amendment ?</vt:lpstr>
      <vt:lpstr>Section 56(2)(x)</vt:lpstr>
      <vt:lpstr>Salient features</vt:lpstr>
      <vt:lpstr>Meaning of the terms </vt:lpstr>
      <vt:lpstr> </vt:lpstr>
      <vt:lpstr> </vt:lpstr>
      <vt:lpstr>PowerPoint Presentation</vt:lpstr>
      <vt:lpstr>3. From any Person (1/2)</vt:lpstr>
      <vt:lpstr>3. From any Person (2/2)</vt:lpstr>
      <vt:lpstr>4. Receipt of sum of money-  56 (2)(x)(a) </vt:lpstr>
      <vt:lpstr>5. Consideration </vt:lpstr>
      <vt:lpstr>6. Receipt of Immovable property 56 (2)(x)(b) (1/2)</vt:lpstr>
      <vt:lpstr>6. Receipt of Immovable property 56 (2)(x)(b) (2/2)</vt:lpstr>
      <vt:lpstr>7. Receipt of movable property 56 (2)(x)(c)</vt:lpstr>
      <vt:lpstr>Exclusion List</vt:lpstr>
      <vt:lpstr>Section 56(2)(x)- Exclusion list (1/6)</vt:lpstr>
      <vt:lpstr>Section 56(2)(x)- Exclusion list (2/6)</vt:lpstr>
      <vt:lpstr>Section 56(2)(x)- Exclusion list (3/6)</vt:lpstr>
      <vt:lpstr>Section 56(2)(x)- Exclusion list (4/6)</vt:lpstr>
      <vt:lpstr>Section 56(2)(x)- Exclusion list (5/6)</vt:lpstr>
      <vt:lpstr>Settlement Trust (1/2) </vt:lpstr>
      <vt:lpstr>Settlement Trust (2/2) </vt:lpstr>
      <vt:lpstr>Section 56(2)(x)- Exclusion list (6/6)</vt:lpstr>
      <vt:lpstr>Other points</vt:lpstr>
      <vt:lpstr>Fair Value</vt:lpstr>
      <vt:lpstr> </vt:lpstr>
      <vt:lpstr>Rules for determining FMV – 11UA</vt:lpstr>
      <vt:lpstr>Rules for determining FMV – 11UA</vt:lpstr>
      <vt:lpstr>Rules for determining FMV</vt:lpstr>
      <vt:lpstr>Rules for determining FMV</vt:lpstr>
      <vt:lpstr>Rules for determining FMV</vt:lpstr>
      <vt:lpstr>Interplay of Section 50CA</vt:lpstr>
      <vt:lpstr>Interplay of Section 50 CA (1/5)</vt:lpstr>
      <vt:lpstr>Interplay of Section 50 CA (2/5)</vt:lpstr>
      <vt:lpstr>Interplay of Section 50 CA (3/5)</vt:lpstr>
      <vt:lpstr>Interplay of Section 50 CA (4/5)</vt:lpstr>
      <vt:lpstr>Interplay of Section 50 CA (5/5)</vt:lpstr>
      <vt:lpstr>Case studies</vt:lpstr>
      <vt:lpstr>Case Study 1 – Slump Sale  </vt:lpstr>
      <vt:lpstr>Case Study 2 – Conversion of partnership to co &amp; vice versa</vt:lpstr>
      <vt:lpstr>Case Study 3 – Indirect transfer</vt:lpstr>
      <vt:lpstr>Case Study 3 – Indirect transfer</vt:lpstr>
      <vt:lpstr>Case Study 4 – Taxability of gifts </vt:lpstr>
      <vt:lpstr>Case Study 4 – Taxability of gifts </vt:lpstr>
      <vt:lpstr>Case Study 4 – Taxability of gifts </vt:lpstr>
      <vt:lpstr>Case Study 4 – Taxability of gifts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 gift?</dc:title>
  <dc:creator>Windows User</dc:creator>
  <cp:lastModifiedBy>k-laptop</cp:lastModifiedBy>
  <cp:revision>502</cp:revision>
  <cp:lastPrinted>2017-10-06T06:43:55Z</cp:lastPrinted>
  <dcterms:created xsi:type="dcterms:W3CDTF">2017-09-16T09:43:28Z</dcterms:created>
  <dcterms:modified xsi:type="dcterms:W3CDTF">2017-10-07T14:17:29Z</dcterms:modified>
</cp:coreProperties>
</file>